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</p:sldMasterIdLst>
  <p:notesMasterIdLst>
    <p:notesMasterId r:id="rId15"/>
  </p:notesMasterIdLst>
  <p:handoutMasterIdLst>
    <p:handoutMasterId r:id="rId16"/>
  </p:handoutMasterIdLst>
  <p:sldIdLst>
    <p:sldId id="1196" r:id="rId3"/>
    <p:sldId id="1259" r:id="rId4"/>
    <p:sldId id="1260" r:id="rId5"/>
    <p:sldId id="1261" r:id="rId6"/>
    <p:sldId id="1262" r:id="rId7"/>
    <p:sldId id="1263" r:id="rId8"/>
    <p:sldId id="1267" r:id="rId9"/>
    <p:sldId id="1266" r:id="rId10"/>
    <p:sldId id="1256" r:id="rId11"/>
    <p:sldId id="1269" r:id="rId12"/>
    <p:sldId id="258" r:id="rId13"/>
    <p:sldId id="1166" r:id="rId14"/>
  </p:sldIdLst>
  <p:sldSz cx="12192000" cy="6858000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AAE489-D9C8-4D39-8BF5-6A39F86A5F8B}">
          <p14:sldIdLst>
            <p14:sldId id="1196"/>
            <p14:sldId id="1259"/>
            <p14:sldId id="1260"/>
            <p14:sldId id="1261"/>
            <p14:sldId id="1262"/>
            <p14:sldId id="1263"/>
            <p14:sldId id="1267"/>
            <p14:sldId id="1266"/>
            <p14:sldId id="1256"/>
            <p14:sldId id="1269"/>
          </p14:sldIdLst>
        </p14:section>
        <p14:section name="Untitled Section" id="{94F33602-1DF1-48AA-B88A-0FAF900BA523}">
          <p14:sldIdLst>
            <p14:sldId id="258"/>
            <p14:sldId id="1166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981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pos="1345" userDrawn="1">
          <p15:clr>
            <a:srgbClr val="A4A3A4"/>
          </p15:clr>
        </p15:guide>
        <p15:guide id="8" pos="7287" userDrawn="1">
          <p15:clr>
            <a:srgbClr val="A4A3A4"/>
          </p15:clr>
        </p15:guide>
        <p15:guide id="9" orient="horz" pos="164" userDrawn="1">
          <p15:clr>
            <a:srgbClr val="A4A3A4"/>
          </p15:clr>
        </p15:guide>
        <p15:guide id="10" orient="horz" pos="754" userDrawn="1">
          <p15:clr>
            <a:srgbClr val="A4A3A4"/>
          </p15:clr>
        </p15:guide>
        <p15:guide id="11" orient="horz" pos="663" userDrawn="1">
          <p15:clr>
            <a:srgbClr val="A4A3A4"/>
          </p15:clr>
        </p15:guide>
        <p15:guide id="12" orient="horz" pos="3657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5" pos="73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h, Eric" initials="LE" lastIdx="5" clrIdx="0">
    <p:extLst>
      <p:ext uri="{19B8F6BF-5375-455C-9EA6-DF929625EA0E}">
        <p15:presenceInfo xmlns:p15="http://schemas.microsoft.com/office/powerpoint/2012/main" userId="S-1-5-21-4273454012-2781259470-1439590966-864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A40"/>
    <a:srgbClr val="225A3F"/>
    <a:srgbClr val="A5C7B0"/>
    <a:srgbClr val="9ECEBE"/>
    <a:srgbClr val="8EC63F"/>
    <a:srgbClr val="BD3A49"/>
    <a:srgbClr val="FDB515"/>
    <a:srgbClr val="414546"/>
    <a:srgbClr val="0F74A3"/>
    <a:srgbClr val="89C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2308" autoAdjust="0"/>
  </p:normalViewPr>
  <p:slideViewPr>
    <p:cSldViewPr>
      <p:cViewPr varScale="1">
        <p:scale>
          <a:sx n="105" d="100"/>
          <a:sy n="105" d="100"/>
        </p:scale>
        <p:origin x="720" y="108"/>
      </p:cViewPr>
      <p:guideLst>
        <p:guide orient="horz" pos="981"/>
        <p:guide orient="horz" pos="3838"/>
        <p:guide pos="393"/>
        <p:guide pos="1345"/>
        <p:guide pos="7287"/>
        <p:guide orient="horz" pos="164"/>
        <p:guide orient="horz" pos="754"/>
        <p:guide orient="horz" pos="663"/>
        <p:guide orient="horz" pos="3657"/>
        <p:guide orient="horz" pos="3294"/>
        <p:guide pos="7378"/>
      </p:guideLst>
    </p:cSldViewPr>
  </p:slideViewPr>
  <p:outlineViewPr>
    <p:cViewPr>
      <p:scale>
        <a:sx n="100" d="100"/>
        <a:sy n="100" d="100"/>
      </p:scale>
      <p:origin x="0" y="-780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>
      <p:cViewPr>
        <p:scale>
          <a:sx n="90" d="100"/>
          <a:sy n="90" d="100"/>
        </p:scale>
        <p:origin x="-2136" y="66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1570" tIns="45786" rIns="91570" bIns="4578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2" y="1"/>
            <a:ext cx="2949099" cy="497205"/>
          </a:xfrm>
          <a:prstGeom prst="rect">
            <a:avLst/>
          </a:prstGeom>
        </p:spPr>
        <p:txBody>
          <a:bodyPr vert="horz" lIns="91570" tIns="45786" rIns="91570" bIns="45786" rtlCol="0"/>
          <a:lstStyle>
            <a:lvl1pPr algn="r">
              <a:defRPr sz="1200"/>
            </a:lvl1pPr>
          </a:lstStyle>
          <a:p>
            <a:fld id="{E9890ABF-E641-4004-BD47-C2176FD81CBB}" type="datetimeFigureOut">
              <a:rPr lang="en-GB" smtClean="0"/>
              <a:pPr/>
              <a:t>10/03/2020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570" tIns="45786" rIns="91570" bIns="4578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2" y="9445170"/>
            <a:ext cx="2949099" cy="497205"/>
          </a:xfrm>
          <a:prstGeom prst="rect">
            <a:avLst/>
          </a:prstGeom>
        </p:spPr>
        <p:txBody>
          <a:bodyPr vert="horz" lIns="91570" tIns="45786" rIns="91570" bIns="45786" rtlCol="0" anchor="b"/>
          <a:lstStyle>
            <a:lvl1pPr algn="r">
              <a:defRPr sz="1200"/>
            </a:lvl1pPr>
          </a:lstStyle>
          <a:p>
            <a:fld id="{0A559B49-4E6B-4D37-B06E-867C06CA85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64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6" rIns="91570" bIns="4578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42" y="1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6" rIns="91570" bIns="4578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6" rIns="91570" bIns="45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17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6" rIns="91570" bIns="4578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42" y="944517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6" rIns="91570" bIns="4578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F5416AC-C797-4721-9ECB-D82287281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63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232"/>
              </a:spcBef>
              <a:spcAft>
                <a:spcPts val="232"/>
              </a:spcAft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1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26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7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77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4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7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3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1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2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5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7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sz="1000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5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0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9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7013"/>
            <a:ext cx="5384800" cy="179546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7013"/>
            <a:ext cx="5384800" cy="179546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F3A0D5-B374-425A-9763-F0410669DB2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94252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362200"/>
            <a:ext cx="10363200" cy="1143000"/>
          </a:xfrm>
        </p:spPr>
        <p:txBody>
          <a:bodyPr/>
          <a:lstStyle>
            <a:lvl1pPr algn="ctr">
              <a:defRPr sz="2800" b="1" i="1">
                <a:solidFill>
                  <a:srgbClr val="00B2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1725" y="3429000"/>
            <a:ext cx="7143800" cy="1752600"/>
          </a:xfrm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0048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407038" y="260772"/>
            <a:ext cx="8257249" cy="504056"/>
          </a:xfrm>
        </p:spPr>
        <p:txBody>
          <a:bodyPr/>
          <a:lstStyle>
            <a:lvl1pPr algn="r">
              <a:defRPr sz="2200" b="1" i="1" baseline="0">
                <a:solidFill>
                  <a:srgbClr val="00B25A"/>
                </a:solidFill>
              </a:defRPr>
            </a:lvl1pPr>
            <a:lvl2pPr algn="r">
              <a:buNone/>
              <a:defRPr sz="1600" i="1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PRESENTATION HEADING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768768" y="620812"/>
            <a:ext cx="4895851" cy="215900"/>
          </a:xfrm>
        </p:spPr>
        <p:txBody>
          <a:bodyPr/>
          <a:lstStyle>
            <a:lvl1pPr algn="r">
              <a:defRPr sz="1600" i="1" baseline="0">
                <a:solidFill>
                  <a:srgbClr val="004813"/>
                </a:solidFill>
              </a:defRPr>
            </a:lvl1pPr>
          </a:lstStyle>
          <a:p>
            <a:pPr lvl="0"/>
            <a:r>
              <a:rPr lang="en-US" dirty="0"/>
              <a:t>Presentation date (</a:t>
            </a:r>
            <a:r>
              <a:rPr lang="en-US" dirty="0" err="1"/>
              <a:t>dd</a:t>
            </a:r>
            <a:r>
              <a:rPr lang="en-US" dirty="0"/>
              <a:t>/month/</a:t>
            </a:r>
            <a:r>
              <a:rPr lang="en-US" dirty="0" err="1"/>
              <a:t>yyyy</a:t>
            </a:r>
            <a:r>
              <a:rPr lang="en-US" dirty="0"/>
              <a:t>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4428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sz="1000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80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 algn="l">
              <a:defRPr b="0">
                <a:solidFill>
                  <a:srgbClr val="225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225A3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46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628080"/>
            <a:ext cx="12192000" cy="1512888"/>
          </a:xfrm>
          <a:prstGeom prst="rect">
            <a:avLst/>
          </a:prstGeom>
          <a:solidFill>
            <a:srgbClr val="225A3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844825"/>
            <a:ext cx="10363200" cy="108012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6752"/>
            <a:ext cx="10972800" cy="827992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7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84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buSzPct val="80000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98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3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 algn="l">
              <a:defRPr b="0">
                <a:solidFill>
                  <a:srgbClr val="225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225A3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97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380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82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92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04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86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7013"/>
            <a:ext cx="5384800" cy="179546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7013"/>
            <a:ext cx="5384800" cy="179546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017088" y="6309321"/>
            <a:ext cx="270933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F3A0D5-B374-425A-9763-F0410669DB2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8922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362200"/>
            <a:ext cx="10363200" cy="1143000"/>
          </a:xfrm>
        </p:spPr>
        <p:txBody>
          <a:bodyPr/>
          <a:lstStyle>
            <a:lvl1pPr algn="ctr">
              <a:defRPr sz="2800" b="1" i="1">
                <a:solidFill>
                  <a:srgbClr val="00B2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1725" y="3429000"/>
            <a:ext cx="7143800" cy="1752600"/>
          </a:xfrm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0048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407038" y="260772"/>
            <a:ext cx="8257249" cy="504056"/>
          </a:xfrm>
        </p:spPr>
        <p:txBody>
          <a:bodyPr/>
          <a:lstStyle>
            <a:lvl1pPr algn="r">
              <a:defRPr sz="2200" b="1" i="1" baseline="0">
                <a:solidFill>
                  <a:srgbClr val="00B25A"/>
                </a:solidFill>
              </a:defRPr>
            </a:lvl1pPr>
            <a:lvl2pPr algn="r">
              <a:buNone/>
              <a:defRPr sz="1600" i="1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PRESENTATION HEADING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768768" y="620812"/>
            <a:ext cx="4895851" cy="215900"/>
          </a:xfrm>
        </p:spPr>
        <p:txBody>
          <a:bodyPr/>
          <a:lstStyle>
            <a:lvl1pPr algn="r">
              <a:defRPr sz="1600" i="1" baseline="0">
                <a:solidFill>
                  <a:srgbClr val="004813"/>
                </a:solidFill>
              </a:defRPr>
            </a:lvl1pPr>
          </a:lstStyle>
          <a:p>
            <a:pPr lvl="0"/>
            <a:r>
              <a:rPr lang="en-US" dirty="0"/>
              <a:t>Presentation date (</a:t>
            </a:r>
            <a:r>
              <a:rPr lang="en-US" dirty="0" err="1"/>
              <a:t>dd</a:t>
            </a:r>
            <a:r>
              <a:rPr lang="en-US" dirty="0"/>
              <a:t>/month/</a:t>
            </a:r>
            <a:r>
              <a:rPr lang="en-US" dirty="0" err="1"/>
              <a:t>yyyy</a:t>
            </a:r>
            <a:r>
              <a:rPr lang="en-US" dirty="0"/>
              <a:t>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210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628080"/>
            <a:ext cx="12192000" cy="1512888"/>
          </a:xfrm>
          <a:prstGeom prst="rect">
            <a:avLst/>
          </a:prstGeom>
          <a:solidFill>
            <a:srgbClr val="225A3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844825"/>
            <a:ext cx="10363200" cy="108012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6752"/>
            <a:ext cx="10972800" cy="827992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1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buSzPct val="80000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9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11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7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296752"/>
            <a:ext cx="10972800" cy="827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1124745"/>
            <a:ext cx="109728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8" name="Rectangle 6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24418" y="5949280"/>
            <a:ext cx="9312009" cy="71736"/>
          </a:xfrm>
          <a:prstGeom prst="rect">
            <a:avLst/>
          </a:prstGeom>
          <a:solidFill>
            <a:srgbClr val="215A3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0153849" y="5949280"/>
            <a:ext cx="1413735" cy="71736"/>
          </a:xfrm>
          <a:prstGeom prst="rect">
            <a:avLst/>
          </a:prstGeom>
          <a:solidFill>
            <a:srgbClr val="89C765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C:\Users\clederer\AppData\Local\Microsoft\Windows\INetCache\Content.Outlook\D03OY306\Murphy logo 2016_RGB.jpg"/>
          <p:cNvPicPr/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2" y="6133692"/>
            <a:ext cx="1524000" cy="52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22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baseline="0">
          <a:solidFill>
            <a:srgbClr val="225A3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marR="0" indent="-342900" algn="l" defTabSz="914400" rtl="0" eaLnBrk="1" fontAlgn="base" latinLnBrk="0" hangingPunct="1">
        <a:lnSpc>
          <a:spcPct val="150000"/>
        </a:lnSpc>
        <a:spcBef>
          <a:spcPct val="20000"/>
        </a:spcBef>
        <a:spcAft>
          <a:spcPct val="0"/>
        </a:spcAft>
        <a:buClr>
          <a:srgbClr val="7EBF63"/>
        </a:buClr>
        <a:buSzPct val="80000"/>
        <a:buFont typeface="Wingdings 2" pitchFamily="18" charset="2"/>
        <a:buChar char="¢"/>
        <a:tabLst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00100" marR="0" indent="-342900" algn="l" defTabSz="914400" rtl="0" eaLnBrk="1" fontAlgn="base" latinLnBrk="0" hangingPunct="1">
        <a:lnSpc>
          <a:spcPct val="150000"/>
        </a:lnSpc>
        <a:spcBef>
          <a:spcPct val="20000"/>
        </a:spcBef>
        <a:spcAft>
          <a:spcPct val="0"/>
        </a:spcAft>
        <a:buClr>
          <a:srgbClr val="7EBF63"/>
        </a:buClr>
        <a:buSzPct val="80000"/>
        <a:buFont typeface="Wingdings 2" pitchFamily="18" charset="2"/>
        <a:buChar char="¢"/>
        <a:tabLst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296752"/>
            <a:ext cx="10972800" cy="827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1124745"/>
            <a:ext cx="109728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6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baseline="0">
          <a:solidFill>
            <a:srgbClr val="225A3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marR="0" indent="-342900" algn="l" defTabSz="914400" rtl="0" eaLnBrk="1" fontAlgn="base" latinLnBrk="0" hangingPunct="1">
        <a:lnSpc>
          <a:spcPct val="150000"/>
        </a:lnSpc>
        <a:spcBef>
          <a:spcPct val="20000"/>
        </a:spcBef>
        <a:spcAft>
          <a:spcPct val="0"/>
        </a:spcAft>
        <a:buClr>
          <a:srgbClr val="7EBF63"/>
        </a:buClr>
        <a:buSzPct val="80000"/>
        <a:buFont typeface="Wingdings 2" pitchFamily="18" charset="2"/>
        <a:buChar char="¢"/>
        <a:tabLst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00100" marR="0" indent="-342900" algn="l" defTabSz="914400" rtl="0" eaLnBrk="1" fontAlgn="base" latinLnBrk="0" hangingPunct="1">
        <a:lnSpc>
          <a:spcPct val="150000"/>
        </a:lnSpc>
        <a:spcBef>
          <a:spcPct val="20000"/>
        </a:spcBef>
        <a:spcAft>
          <a:spcPct val="0"/>
        </a:spcAft>
        <a:buClr>
          <a:srgbClr val="7EBF63"/>
        </a:buClr>
        <a:buSzPct val="80000"/>
        <a:buFont typeface="Wingdings 2" pitchFamily="18" charset="2"/>
        <a:buChar char="¢"/>
        <a:tabLst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66" y="139898"/>
            <a:ext cx="9808784" cy="6068367"/>
          </a:xfrm>
          <a:prstGeom prst="rect">
            <a:avLst/>
          </a:prstGeom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6038570" y="3933056"/>
            <a:ext cx="5169998" cy="2119353"/>
          </a:xfrm>
          <a:prstGeom prst="rect">
            <a:avLst/>
          </a:prstGeom>
          <a:solidFill>
            <a:srgbClr val="225A40">
              <a:alpha val="70000"/>
            </a:srgb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4000" b="1" spc="-150" dirty="0">
                <a:solidFill>
                  <a:schemeClr val="bg1"/>
                </a:solidFill>
                <a:latin typeface="Arial" pitchFamily="34" charset="0"/>
              </a:rPr>
              <a:t>DODDER GREENWAY Phase 1 – Bridges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615479"/>
            <a:ext cx="3693804" cy="14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49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27648" y="211352"/>
            <a:ext cx="10972800" cy="828675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Commencement of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839416" y="1412875"/>
            <a:ext cx="10972800" cy="4895850"/>
          </a:xfrm>
        </p:spPr>
        <p:txBody>
          <a:bodyPr>
            <a:noAutofit/>
          </a:bodyPr>
          <a:lstStyle/>
          <a:p>
            <a:pPr marL="342900" lvl="1" algn="just"/>
            <a:r>
              <a:rPr lang="en-GB" altLang="en-US" sz="2000" dirty="0"/>
              <a:t>Due to the complexity of the Project it is to be split into 3 phases. </a:t>
            </a:r>
          </a:p>
          <a:p>
            <a:pPr marL="685800" lvl="2" algn="just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1 – Bridges (Construction commenced – Completion due Jan 2021)</a:t>
            </a:r>
          </a:p>
          <a:p>
            <a:pPr marL="685800" lvl="2" algn="just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2 – Parkland links (Tender April 2020) </a:t>
            </a:r>
          </a:p>
          <a:p>
            <a:pPr marL="685800" lvl="2" algn="just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3 – On Road Works (Tender Q3 2020)</a:t>
            </a:r>
          </a:p>
          <a:p>
            <a:pPr marL="342900" lvl="1" algn="just"/>
            <a:r>
              <a:rPr lang="en-GB" altLang="en-US" sz="2000" dirty="0"/>
              <a:t>On Feb 4</a:t>
            </a:r>
            <a:r>
              <a:rPr lang="en-GB" altLang="en-US" sz="2000" baseline="30000" dirty="0"/>
              <a:t>th</a:t>
            </a:r>
            <a:r>
              <a:rPr lang="en-GB" altLang="en-US" sz="2000" dirty="0"/>
              <a:t>, 2020 Murphy International Ltd were appointed as the Main Contractor to construct Phase 1 – Bridges.</a:t>
            </a:r>
          </a:p>
          <a:p>
            <a:pPr marL="342900" lvl="1" algn="just"/>
            <a:r>
              <a:rPr lang="en-GB" altLang="en-US" sz="2000" dirty="0"/>
              <a:t>On Feb 13</a:t>
            </a:r>
            <a:r>
              <a:rPr lang="en-GB" altLang="en-US" sz="2000" baseline="30000" dirty="0"/>
              <a:t>th</a:t>
            </a:r>
            <a:r>
              <a:rPr lang="en-GB" altLang="en-US" sz="2000" dirty="0"/>
              <a:t>, 2020 an information email was issued to all Councillors informing of the appointment of Murphy International and impending commencement of the works. </a:t>
            </a:r>
          </a:p>
          <a:p>
            <a:pPr marL="342900" lvl="1" algn="just"/>
            <a:r>
              <a:rPr lang="en-GB" altLang="en-US" sz="2000" dirty="0"/>
              <a:t>Letter drops were carried out to residents and an information evening was held Feb 26th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fld id="{65F3A0D5-B374-425A-9763-F0410669DB22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29334-E972-43DD-B6D5-B34FA815F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5742496"/>
            <a:ext cx="2243102" cy="9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1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322C-436B-40A7-AB06-74FECF4BA5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67715"/>
            <a:ext cx="10972800" cy="828675"/>
          </a:xfrm>
        </p:spPr>
        <p:txBody>
          <a:bodyPr/>
          <a:lstStyle/>
          <a:p>
            <a:pPr algn="ctr"/>
            <a:r>
              <a:rPr lang="en-GB" dirty="0"/>
              <a:t>Ecological Protection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4B34C-9EB3-4910-8DDA-627C9B7C8E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7448" y="1216756"/>
            <a:ext cx="9145016" cy="4525740"/>
          </a:xfrm>
        </p:spPr>
        <p:txBody>
          <a:bodyPr>
            <a:normAutofit/>
          </a:bodyPr>
          <a:lstStyle/>
          <a:p>
            <a:r>
              <a:rPr lang="en-GB" sz="2000" dirty="0"/>
              <a:t>Ecologist appointed to supervise the Works </a:t>
            </a:r>
          </a:p>
          <a:p>
            <a:r>
              <a:rPr lang="en-GB" sz="2000" dirty="0"/>
              <a:t>Bridges will be clear span, prefabricated off-site and craned into place.</a:t>
            </a:r>
          </a:p>
          <a:p>
            <a:r>
              <a:rPr lang="en-GB" sz="2000" dirty="0"/>
              <a:t>Site clearance completed before the bird nesting season (1</a:t>
            </a:r>
            <a:r>
              <a:rPr lang="en-GB" sz="2000" baseline="30000" dirty="0"/>
              <a:t>st</a:t>
            </a:r>
            <a:r>
              <a:rPr lang="en-GB" sz="2000" dirty="0"/>
              <a:t> March).</a:t>
            </a:r>
          </a:p>
          <a:p>
            <a:r>
              <a:rPr lang="en-GB" sz="2000" dirty="0"/>
              <a:t>Invasive species treatment plan in place for Bridge 2.</a:t>
            </a:r>
          </a:p>
          <a:p>
            <a:r>
              <a:rPr lang="en-GB" sz="2000" dirty="0"/>
              <a:t>Tree Protection Plan for three bridges.</a:t>
            </a:r>
          </a:p>
          <a:p>
            <a:r>
              <a:rPr lang="en-GB" sz="2000" dirty="0"/>
              <a:t>Lighting design to minimise impacts on Bats.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7663F-D6FC-4665-ABB6-C238D8C9F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00" y="5742496"/>
            <a:ext cx="2243102" cy="9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56538" y="3500438"/>
            <a:ext cx="4335462" cy="1584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1704" y="177281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rgbClr val="225A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69B3E-75AF-429D-99C9-47CDD724A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5742496"/>
            <a:ext cx="2243102" cy="9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0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3B8D3-649D-4E11-858F-F62DFC2BFAA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kern="0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F6597-1EF1-48A6-8971-64091917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87352"/>
            <a:ext cx="9505056" cy="6574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1D3A0-5E69-482D-BD61-5EEC94BDA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368" y="2420888"/>
            <a:ext cx="2243102" cy="9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2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BD8DF-6F87-435E-8979-07165C5DF2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kern="0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4AEAF2-AD20-46DC-B013-E7C198ADC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476672"/>
            <a:ext cx="8208912" cy="5680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C3D819-D106-4EED-A941-B72909A8A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00" y="5742496"/>
            <a:ext cx="2243102" cy="9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3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6B2C-D4BE-487E-8BE3-F150F6FE02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275"/>
            <a:ext cx="10972800" cy="827088"/>
          </a:xfrm>
        </p:spPr>
        <p:txBody>
          <a:bodyPr/>
          <a:lstStyle/>
          <a:p>
            <a:pPr algn="ctr"/>
            <a:r>
              <a:rPr lang="en-IE" dirty="0"/>
              <a:t>Bridge 1 – Firhouse Road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0BD735-B75C-4275-AC95-6F9F4E49496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487488" y="839783"/>
            <a:ext cx="8424936" cy="57963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85377-072C-4928-BB5B-5078E370D1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fld id="{65F3A0D5-B374-425A-9763-F0410669DB22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4A7793-86CE-412B-8270-254EB30B6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424" y="5731971"/>
            <a:ext cx="2243102" cy="9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6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1821-4AB9-4D23-990B-748DFDCE3D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1750"/>
            <a:ext cx="10972800" cy="827088"/>
          </a:xfrm>
        </p:spPr>
        <p:txBody>
          <a:bodyPr/>
          <a:lstStyle/>
          <a:p>
            <a:pPr algn="ctr"/>
            <a:r>
              <a:rPr lang="en-IE" dirty="0"/>
              <a:t>Bridge 2 – Kilvere Estate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D04EBF-6483-4653-9C8C-E5A7C7351FC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414462" y="855400"/>
            <a:ext cx="8477200" cy="586053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3B745-E4ED-44BD-8388-3CC12DBC07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fld id="{65F3A0D5-B374-425A-9763-F0410669DB22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9E1FA-BF8F-4740-BCA7-8307A7512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398" y="5780887"/>
            <a:ext cx="2243102" cy="9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9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4C552-0464-45F9-89FE-51DC9999C4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9376" y="0"/>
            <a:ext cx="10972800" cy="828675"/>
          </a:xfrm>
        </p:spPr>
        <p:txBody>
          <a:bodyPr/>
          <a:lstStyle/>
          <a:p>
            <a:pPr algn="ctr"/>
            <a:r>
              <a:rPr lang="en-IE" dirty="0"/>
              <a:t>Bridge 3 – Bushy Park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728D0-F17F-4007-821C-CDB97C7DFA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fld id="{65F3A0D5-B374-425A-9763-F0410669DB22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52075B-2C68-4403-8893-108ADFE5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994" y="5856649"/>
            <a:ext cx="2243102" cy="904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CDB65C-589E-4CC5-B970-3F4018B6B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838" y="764704"/>
            <a:ext cx="8703156" cy="60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5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9824" y="335837"/>
            <a:ext cx="10972800" cy="1584176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Background  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Feasibility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79376" y="2258070"/>
            <a:ext cx="11233248" cy="3484426"/>
          </a:xfrm>
        </p:spPr>
        <p:txBody>
          <a:bodyPr>
            <a:noAutofit/>
          </a:bodyPr>
          <a:lstStyle/>
          <a:p>
            <a:pPr algn="just"/>
            <a:r>
              <a:rPr lang="en-GB" sz="2000" dirty="0"/>
              <a:t>Feasibility carried out in 2012. </a:t>
            </a:r>
          </a:p>
          <a:p>
            <a:pPr algn="just"/>
            <a:r>
              <a:rPr lang="en-GB" sz="2000" dirty="0"/>
              <a:t>Greenway to be on a par with the best greenways in the world.</a:t>
            </a:r>
          </a:p>
          <a:p>
            <a:pPr algn="just"/>
            <a:r>
              <a:rPr lang="en-GB" sz="2000" dirty="0"/>
              <a:t>Over 17km long, linking Sir John Rogerson’s Quay to the entrance to the </a:t>
            </a:r>
            <a:r>
              <a:rPr lang="en-GB" sz="2000" dirty="0" err="1"/>
              <a:t>Bohernabreena</a:t>
            </a:r>
            <a:r>
              <a:rPr lang="en-GB" sz="2000" dirty="0"/>
              <a:t> reservoirs at </a:t>
            </a:r>
            <a:r>
              <a:rPr lang="en-GB" sz="2000" dirty="0" err="1"/>
              <a:t>Glenasmole</a:t>
            </a:r>
            <a:endParaRPr lang="en-GB" sz="2000" dirty="0"/>
          </a:p>
          <a:p>
            <a:pPr algn="just"/>
            <a:r>
              <a:rPr lang="en-IE" altLang="en-US" sz="2000" dirty="0"/>
              <a:t>South Dublin County Council are responsible for 14km of the scheme from the </a:t>
            </a:r>
            <a:r>
              <a:rPr lang="en-IE" altLang="en-US" sz="2000" dirty="0" err="1"/>
              <a:t>Bohernabreena</a:t>
            </a:r>
            <a:r>
              <a:rPr lang="en-IE" altLang="en-US" sz="2000" dirty="0"/>
              <a:t> Reservoir to Orwell Park in Rathfarnham.</a:t>
            </a:r>
          </a:p>
          <a:p>
            <a:pPr lvl="1" algn="just"/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fld id="{65F3A0D5-B374-425A-9763-F0410669DB22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C75563-C8FF-414C-AE9D-9A83E5625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5742496"/>
            <a:ext cx="2243102" cy="9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5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15680" y="372994"/>
            <a:ext cx="10972800" cy="828675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67408" y="1375184"/>
            <a:ext cx="10972800" cy="4379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000" dirty="0"/>
              <a:t>In 2017 a number of general &amp; individual public presentations were held in County Hall;  </a:t>
            </a:r>
          </a:p>
          <a:p>
            <a:pPr lvl="0"/>
            <a:r>
              <a:rPr lang="en-IE" sz="2000" dirty="0"/>
              <a:t>General Public Information Event. </a:t>
            </a:r>
          </a:p>
          <a:p>
            <a:pPr lvl="0"/>
            <a:r>
              <a:rPr lang="en-IE" sz="2000" dirty="0"/>
              <a:t>Tallaght Community Council. </a:t>
            </a:r>
          </a:p>
          <a:p>
            <a:pPr lvl="0"/>
            <a:r>
              <a:rPr lang="en-IE" sz="2000" dirty="0"/>
              <a:t>Knocklyon Network. </a:t>
            </a:r>
          </a:p>
          <a:p>
            <a:pPr lvl="0"/>
            <a:r>
              <a:rPr lang="en-IE" sz="2000" dirty="0" err="1"/>
              <a:t>Partas</a:t>
            </a:r>
            <a:r>
              <a:rPr lang="en-IE" sz="2000" dirty="0"/>
              <a:t> Community Centre, </a:t>
            </a:r>
            <a:r>
              <a:rPr lang="en-IE" sz="2000" dirty="0" err="1"/>
              <a:t>Bolbrook</a:t>
            </a:r>
            <a:r>
              <a:rPr lang="en-IE" sz="2000" dirty="0"/>
              <a:t>. 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IE" sz="2000" dirty="0"/>
              <a:t>With project briefing events, media articles and social media posts around this time a huge effort was made to raise awareness in the local community regarding the project and associated Part 8 process. </a:t>
            </a:r>
          </a:p>
          <a:p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fld id="{65F3A0D5-B374-425A-9763-F0410669DB22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A348F-BF7E-4684-BCCA-4C79374DE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5742496"/>
            <a:ext cx="2243102" cy="90415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D2692C-7493-4DAB-8F37-776EDF401E0F}"/>
              </a:ext>
            </a:extLst>
          </p:cNvPr>
          <p:cNvSpPr txBox="1">
            <a:spLocks/>
          </p:cNvSpPr>
          <p:nvPr/>
        </p:nvSpPr>
        <p:spPr>
          <a:xfrm>
            <a:off x="5735960" y="1890227"/>
            <a:ext cx="7444408" cy="2382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EBF63"/>
              </a:buClr>
              <a:buSzPct val="80000"/>
              <a:buFont typeface="Wingdings 2" pitchFamily="18" charset="2"/>
              <a:buChar char="¢"/>
              <a:tabLst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EBF63"/>
              </a:buClr>
              <a:buSzPct val="80000"/>
              <a:buFont typeface="Wingdings 2" pitchFamily="18" charset="2"/>
              <a:buChar char="¢"/>
              <a:tabLst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/>
              <a:t>Dublin Mountain Partnership. </a:t>
            </a:r>
          </a:p>
          <a:p>
            <a:r>
              <a:rPr lang="en-IE" sz="2000" dirty="0" err="1"/>
              <a:t>Killtipper</a:t>
            </a:r>
            <a:r>
              <a:rPr lang="en-IE" sz="2000" dirty="0"/>
              <a:t> Care Nursing Home. </a:t>
            </a:r>
          </a:p>
          <a:p>
            <a:r>
              <a:rPr lang="en-IE" sz="2000" dirty="0"/>
              <a:t>Dodder Action Group. </a:t>
            </a:r>
          </a:p>
          <a:p>
            <a:r>
              <a:rPr lang="en-IE" sz="2000" dirty="0"/>
              <a:t>Thomas Davis GAA.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4541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27648" y="211352"/>
            <a:ext cx="10972800" cy="828675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839416" y="1412875"/>
            <a:ext cx="10972800" cy="4895850"/>
          </a:xfrm>
        </p:spPr>
        <p:txBody>
          <a:bodyPr>
            <a:noAutofit/>
          </a:bodyPr>
          <a:lstStyle/>
          <a:p>
            <a:pPr algn="just"/>
            <a:r>
              <a:rPr lang="en-IE" sz="2000" dirty="0"/>
              <a:t>Local Councillors of Rathfarnham, Templeogue, Terenure and the Tallaght Area were briefed on the project in County Hall on June 13th 2017. </a:t>
            </a:r>
          </a:p>
          <a:p>
            <a:pPr algn="just"/>
            <a:r>
              <a:rPr lang="en-IE" sz="2000" dirty="0"/>
              <a:t>The proposed development and accompanying Appropriate Assessment report were placed on public display for the statutory period of 8 weeks in 2017 from June 22</a:t>
            </a:r>
            <a:r>
              <a:rPr lang="en-IE" sz="2000" baseline="30000" dirty="0"/>
              <a:t>nd</a:t>
            </a:r>
            <a:r>
              <a:rPr lang="en-IE" sz="2000" dirty="0"/>
              <a:t> to August 18</a:t>
            </a:r>
            <a:r>
              <a:rPr lang="en-IE" sz="2000" baseline="30000" dirty="0"/>
              <a:t>th</a:t>
            </a:r>
            <a:r>
              <a:rPr lang="en-IE" sz="2000" dirty="0"/>
              <a:t>. </a:t>
            </a:r>
          </a:p>
          <a:p>
            <a:pPr algn="just"/>
            <a:r>
              <a:rPr lang="en-IE" sz="2000" dirty="0"/>
              <a:t>During this period submissions were accepted online or by post. </a:t>
            </a:r>
          </a:p>
          <a:p>
            <a:pPr lvl="0" algn="just"/>
            <a:r>
              <a:rPr lang="en-IE" sz="2000" dirty="0"/>
              <a:t>A total of 49 submissions were received, some with multiple items. </a:t>
            </a:r>
          </a:p>
          <a:p>
            <a:pPr lvl="0" algn="just"/>
            <a:r>
              <a:rPr lang="en-IE" sz="2000" dirty="0"/>
              <a:t>Councillors voted for Part 8 approval at the Oct 2017 Council Meeting.  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fld id="{65F3A0D5-B374-425A-9763-F0410669DB22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29334-E972-43DD-B6D5-B34FA815F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5742496"/>
            <a:ext cx="2243102" cy="9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4288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Default Colours 1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AB65"/>
      </a:hlink>
      <a:folHlink>
        <a:srgbClr val="89C7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700" dirty="0">
            <a:solidFill>
              <a:srgbClr val="7EBF63"/>
            </a:solidFill>
            <a:latin typeface="Franklin Gothic Book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Default Colours 1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AB65"/>
      </a:hlink>
      <a:folHlink>
        <a:srgbClr val="89C7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700" dirty="0">
            <a:solidFill>
              <a:srgbClr val="7EBF63"/>
            </a:solidFill>
            <a:latin typeface="Franklin Gothic Book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16748</TotalTime>
  <Words>467</Words>
  <Application>Microsoft Office PowerPoint</Application>
  <PresentationFormat>Widescreen</PresentationFormat>
  <Paragraphs>65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Franklin Gothic Book</vt:lpstr>
      <vt:lpstr>Wingdings 2</vt:lpstr>
      <vt:lpstr>1_Custom Design</vt:lpstr>
      <vt:lpstr>2_Custom Design</vt:lpstr>
      <vt:lpstr>PowerPoint Presentation</vt:lpstr>
      <vt:lpstr>PowerPoint Presentation</vt:lpstr>
      <vt:lpstr>PowerPoint Presentation</vt:lpstr>
      <vt:lpstr>Bridge 1 – Firhouse Road </vt:lpstr>
      <vt:lpstr>Bridge 2 – Kilvere Estate </vt:lpstr>
      <vt:lpstr>Bridge 3 – Bushy Park </vt:lpstr>
      <vt:lpstr>Project Background   2012 Feasibility</vt:lpstr>
      <vt:lpstr>Public Engagement</vt:lpstr>
      <vt:lpstr>Planning Background</vt:lpstr>
      <vt:lpstr>Commencement of Works</vt:lpstr>
      <vt:lpstr>Ecological Protection Measures</vt:lpstr>
      <vt:lpstr>PowerPoint Presentation</vt:lpstr>
    </vt:vector>
  </TitlesOfParts>
  <Company>martin gibbons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ksheen</dc:creator>
  <cp:lastModifiedBy>Ronan Carroll</cp:lastModifiedBy>
  <cp:revision>860</cp:revision>
  <cp:lastPrinted>2020-03-09T17:18:59Z</cp:lastPrinted>
  <dcterms:created xsi:type="dcterms:W3CDTF">2011-04-18T14:54:33Z</dcterms:created>
  <dcterms:modified xsi:type="dcterms:W3CDTF">2020-03-10T10:51:43Z</dcterms:modified>
</cp:coreProperties>
</file>