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ian Hora" initials="BH" lastIdx="1" clrIdx="0">
    <p:extLst>
      <p:ext uri="{19B8F6BF-5375-455C-9EA6-DF929625EA0E}">
        <p15:presenceInfo xmlns:p15="http://schemas.microsoft.com/office/powerpoint/2012/main" userId="S::bhora@sdublincoco.ie::25b3d1c0-c6e5-4c99-99e3-423f4ed308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799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5C68F-0AFC-4147-B276-DE6055620A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B7E8F2-C21A-493B-B181-7AACF29D4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669BB-4770-4CE9-BC68-107BF4555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1022-9F01-4F55-96D8-49EACD3CBF10}" type="datetimeFigureOut">
              <a:rPr lang="en-IE" smtClean="0"/>
              <a:t>06/03/2020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EBC6C-1780-4A6A-9B23-CF97E9852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8C554-1C65-4531-A385-09D95649D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8990-FE16-48A6-B573-F9DC46D2A63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2496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DB6D8-DDFC-45DE-97F3-AD2CCF5EB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650BE8-E3F8-4AC1-97C2-295E117D8A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4935A-5926-4754-A6E9-A95B14785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1022-9F01-4F55-96D8-49EACD3CBF10}" type="datetimeFigureOut">
              <a:rPr lang="en-IE" smtClean="0"/>
              <a:t>06/03/2020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F8EE1-2B76-4407-84CA-59F2BDBF0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C4DA4-10CC-45FF-A053-6593CE802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8990-FE16-48A6-B573-F9DC46D2A63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82607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63802E-947F-4200-81C7-E3499E8E47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C93FA3-1099-4C33-8E12-BC73952B5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3CF77-E47D-4FF2-9897-FFFA3F52C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1022-9F01-4F55-96D8-49EACD3CBF10}" type="datetimeFigureOut">
              <a:rPr lang="en-IE" smtClean="0"/>
              <a:t>06/03/2020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67CAF-4552-4D65-8E44-0D54B6D3C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040AF-129F-4455-B0E3-D32877AE3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8990-FE16-48A6-B573-F9DC46D2A63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30892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C4BD7-05B4-400E-8009-73DBDF0D3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95388-8D58-483D-8B0D-2B0855A46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2278B-5944-4290-927D-374951AC0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1022-9F01-4F55-96D8-49EACD3CBF10}" type="datetimeFigureOut">
              <a:rPr lang="en-IE" smtClean="0"/>
              <a:t>06/03/2020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5320B-7C25-4A0C-B37F-BF9CB987D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3C4C9-0EFB-489E-8B72-393631A55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8990-FE16-48A6-B573-F9DC46D2A63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6167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DB2A5-D6C5-412D-8D74-A50F74EDF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7E6C35-1C41-4BEC-B9C5-68FD93CF6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811141-71B8-4558-B636-624A90DC5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1022-9F01-4F55-96D8-49EACD3CBF10}" type="datetimeFigureOut">
              <a:rPr lang="en-IE" smtClean="0"/>
              <a:t>06/03/2020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482DB-8033-4B18-9E48-8B7206AC1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D8778-15E7-49AB-92A8-209068F07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8990-FE16-48A6-B573-F9DC46D2A63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73988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D0828-E4BD-41D0-8145-3E6149EE6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DB0EB-7759-4E2F-B47E-8F9F11E13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AC3390-F731-4E83-B386-044FF13635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CA8BD6-992D-42E6-BAB3-15FC23EBE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1022-9F01-4F55-96D8-49EACD3CBF10}" type="datetimeFigureOut">
              <a:rPr lang="en-IE" smtClean="0"/>
              <a:t>06/03/2020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3DB1BD-145D-4347-B2FF-303AD2125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334011-D2BD-451A-A76F-7592844D5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8990-FE16-48A6-B573-F9DC46D2A63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59723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5B080-E0BE-48CB-987D-31F4FD899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3684B8-6CD4-487A-8D5F-5692B4DE8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5E05FB-02D1-4A78-9132-EBE3C986BB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9F0E2F-D18B-44B3-8257-EF98600F9E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7A7B8F-C098-47E2-A646-2B1114508F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8143C3-E06B-4ABA-B132-1DA7F9A81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1022-9F01-4F55-96D8-49EACD3CBF10}" type="datetimeFigureOut">
              <a:rPr lang="en-IE" smtClean="0"/>
              <a:t>06/03/2020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FE5110-E0DD-4298-9919-8837A6059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E64651-75DD-4733-98B7-343F1CAC4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8990-FE16-48A6-B573-F9DC46D2A63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02453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9C207-73BE-4393-89BE-829D72496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C5BCA5-418F-4EE4-B76A-67393BFA7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1022-9F01-4F55-96D8-49EACD3CBF10}" type="datetimeFigureOut">
              <a:rPr lang="en-IE" smtClean="0"/>
              <a:t>06/03/2020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ED0B72-28DC-46FB-836D-6FE397A05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E17387-8EEF-45B4-B25A-2BA2D7D2E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8990-FE16-48A6-B573-F9DC46D2A63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0789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5E6459-D3EA-4877-89B7-1B20ADB0A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1022-9F01-4F55-96D8-49EACD3CBF10}" type="datetimeFigureOut">
              <a:rPr lang="en-IE" smtClean="0"/>
              <a:t>06/03/2020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FDD4B9-8639-4599-A141-4B9B5C5CF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A4EE77-F160-4394-81BA-09A306E8D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8990-FE16-48A6-B573-F9DC46D2A63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653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FE927-FF96-4243-A678-CD5A0E963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173BC-2B19-48A7-8975-9CF2BA586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67DF0-0671-4B06-8185-62888A39FD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56E-AC91-4E6E-8460-5E326A3C1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1022-9F01-4F55-96D8-49EACD3CBF10}" type="datetimeFigureOut">
              <a:rPr lang="en-IE" smtClean="0"/>
              <a:t>06/03/2020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4CA2D3-910A-45CD-A673-D58342647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3BF3C5-3B4A-4AA8-AB3B-411BBA1AA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8990-FE16-48A6-B573-F9DC46D2A63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219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FA396-5854-4F4B-A0E2-7FA83CB7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C884E0-0444-41D6-BD00-3F39D9BFB9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91B606-7CFA-4C66-BD3A-C00613BD7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6106B4-8F28-4F45-BA8E-CE2E9E45A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1022-9F01-4F55-96D8-49EACD3CBF10}" type="datetimeFigureOut">
              <a:rPr lang="en-IE" smtClean="0"/>
              <a:t>06/03/2020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3B08-3B48-4191-862A-3F036255A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F73138-BD26-4DF5-8D4A-5F8F2DAC3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8990-FE16-48A6-B573-F9DC46D2A63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4279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888493-71BD-4152-8512-F504D74DB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ADED58-8705-4438-80A8-93EE16DB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A39092-368D-47D5-A2EA-1544FFBDB4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01022-9F01-4F55-96D8-49EACD3CBF10}" type="datetimeFigureOut">
              <a:rPr lang="en-IE" smtClean="0"/>
              <a:t>06/03/2020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34A00-ACDC-4649-9819-3A38109F27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3C5B6-BDD8-4C08-AE01-852A36A312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28990-FE16-48A6-B573-F9DC46D2A63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67091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19245A10-7F37-4569-80D2-2F692931E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8">
            <a:extLst>
              <a:ext uri="{FF2B5EF4-FFF2-40B4-BE49-F238E27FC236}">
                <a16:creationId xmlns:a16="http://schemas.microsoft.com/office/drawing/2014/main" id="{9267F70F-11C6-4597-9381-D0D80FC18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06152" y="2355786"/>
            <a:ext cx="4985748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5589BF-DAD0-44C8-94B6-96328DCF3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812" y="2723322"/>
            <a:ext cx="3510355" cy="2236738"/>
          </a:xfrm>
        </p:spPr>
        <p:txBody>
          <a:bodyPr>
            <a:normAutofit/>
          </a:bodyPr>
          <a:lstStyle/>
          <a:p>
            <a:pPr algn="l"/>
            <a:r>
              <a:rPr lang="en-IE" sz="4400" dirty="0">
                <a:solidFill>
                  <a:srgbClr val="FFFFFF"/>
                </a:solidFill>
              </a:rPr>
              <a:t>Annual Report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168CD6-ABB0-4F6D-B278-83165AEBCC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9812" y="4963425"/>
            <a:ext cx="3510355" cy="758843"/>
          </a:xfrm>
        </p:spPr>
        <p:txBody>
          <a:bodyPr anchor="t">
            <a:normAutofit/>
          </a:bodyPr>
          <a:lstStyle/>
          <a:p>
            <a:r>
              <a:rPr lang="en-IE" sz="4400" dirty="0">
                <a:solidFill>
                  <a:srgbClr val="FEFFFF"/>
                </a:solidFill>
              </a:rPr>
              <a:t>2019 </a:t>
            </a:r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2C20A93E-E407-4683-A405-147DE2613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09782" y="1654168"/>
            <a:ext cx="822493" cy="4232692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Freeform 6">
            <a:extLst>
              <a:ext uri="{FF2B5EF4-FFF2-40B4-BE49-F238E27FC236}">
                <a16:creationId xmlns:a16="http://schemas.microsoft.com/office/drawing/2014/main" id="{9E8E3DD9-D235-48D9-A0EC-D6817EC84B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544520" y="1311136"/>
            <a:ext cx="687754" cy="3820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Freeform 7">
            <a:extLst>
              <a:ext uri="{FF2B5EF4-FFF2-40B4-BE49-F238E27FC236}">
                <a16:creationId xmlns:a16="http://schemas.microsoft.com/office/drawing/2014/main" id="{EA83A145-578D-4A0B-94A7-AEAB2027D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544520" y="1126737"/>
            <a:ext cx="347200" cy="36997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C7510798-2193-44E8-8AA5-A46BAC45CC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50" r="3" b="376"/>
          <a:stretch/>
        </p:blipFill>
        <p:spPr>
          <a:xfrm>
            <a:off x="880947" y="1120046"/>
            <a:ext cx="6013732" cy="3509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554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6B8A1-B9FC-4C97-858F-43375138A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IE" b="1" dirty="0"/>
              <a:t>LCDC Annual Report 2019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282D7-ED5D-49E5-A70D-6E0FAE950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9" y="2595059"/>
            <a:ext cx="11151218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IE" sz="2000" dirty="0"/>
          </a:p>
          <a:p>
            <a:pPr marL="0" indent="0">
              <a:buNone/>
            </a:pPr>
            <a:r>
              <a:rPr lang="en-IE" sz="4100" dirty="0"/>
              <a:t>“Co-ordination, planning and overseeing local and community development funding and bringing a more joined-up approach to the running of local and community development programmes and interventions in the South Dublin County”</a:t>
            </a:r>
          </a:p>
          <a:p>
            <a:pPr marL="0" indent="0">
              <a:buNone/>
            </a:pPr>
            <a:r>
              <a:rPr lang="en-IE" sz="4100" b="1" dirty="0"/>
              <a:t>Professor Mary P. Corcoran, Chairperson, </a:t>
            </a:r>
          </a:p>
          <a:p>
            <a:pPr marL="0" indent="0">
              <a:buNone/>
            </a:pPr>
            <a:r>
              <a:rPr lang="en-IE" sz="4100" b="1" dirty="0"/>
              <a:t>South Dublin Local Community Development Committee</a:t>
            </a:r>
          </a:p>
          <a:p>
            <a:pPr marL="0" indent="0">
              <a:buNone/>
            </a:pPr>
            <a:r>
              <a:rPr lang="en-IE" sz="4100" b="1" dirty="0"/>
              <a:t>9</a:t>
            </a:r>
            <a:r>
              <a:rPr lang="en-IE" sz="4100" b="1" baseline="30000" dirty="0"/>
              <a:t>th</a:t>
            </a:r>
            <a:r>
              <a:rPr lang="en-IE" sz="4100" b="1" dirty="0"/>
              <a:t> March 2020</a:t>
            </a:r>
          </a:p>
          <a:p>
            <a:endParaRPr lang="en-IE" sz="2000" dirty="0"/>
          </a:p>
        </p:txBody>
      </p:sp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FCAFD63A-D375-4358-B6AA-73A7FC77F15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" r="1" b="1"/>
          <a:stretch/>
        </p:blipFill>
        <p:spPr>
          <a:xfrm>
            <a:off x="8361230" y="365125"/>
            <a:ext cx="3485081" cy="2388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924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8997FE-E12E-46DE-B987-0763D61E2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ctr"/>
            <a:r>
              <a:rPr lang="en-IE" sz="5400" b="1" dirty="0">
                <a:solidFill>
                  <a:schemeClr val="accent1"/>
                </a:solidFill>
              </a:rPr>
              <a:t>LCDC Annual Report 2019 Overview   </a:t>
            </a:r>
          </a:p>
        </p:txBody>
      </p:sp>
      <p:cxnSp>
        <p:nvCxnSpPr>
          <p:cNvPr id="2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8248D-3C80-40DF-8D8F-46008AB3B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1571" y="602166"/>
            <a:ext cx="6947202" cy="5291957"/>
          </a:xfrm>
        </p:spPr>
        <p:txBody>
          <a:bodyPr anchor="ctr">
            <a:normAutofit/>
          </a:bodyPr>
          <a:lstStyle/>
          <a:p>
            <a:r>
              <a:rPr lang="en-IE" sz="3200" dirty="0"/>
              <a:t>Overview &amp; Membership</a:t>
            </a:r>
          </a:p>
          <a:p>
            <a:r>
              <a:rPr lang="en-IE" sz="3200" dirty="0"/>
              <a:t>Meetings &amp; Subcommittees</a:t>
            </a:r>
          </a:p>
          <a:p>
            <a:r>
              <a:rPr lang="en-IE" sz="3200" dirty="0"/>
              <a:t>Social Inclusion Community Activation Programme (SICAP) Report</a:t>
            </a:r>
          </a:p>
          <a:p>
            <a:r>
              <a:rPr lang="en-IE" sz="3200" dirty="0"/>
              <a:t>Local Economic &amp; Community Plan</a:t>
            </a:r>
          </a:p>
          <a:p>
            <a:r>
              <a:rPr lang="en-IE" sz="3200" dirty="0"/>
              <a:t>LEADER Programme </a:t>
            </a:r>
          </a:p>
          <a:p>
            <a:r>
              <a:rPr lang="en-IE" sz="3200" dirty="0"/>
              <a:t>Funding Report</a:t>
            </a:r>
          </a:p>
        </p:txBody>
      </p:sp>
    </p:spTree>
    <p:extLst>
      <p:ext uri="{BB962C8B-B14F-4D97-AF65-F5344CB8AC3E}">
        <p14:creationId xmlns:p14="http://schemas.microsoft.com/office/powerpoint/2010/main" val="942487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42FCB-993C-452C-8667-CFC19A09D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LCDC Annual Report 2019  -Funding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18509-03A6-4318-96A5-F40521E24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dirty="0"/>
              <a:t>			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77E2AD-C746-4B17-9CBE-6144CA719A17}"/>
              </a:ext>
            </a:extLst>
          </p:cNvPr>
          <p:cNvSpPr/>
          <p:nvPr/>
        </p:nvSpPr>
        <p:spPr>
          <a:xfrm>
            <a:off x="1198880" y="1945640"/>
            <a:ext cx="2235200" cy="9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800" dirty="0">
                <a:solidFill>
                  <a:schemeClr val="tx1"/>
                </a:solidFill>
              </a:rPr>
              <a:t>SICAP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F236C8-4E2C-4240-953F-8A2604999C76}"/>
              </a:ext>
            </a:extLst>
          </p:cNvPr>
          <p:cNvSpPr/>
          <p:nvPr/>
        </p:nvSpPr>
        <p:spPr>
          <a:xfrm>
            <a:off x="1198880" y="3083561"/>
            <a:ext cx="2235200" cy="9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400" dirty="0">
                <a:solidFill>
                  <a:schemeClr val="tx1"/>
                </a:solidFill>
              </a:rPr>
              <a:t>Healthy Ireland Round 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75D737-B816-4D24-8BFB-3A0DE136ED27}"/>
              </a:ext>
            </a:extLst>
          </p:cNvPr>
          <p:cNvSpPr/>
          <p:nvPr/>
        </p:nvSpPr>
        <p:spPr>
          <a:xfrm>
            <a:off x="1198880" y="4323080"/>
            <a:ext cx="2235200" cy="9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400" dirty="0">
                <a:solidFill>
                  <a:schemeClr val="tx1"/>
                </a:solidFill>
              </a:rPr>
              <a:t>Healthy Ireland Round 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204A17-19E2-452A-A227-85FBE60D36D5}"/>
              </a:ext>
            </a:extLst>
          </p:cNvPr>
          <p:cNvSpPr/>
          <p:nvPr/>
        </p:nvSpPr>
        <p:spPr>
          <a:xfrm>
            <a:off x="1259840" y="5562599"/>
            <a:ext cx="2174240" cy="106407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400" dirty="0">
                <a:solidFill>
                  <a:schemeClr val="tx1"/>
                </a:solidFill>
              </a:rPr>
              <a:t>Community Enhancement Programme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11883FE8-73FF-4E75-A9D1-533A5E906C06}"/>
              </a:ext>
            </a:extLst>
          </p:cNvPr>
          <p:cNvSpPr/>
          <p:nvPr/>
        </p:nvSpPr>
        <p:spPr>
          <a:xfrm>
            <a:off x="4836160" y="207606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48945B-B71D-44A0-BB60-186097E4DA07}"/>
              </a:ext>
            </a:extLst>
          </p:cNvPr>
          <p:cNvSpPr/>
          <p:nvPr/>
        </p:nvSpPr>
        <p:spPr>
          <a:xfrm>
            <a:off x="6817614" y="1958293"/>
            <a:ext cx="3533140" cy="9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600" b="1" dirty="0">
                <a:solidFill>
                  <a:schemeClr val="tx1"/>
                </a:solidFill>
              </a:rPr>
              <a:t>€2,106,129 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EDA5CF2D-BD6E-418E-9B93-E060402E682D}"/>
              </a:ext>
            </a:extLst>
          </p:cNvPr>
          <p:cNvSpPr/>
          <p:nvPr/>
        </p:nvSpPr>
        <p:spPr>
          <a:xfrm>
            <a:off x="4776724" y="3513329"/>
            <a:ext cx="105511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13E34856-E46E-49D7-952D-ACA5DD19A30E}"/>
              </a:ext>
            </a:extLst>
          </p:cNvPr>
          <p:cNvSpPr/>
          <p:nvPr/>
        </p:nvSpPr>
        <p:spPr>
          <a:xfrm>
            <a:off x="4776724" y="4730941"/>
            <a:ext cx="106527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58F5FD30-2F0A-45A0-A767-6E2BA19587FD}"/>
              </a:ext>
            </a:extLst>
          </p:cNvPr>
          <p:cNvSpPr/>
          <p:nvPr/>
        </p:nvSpPr>
        <p:spPr>
          <a:xfrm>
            <a:off x="4776724" y="5887847"/>
            <a:ext cx="103784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31F5C6E-470E-400B-BD54-51461297BE13}"/>
              </a:ext>
            </a:extLst>
          </p:cNvPr>
          <p:cNvSpPr/>
          <p:nvPr/>
        </p:nvSpPr>
        <p:spPr>
          <a:xfrm>
            <a:off x="6817614" y="3214465"/>
            <a:ext cx="3533140" cy="9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b="1" dirty="0">
                <a:solidFill>
                  <a:schemeClr val="tx1"/>
                </a:solidFill>
              </a:rPr>
              <a:t>€55,000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B0E78D3-A0F5-4954-83CD-ACBB5CDBDA10}"/>
              </a:ext>
            </a:extLst>
          </p:cNvPr>
          <p:cNvSpPr/>
          <p:nvPr/>
        </p:nvSpPr>
        <p:spPr>
          <a:xfrm>
            <a:off x="6870700" y="4396470"/>
            <a:ext cx="3533140" cy="9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b="1" dirty="0">
                <a:solidFill>
                  <a:schemeClr val="tx1"/>
                </a:solidFill>
              </a:rPr>
              <a:t>€246,050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89789-21E1-438A-B3FC-C884E189F8DF}"/>
              </a:ext>
            </a:extLst>
          </p:cNvPr>
          <p:cNvSpPr/>
          <p:nvPr/>
        </p:nvSpPr>
        <p:spPr>
          <a:xfrm>
            <a:off x="6870700" y="5712277"/>
            <a:ext cx="3533140" cy="9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b="1" dirty="0">
                <a:solidFill>
                  <a:schemeClr val="tx1"/>
                </a:solidFill>
              </a:rPr>
              <a:t>€185,106</a:t>
            </a:r>
          </a:p>
        </p:txBody>
      </p:sp>
    </p:spTree>
    <p:extLst>
      <p:ext uri="{BB962C8B-B14F-4D97-AF65-F5344CB8AC3E}">
        <p14:creationId xmlns:p14="http://schemas.microsoft.com/office/powerpoint/2010/main" val="3845541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1069A-DCAC-4DB8-91F2-58574F037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LCDC Annual Report 2019  -SICAP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EA824-5621-4EDC-ADC0-413B953F136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56BD725-4C8A-4057-857B-BBFA11B92CE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IE" sz="4600" dirty="0"/>
              <a:t>KPI 1 - Local Community Groups assisted -  achieved 104% </a:t>
            </a:r>
          </a:p>
          <a:p>
            <a:pPr marL="0" lvl="0" indent="0">
              <a:buNone/>
            </a:pPr>
            <a:endParaRPr lang="en-IE" sz="4600" dirty="0"/>
          </a:p>
          <a:p>
            <a:pPr lvl="0"/>
            <a:r>
              <a:rPr lang="en-IE" sz="4600" dirty="0"/>
              <a:t>KPI 2 - Total number of individuals engaged on a one-to-one basis achieved  104%</a:t>
            </a:r>
          </a:p>
          <a:p>
            <a:pPr marL="0" lvl="0" indent="0">
              <a:buNone/>
            </a:pPr>
            <a:endParaRPr lang="en-IE" sz="4600" dirty="0"/>
          </a:p>
          <a:p>
            <a:pPr lvl="0"/>
            <a:r>
              <a:rPr lang="en-IE" sz="4600" dirty="0"/>
              <a:t>The KPI 2 % of those living in disadvantaged areas has a target of 41 % and achieved 40.80%.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4FAC727-DD79-413B-AD9E-DA619584D947}"/>
              </a:ext>
            </a:extLst>
          </p:cNvPr>
          <p:cNvSpPr/>
          <p:nvPr/>
        </p:nvSpPr>
        <p:spPr>
          <a:xfrm>
            <a:off x="1219200" y="1825625"/>
            <a:ext cx="4419600" cy="9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400" dirty="0">
                <a:solidFill>
                  <a:schemeClr val="tx1"/>
                </a:solidFill>
              </a:rPr>
              <a:t>Local Community Development Committee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739EBF48-14E6-4B1B-A2A9-93B8959AA115}"/>
              </a:ext>
            </a:extLst>
          </p:cNvPr>
          <p:cNvSpPr/>
          <p:nvPr/>
        </p:nvSpPr>
        <p:spPr>
          <a:xfrm>
            <a:off x="3186684" y="2853848"/>
            <a:ext cx="484632" cy="6011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871DA0-AB98-4C95-ABA0-4FE4B598B864}"/>
              </a:ext>
            </a:extLst>
          </p:cNvPr>
          <p:cNvSpPr/>
          <p:nvPr/>
        </p:nvSpPr>
        <p:spPr>
          <a:xfrm>
            <a:off x="1219200" y="3476625"/>
            <a:ext cx="4521200" cy="9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400" dirty="0">
                <a:solidFill>
                  <a:schemeClr val="tx1"/>
                </a:solidFill>
              </a:rPr>
              <a:t>SICAP Oversight Subcommittee</a:t>
            </a: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250E284B-1755-4721-946D-4DA82942082A}"/>
              </a:ext>
            </a:extLst>
          </p:cNvPr>
          <p:cNvSpPr/>
          <p:nvPr/>
        </p:nvSpPr>
        <p:spPr>
          <a:xfrm>
            <a:off x="3186684" y="4525961"/>
            <a:ext cx="521716" cy="6656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A58B05B-B66D-483D-A28C-0AF31CC06351}"/>
              </a:ext>
            </a:extLst>
          </p:cNvPr>
          <p:cNvSpPr/>
          <p:nvPr/>
        </p:nvSpPr>
        <p:spPr>
          <a:xfrm>
            <a:off x="1188720" y="5207634"/>
            <a:ext cx="4551680" cy="9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400" dirty="0">
                <a:solidFill>
                  <a:schemeClr val="tx1"/>
                </a:solidFill>
              </a:rPr>
              <a:t>South Dublin County Partnership</a:t>
            </a:r>
          </a:p>
          <a:p>
            <a:pPr algn="ctr"/>
            <a:r>
              <a:rPr lang="en-IE" sz="2400" dirty="0">
                <a:solidFill>
                  <a:schemeClr val="tx1"/>
                </a:solidFill>
              </a:rPr>
              <a:t>Programme Implementor (PI)</a:t>
            </a:r>
          </a:p>
        </p:txBody>
      </p:sp>
    </p:spTree>
    <p:extLst>
      <p:ext uri="{BB962C8B-B14F-4D97-AF65-F5344CB8AC3E}">
        <p14:creationId xmlns:p14="http://schemas.microsoft.com/office/powerpoint/2010/main" val="3191161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8CA06CD6-90CA-4C45-856C-6771339E1E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0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E31CD3-7328-4380-B25A-EF788BEBF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507"/>
            <a:ext cx="3494362" cy="4930986"/>
          </a:xfrm>
        </p:spPr>
        <p:txBody>
          <a:bodyPr>
            <a:normAutofit/>
          </a:bodyPr>
          <a:lstStyle/>
          <a:p>
            <a:pPr algn="ctr"/>
            <a:r>
              <a:rPr lang="en-IE" sz="5400" b="1" dirty="0">
                <a:solidFill>
                  <a:schemeClr val="accent1"/>
                </a:solidFill>
              </a:rPr>
              <a:t>LCDC Annual Report 2019: Healthy Ireland 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021601D-2758-4B15-A31C-FDA184C51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505AA67-E1C3-4700-A201-CBC92FF3847B}"/>
              </a:ext>
            </a:extLst>
          </p:cNvPr>
          <p:cNvSpPr txBox="1"/>
          <p:nvPr/>
        </p:nvSpPr>
        <p:spPr>
          <a:xfrm>
            <a:off x="4844389" y="456247"/>
            <a:ext cx="6514219" cy="64017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 dirty="0"/>
              <a:t>Healthy Ireland Round 2 (up to 2019)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E" sz="2800" dirty="0"/>
              <a:t>Community Action on Alcohol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E" sz="2800" dirty="0" err="1"/>
              <a:t>Medex</a:t>
            </a:r>
            <a:r>
              <a:rPr lang="en-IE" sz="2800" dirty="0"/>
              <a:t> Programme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E" sz="2800" dirty="0"/>
              <a:t>Sports Coaching for Schools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E" sz="2800" dirty="0"/>
              <a:t>Social Prescribing Project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E" sz="2800" dirty="0"/>
              <a:t>Community Mental Health Training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E" sz="2800" dirty="0"/>
              <a:t>Tackling alcohol misuse and ASB links</a:t>
            </a:r>
          </a:p>
          <a:p>
            <a:r>
              <a:rPr lang="en-IE" sz="2800" dirty="0"/>
              <a:t>Healthy Ireland Round 3 2020/2021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E" sz="2800" dirty="0"/>
              <a:t>Social Prescribing Project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E" sz="2800" dirty="0"/>
              <a:t>Alcohol Day Programme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E" sz="2800" dirty="0"/>
              <a:t>Physical Activity Challenge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E" sz="2800" dirty="0"/>
              <a:t>Physical Activity School Programme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E" sz="2800" dirty="0"/>
              <a:t>Mental Health Initiatives</a:t>
            </a:r>
          </a:p>
          <a:p>
            <a:r>
              <a:rPr lang="en-IE" sz="2800" dirty="0"/>
              <a:t>Healthy County Strategy May 2019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70788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0E0E32-FC3A-4DFD-B08E-CC3654E8C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ctr"/>
            <a:r>
              <a:rPr lang="en-IE" b="1" dirty="0">
                <a:solidFill>
                  <a:schemeClr val="accent1"/>
                </a:solidFill>
              </a:rPr>
              <a:t>LCDC</a:t>
            </a:r>
            <a:br>
              <a:rPr lang="en-IE" b="1" dirty="0">
                <a:solidFill>
                  <a:schemeClr val="accent1"/>
                </a:solidFill>
              </a:rPr>
            </a:br>
            <a:r>
              <a:rPr lang="en-IE" b="1" dirty="0">
                <a:solidFill>
                  <a:schemeClr val="accent1"/>
                </a:solidFill>
              </a:rPr>
              <a:t>Annual</a:t>
            </a:r>
            <a:br>
              <a:rPr lang="en-IE" b="1" dirty="0">
                <a:solidFill>
                  <a:schemeClr val="accent1"/>
                </a:solidFill>
              </a:rPr>
            </a:br>
            <a:r>
              <a:rPr lang="en-IE" b="1" dirty="0">
                <a:solidFill>
                  <a:schemeClr val="accent1"/>
                </a:solidFill>
              </a:rPr>
              <a:t>Report</a:t>
            </a:r>
            <a:br>
              <a:rPr lang="en-IE" b="1" dirty="0">
                <a:solidFill>
                  <a:schemeClr val="accent1"/>
                </a:solidFill>
              </a:rPr>
            </a:br>
            <a:r>
              <a:rPr lang="en-IE" b="1" dirty="0">
                <a:solidFill>
                  <a:schemeClr val="accent1"/>
                </a:solidFill>
              </a:rPr>
              <a:t>2019: Community Enhancement Programme </a:t>
            </a:r>
            <a:endParaRPr lang="en-IE" sz="4000" b="1" dirty="0">
              <a:solidFill>
                <a:schemeClr val="accent1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F34ACD-812A-407C-A825-D68D94CB5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6"/>
            <a:ext cx="6377769" cy="5381167"/>
          </a:xfrm>
        </p:spPr>
        <p:txBody>
          <a:bodyPr anchor="ctr">
            <a:normAutofit/>
          </a:bodyPr>
          <a:lstStyle/>
          <a:p>
            <a:r>
              <a:rPr lang="en-GB" sz="3200" dirty="0"/>
              <a:t>CEP funding for 58 community groups totalling €</a:t>
            </a:r>
            <a:r>
              <a:rPr lang="en-IE" sz="3200" dirty="0"/>
              <a:t>187,804. </a:t>
            </a:r>
          </a:p>
          <a:p>
            <a:r>
              <a:rPr lang="en-IE" sz="3200" dirty="0"/>
              <a:t>LCDC responsible for  monitoring and administration of CEP</a:t>
            </a:r>
          </a:p>
          <a:p>
            <a:r>
              <a:rPr lang="en-IE" sz="3200" dirty="0"/>
              <a:t>LG Audit Service conducted CEP 2018 audit in 2019: Report due</a:t>
            </a:r>
          </a:p>
          <a:p>
            <a:r>
              <a:rPr lang="en-IE" sz="3200" dirty="0"/>
              <a:t>List of successful applicants included in Appendix 3</a:t>
            </a:r>
          </a:p>
          <a:p>
            <a:pPr marL="0" indent="0">
              <a:buNone/>
            </a:pP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1661358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984A7-90AD-481F-8466-E80EEAB0B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ctr"/>
            <a:r>
              <a:rPr lang="en-IE" b="1" dirty="0">
                <a:solidFill>
                  <a:schemeClr val="accent1"/>
                </a:solidFill>
              </a:rPr>
              <a:t>LCDC</a:t>
            </a:r>
            <a:br>
              <a:rPr lang="en-IE" b="1" dirty="0">
                <a:solidFill>
                  <a:schemeClr val="accent1"/>
                </a:solidFill>
              </a:rPr>
            </a:br>
            <a:r>
              <a:rPr lang="en-IE" b="1" dirty="0">
                <a:solidFill>
                  <a:schemeClr val="accent1"/>
                </a:solidFill>
              </a:rPr>
              <a:t>Annual</a:t>
            </a:r>
            <a:br>
              <a:rPr lang="en-IE" b="1" dirty="0">
                <a:solidFill>
                  <a:schemeClr val="accent1"/>
                </a:solidFill>
              </a:rPr>
            </a:br>
            <a:r>
              <a:rPr lang="en-IE" b="1" dirty="0">
                <a:solidFill>
                  <a:schemeClr val="accent1"/>
                </a:solidFill>
              </a:rPr>
              <a:t>Report</a:t>
            </a:r>
            <a:br>
              <a:rPr lang="en-IE" b="1" dirty="0">
                <a:solidFill>
                  <a:schemeClr val="accent1"/>
                </a:solidFill>
              </a:rPr>
            </a:br>
            <a:r>
              <a:rPr lang="en-IE" b="1" dirty="0">
                <a:solidFill>
                  <a:schemeClr val="accent1"/>
                </a:solidFill>
              </a:rPr>
              <a:t>2019:</a:t>
            </a:r>
            <a:br>
              <a:rPr lang="en-IE" b="1" dirty="0">
                <a:solidFill>
                  <a:schemeClr val="accent1"/>
                </a:solidFill>
              </a:rPr>
            </a:br>
            <a:r>
              <a:rPr lang="en-IE" b="1" dirty="0">
                <a:solidFill>
                  <a:schemeClr val="accent1"/>
                </a:solidFill>
              </a:rPr>
              <a:t>LECP</a:t>
            </a:r>
            <a:br>
              <a:rPr lang="en-IE" b="1" dirty="0">
                <a:solidFill>
                  <a:schemeClr val="accent1"/>
                </a:solidFill>
              </a:rPr>
            </a:br>
            <a:r>
              <a:rPr lang="en-IE" b="1" dirty="0">
                <a:solidFill>
                  <a:schemeClr val="accent1"/>
                </a:solidFill>
              </a:rPr>
              <a:t>&amp;</a:t>
            </a:r>
            <a:br>
              <a:rPr lang="en-IE" b="1" dirty="0">
                <a:solidFill>
                  <a:schemeClr val="accent1"/>
                </a:solidFill>
              </a:rPr>
            </a:br>
            <a:r>
              <a:rPr lang="en-IE" b="1" dirty="0">
                <a:solidFill>
                  <a:schemeClr val="accent1"/>
                </a:solidFill>
              </a:rPr>
              <a:t>LEADER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56329-EEFE-4F50-B1F5-0BF5A4602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IE" dirty="0"/>
              <a:t>Local Economic &amp; Community Plan </a:t>
            </a:r>
          </a:p>
          <a:p>
            <a:pPr lvl="1"/>
            <a:r>
              <a:rPr lang="en-IE" sz="2800" dirty="0"/>
              <a:t>monitoring progress &amp; addressing key issues and themes </a:t>
            </a:r>
          </a:p>
          <a:p>
            <a:pPr lvl="1"/>
            <a:r>
              <a:rPr lang="en-IE" sz="2800" dirty="0"/>
              <a:t>Community elements of LECP</a:t>
            </a:r>
          </a:p>
          <a:p>
            <a:pPr marL="0" indent="0">
              <a:buNone/>
            </a:pPr>
            <a:r>
              <a:rPr lang="en-IE" dirty="0"/>
              <a:t>LEADER Programme </a:t>
            </a:r>
          </a:p>
          <a:p>
            <a:pPr lvl="1"/>
            <a:r>
              <a:rPr lang="en-IE" sz="2800" dirty="0"/>
              <a:t>Newcastle, Rathcoole, Saggart, </a:t>
            </a:r>
            <a:r>
              <a:rPr lang="en-IE" sz="2800" dirty="0" err="1"/>
              <a:t>Ballinascorney</a:t>
            </a:r>
            <a:r>
              <a:rPr lang="en-IE" sz="2800" dirty="0"/>
              <a:t> and Bohernabreena</a:t>
            </a:r>
          </a:p>
          <a:p>
            <a:pPr lvl="1"/>
            <a:r>
              <a:rPr lang="en-IE" sz="2800" dirty="0"/>
              <a:t>LAG approved projects in South Dublin County €279,908</a:t>
            </a:r>
          </a:p>
          <a:p>
            <a:pPr lvl="1"/>
            <a:r>
              <a:rPr lang="en-IE" sz="2800" dirty="0"/>
              <a:t>Glenasmole and Saggart progressed in 2019 (€1m)</a:t>
            </a:r>
          </a:p>
        </p:txBody>
      </p:sp>
    </p:spTree>
    <p:extLst>
      <p:ext uri="{BB962C8B-B14F-4D97-AF65-F5344CB8AC3E}">
        <p14:creationId xmlns:p14="http://schemas.microsoft.com/office/powerpoint/2010/main" val="1999208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359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Annual Report </vt:lpstr>
      <vt:lpstr>LCDC Annual Report 2019 </vt:lpstr>
      <vt:lpstr>LCDC Annual Report 2019 Overview   </vt:lpstr>
      <vt:lpstr>LCDC Annual Report 2019  -Funding  </vt:lpstr>
      <vt:lpstr>LCDC Annual Report 2019  -SICAP </vt:lpstr>
      <vt:lpstr>LCDC Annual Report 2019: Healthy Ireland </vt:lpstr>
      <vt:lpstr>LCDC Annual Report 2019: Community Enhancement Programme </vt:lpstr>
      <vt:lpstr>LCDC Annual Report 2019: LECP &amp; LEADER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Report 2019 </dc:title>
  <dc:creator>Brian Hora</dc:creator>
  <cp:lastModifiedBy>Colm Ward</cp:lastModifiedBy>
  <cp:revision>9</cp:revision>
  <dcterms:created xsi:type="dcterms:W3CDTF">2020-03-05T16:16:37Z</dcterms:created>
  <dcterms:modified xsi:type="dcterms:W3CDTF">2020-03-06T15:09:04Z</dcterms:modified>
</cp:coreProperties>
</file>