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8" r:id="rId3"/>
    <p:sldId id="286" r:id="rId4"/>
    <p:sldId id="276" r:id="rId5"/>
    <p:sldId id="268" r:id="rId6"/>
    <p:sldId id="278" r:id="rId7"/>
    <p:sldId id="284" r:id="rId8"/>
    <p:sldId id="287" r:id="rId9"/>
    <p:sldId id="285" r:id="rId10"/>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3878" autoAdjust="0"/>
  </p:normalViewPr>
  <p:slideViewPr>
    <p:cSldViewPr snapToGrid="0">
      <p:cViewPr varScale="1">
        <p:scale>
          <a:sx n="116" d="100"/>
          <a:sy n="116" d="100"/>
        </p:scale>
        <p:origin x="1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22.png"/><Relationship Id="rId6" Type="http://schemas.openxmlformats.org/officeDocument/2006/relationships/image" Target="../media/image19.svg"/><Relationship Id="rId5" Type="http://schemas.openxmlformats.org/officeDocument/2006/relationships/image" Target="../media/image2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2594C48-8FB3-4CF5-B7E6-1EEEEC26F593}" type="doc">
      <dgm:prSet loTypeId="urn:microsoft.com/office/officeart/2018/2/layout/IconCircleList" loCatId="icon" qsTypeId="urn:microsoft.com/office/officeart/2005/8/quickstyle/simple4" qsCatId="simple" csTypeId="urn:microsoft.com/office/officeart/2018/5/colors/Iconchunking_neutralicon_accent2_2" csCatId="accent2" phldr="1"/>
      <dgm:spPr/>
      <dgm:t>
        <a:bodyPr/>
        <a:lstStyle/>
        <a:p>
          <a:endParaRPr lang="en-US"/>
        </a:p>
      </dgm:t>
    </dgm:pt>
    <dgm:pt modelId="{F6321E26-A597-4FEC-8857-F034AFE32A82}">
      <dgm:prSet/>
      <dgm:spPr/>
      <dgm:t>
        <a:bodyPr/>
        <a:lstStyle/>
        <a:p>
          <a:pPr>
            <a:lnSpc>
              <a:spcPct val="100000"/>
            </a:lnSpc>
          </a:pPr>
          <a:r>
            <a:rPr lang="en-GB" dirty="0"/>
            <a:t>South Dublin County Councils Digital Strategy is focused on proactively responding to a changing environment. We want to help our communities be successful and active participants in the digital era. </a:t>
          </a:r>
          <a:endParaRPr lang="en-US" dirty="0"/>
        </a:p>
      </dgm:t>
    </dgm:pt>
    <dgm:pt modelId="{F89123B8-7A13-4544-9D63-B8497D7239D6}" type="parTrans" cxnId="{20837B6E-148A-4A41-B444-3682A6826D16}">
      <dgm:prSet/>
      <dgm:spPr/>
      <dgm:t>
        <a:bodyPr/>
        <a:lstStyle/>
        <a:p>
          <a:endParaRPr lang="en-US"/>
        </a:p>
      </dgm:t>
    </dgm:pt>
    <dgm:pt modelId="{0CED8486-F211-4A88-AF4E-6A977204C926}" type="sibTrans" cxnId="{20837B6E-148A-4A41-B444-3682A6826D16}">
      <dgm:prSet/>
      <dgm:spPr/>
      <dgm:t>
        <a:bodyPr/>
        <a:lstStyle/>
        <a:p>
          <a:pPr>
            <a:lnSpc>
              <a:spcPct val="100000"/>
            </a:lnSpc>
          </a:pPr>
          <a:endParaRPr lang="en-US"/>
        </a:p>
      </dgm:t>
    </dgm:pt>
    <dgm:pt modelId="{1D3E1075-5D43-474A-9061-5DC168C800A4}">
      <dgm:prSet/>
      <dgm:spPr/>
      <dgm:t>
        <a:bodyPr/>
        <a:lstStyle/>
        <a:p>
          <a:pPr>
            <a:lnSpc>
              <a:spcPct val="100000"/>
            </a:lnSpc>
          </a:pPr>
          <a:r>
            <a:rPr lang="en-GB" dirty="0"/>
            <a:t>The Digital Strategy seeks to build on National and Local plans - Creating opportunities for residents, visitors and businesses by addressing the challenges of the digital age.</a:t>
          </a:r>
          <a:endParaRPr lang="en-US" dirty="0"/>
        </a:p>
      </dgm:t>
    </dgm:pt>
    <dgm:pt modelId="{AA8C58C3-BB98-4A5C-8939-8555A0E70174}" type="parTrans" cxnId="{73E616DE-D13D-40C6-8337-B768C070E480}">
      <dgm:prSet/>
      <dgm:spPr/>
      <dgm:t>
        <a:bodyPr/>
        <a:lstStyle/>
        <a:p>
          <a:endParaRPr lang="en-US"/>
        </a:p>
      </dgm:t>
    </dgm:pt>
    <dgm:pt modelId="{8CCA8BA6-2C0C-4DD6-A976-974A39E8532A}" type="sibTrans" cxnId="{73E616DE-D13D-40C6-8337-B768C070E480}">
      <dgm:prSet/>
      <dgm:spPr/>
      <dgm:t>
        <a:bodyPr/>
        <a:lstStyle/>
        <a:p>
          <a:pPr>
            <a:lnSpc>
              <a:spcPct val="100000"/>
            </a:lnSpc>
          </a:pPr>
          <a:endParaRPr lang="en-US"/>
        </a:p>
      </dgm:t>
    </dgm:pt>
    <dgm:pt modelId="{48ED10B7-EDBD-401B-9ED3-D36B03380451}">
      <dgm:prSet/>
      <dgm:spPr/>
      <dgm:t>
        <a:bodyPr/>
        <a:lstStyle/>
        <a:p>
          <a:pPr>
            <a:lnSpc>
              <a:spcPct val="100000"/>
            </a:lnSpc>
          </a:pPr>
          <a:r>
            <a:rPr lang="en-GB" dirty="0"/>
            <a:t>‘Digital’ is not just about the technology or the content. It is about people. That is why this strategy focusses particularly on digital adoption. </a:t>
          </a:r>
          <a:endParaRPr lang="en-US" dirty="0"/>
        </a:p>
      </dgm:t>
    </dgm:pt>
    <dgm:pt modelId="{61CC4921-FE52-47EB-8232-746458DD14F8}" type="parTrans" cxnId="{5354D6B0-423E-48FF-BFB6-E5630DF7CF8D}">
      <dgm:prSet/>
      <dgm:spPr/>
      <dgm:t>
        <a:bodyPr/>
        <a:lstStyle/>
        <a:p>
          <a:endParaRPr lang="en-US"/>
        </a:p>
      </dgm:t>
    </dgm:pt>
    <dgm:pt modelId="{026DC0D4-55FF-4038-AF14-293F31A7A8A4}" type="sibTrans" cxnId="{5354D6B0-423E-48FF-BFB6-E5630DF7CF8D}">
      <dgm:prSet/>
      <dgm:spPr/>
      <dgm:t>
        <a:bodyPr/>
        <a:lstStyle/>
        <a:p>
          <a:pPr>
            <a:lnSpc>
              <a:spcPct val="100000"/>
            </a:lnSpc>
          </a:pPr>
          <a:endParaRPr lang="en-US"/>
        </a:p>
      </dgm:t>
    </dgm:pt>
    <dgm:pt modelId="{AC7FBAE2-F198-4B42-B501-5746028EC662}">
      <dgm:prSet/>
      <dgm:spPr/>
      <dgm:t>
        <a:bodyPr/>
        <a:lstStyle/>
        <a:p>
          <a:pPr>
            <a:lnSpc>
              <a:spcPct val="100000"/>
            </a:lnSpc>
          </a:pPr>
          <a:r>
            <a:rPr lang="en-GB" dirty="0"/>
            <a:t>Digital adoption means more widespread use of broadband services, with more people and businesses </a:t>
          </a:r>
          <a:r>
            <a:rPr lang="en-US" dirty="0"/>
            <a:t>gaining the ability to use digital tools as they are intended and to the fullest extent. </a:t>
          </a:r>
          <a:endParaRPr lang="en-IE" dirty="0"/>
        </a:p>
      </dgm:t>
    </dgm:pt>
    <dgm:pt modelId="{7C2BB386-0FF1-47AB-B80D-D4BC9D0CA547}" type="parTrans" cxnId="{136CFFF9-1001-4C29-8591-A44AE1EF64D6}">
      <dgm:prSet/>
      <dgm:spPr/>
      <dgm:t>
        <a:bodyPr/>
        <a:lstStyle/>
        <a:p>
          <a:endParaRPr lang="en-US"/>
        </a:p>
      </dgm:t>
    </dgm:pt>
    <dgm:pt modelId="{FD1AD1C9-4EC7-42E3-A5CE-65BC5D4F56AA}" type="sibTrans" cxnId="{136CFFF9-1001-4C29-8591-A44AE1EF64D6}">
      <dgm:prSet/>
      <dgm:spPr/>
      <dgm:t>
        <a:bodyPr/>
        <a:lstStyle/>
        <a:p>
          <a:endParaRPr lang="en-US"/>
        </a:p>
      </dgm:t>
    </dgm:pt>
    <dgm:pt modelId="{7386F02E-A888-48ED-A74D-9C56AAC9D91A}" type="pres">
      <dgm:prSet presAssocID="{A2594C48-8FB3-4CF5-B7E6-1EEEEC26F593}" presName="root" presStyleCnt="0">
        <dgm:presLayoutVars>
          <dgm:dir/>
          <dgm:resizeHandles val="exact"/>
        </dgm:presLayoutVars>
      </dgm:prSet>
      <dgm:spPr/>
    </dgm:pt>
    <dgm:pt modelId="{9AA708A4-65C1-40C2-A802-3DCD0DB5E9C9}" type="pres">
      <dgm:prSet presAssocID="{A2594C48-8FB3-4CF5-B7E6-1EEEEC26F593}" presName="container" presStyleCnt="0">
        <dgm:presLayoutVars>
          <dgm:dir/>
          <dgm:resizeHandles val="exact"/>
        </dgm:presLayoutVars>
      </dgm:prSet>
      <dgm:spPr/>
    </dgm:pt>
    <dgm:pt modelId="{B7AF6DBD-501A-47C2-8AC4-361515A6F023}" type="pres">
      <dgm:prSet presAssocID="{F6321E26-A597-4FEC-8857-F034AFE32A82}" presName="compNode" presStyleCnt="0"/>
      <dgm:spPr/>
    </dgm:pt>
    <dgm:pt modelId="{A9A416F7-878D-4A69-8F58-D6DBF6E09051}" type="pres">
      <dgm:prSet presAssocID="{F6321E26-A597-4FEC-8857-F034AFE32A82}" presName="iconBgRect" presStyleLbl="bgShp" presStyleIdx="0" presStyleCnt="4"/>
      <dgm:spPr/>
    </dgm:pt>
    <dgm:pt modelId="{BEDF6409-172A-41FD-AB14-BD258926C1FE}" type="pres">
      <dgm:prSet presAssocID="{F6321E26-A597-4FEC-8857-F034AFE32A82}"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nections"/>
        </a:ext>
      </dgm:extLst>
    </dgm:pt>
    <dgm:pt modelId="{125A8D34-CCD7-422F-84EC-2E164F1A142F}" type="pres">
      <dgm:prSet presAssocID="{F6321E26-A597-4FEC-8857-F034AFE32A82}" presName="spaceRect" presStyleCnt="0"/>
      <dgm:spPr/>
    </dgm:pt>
    <dgm:pt modelId="{55CD300C-8691-4D94-BDC7-21BD5BF01F66}" type="pres">
      <dgm:prSet presAssocID="{F6321E26-A597-4FEC-8857-F034AFE32A82}" presName="textRect" presStyleLbl="revTx" presStyleIdx="0" presStyleCnt="4" custScaleX="104619">
        <dgm:presLayoutVars>
          <dgm:chMax val="1"/>
          <dgm:chPref val="1"/>
        </dgm:presLayoutVars>
      </dgm:prSet>
      <dgm:spPr/>
    </dgm:pt>
    <dgm:pt modelId="{3AC26CC2-2B08-4C82-A4CD-94E4DBEE702A}" type="pres">
      <dgm:prSet presAssocID="{0CED8486-F211-4A88-AF4E-6A977204C926}" presName="sibTrans" presStyleLbl="sibTrans2D1" presStyleIdx="0" presStyleCnt="0"/>
      <dgm:spPr/>
    </dgm:pt>
    <dgm:pt modelId="{A3D5D9C4-3444-41C8-826C-DDF6774B0DA5}" type="pres">
      <dgm:prSet presAssocID="{1D3E1075-5D43-474A-9061-5DC168C800A4}" presName="compNode" presStyleCnt="0"/>
      <dgm:spPr/>
    </dgm:pt>
    <dgm:pt modelId="{619F5293-7DC1-4421-B9A7-2C328438D967}" type="pres">
      <dgm:prSet presAssocID="{1D3E1075-5D43-474A-9061-5DC168C800A4}" presName="iconBgRect" presStyleLbl="bgShp" presStyleIdx="1" presStyleCnt="4"/>
      <dgm:spPr/>
    </dgm:pt>
    <dgm:pt modelId="{E5270F50-A005-4A5E-8647-6EC1E588F54B}" type="pres">
      <dgm:prSet presAssocID="{1D3E1075-5D43-474A-9061-5DC168C800A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checklist RTL"/>
        </a:ext>
      </dgm:extLst>
    </dgm:pt>
    <dgm:pt modelId="{C5426F51-6B77-4C64-92D8-ACB78591FADE}" type="pres">
      <dgm:prSet presAssocID="{1D3E1075-5D43-474A-9061-5DC168C800A4}" presName="spaceRect" presStyleCnt="0"/>
      <dgm:spPr/>
    </dgm:pt>
    <dgm:pt modelId="{43205767-95A3-45FD-8C22-750D16CA195C}" type="pres">
      <dgm:prSet presAssocID="{1D3E1075-5D43-474A-9061-5DC168C800A4}" presName="textRect" presStyleLbl="revTx" presStyleIdx="1" presStyleCnt="4">
        <dgm:presLayoutVars>
          <dgm:chMax val="1"/>
          <dgm:chPref val="1"/>
        </dgm:presLayoutVars>
      </dgm:prSet>
      <dgm:spPr/>
    </dgm:pt>
    <dgm:pt modelId="{456F0F76-EFCB-4C90-AD50-92CDF61238DB}" type="pres">
      <dgm:prSet presAssocID="{8CCA8BA6-2C0C-4DD6-A976-974A39E8532A}" presName="sibTrans" presStyleLbl="sibTrans2D1" presStyleIdx="0" presStyleCnt="0"/>
      <dgm:spPr/>
    </dgm:pt>
    <dgm:pt modelId="{F3C401BF-FD01-4638-A2BF-5EFDA58AA7DB}" type="pres">
      <dgm:prSet presAssocID="{48ED10B7-EDBD-401B-9ED3-D36B03380451}" presName="compNode" presStyleCnt="0"/>
      <dgm:spPr/>
    </dgm:pt>
    <dgm:pt modelId="{1114C594-761B-47A8-BCFA-E8170FBD6A7A}" type="pres">
      <dgm:prSet presAssocID="{48ED10B7-EDBD-401B-9ED3-D36B03380451}" presName="iconBgRect" presStyleLbl="bgShp" presStyleIdx="2" presStyleCnt="4"/>
      <dgm:spPr/>
    </dgm:pt>
    <dgm:pt modelId="{510CACB5-116A-4F18-AA68-DE4880E59812}" type="pres">
      <dgm:prSet presAssocID="{48ED10B7-EDBD-401B-9ED3-D36B0338045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success"/>
        </a:ext>
      </dgm:extLst>
    </dgm:pt>
    <dgm:pt modelId="{4A064F77-59DB-487B-A141-76469EE676D9}" type="pres">
      <dgm:prSet presAssocID="{48ED10B7-EDBD-401B-9ED3-D36B03380451}" presName="spaceRect" presStyleCnt="0"/>
      <dgm:spPr/>
    </dgm:pt>
    <dgm:pt modelId="{F786F8AD-BF40-4899-9ED8-6AEB63BB4CB8}" type="pres">
      <dgm:prSet presAssocID="{48ED10B7-EDBD-401B-9ED3-D36B03380451}" presName="textRect" presStyleLbl="revTx" presStyleIdx="2" presStyleCnt="4">
        <dgm:presLayoutVars>
          <dgm:chMax val="1"/>
          <dgm:chPref val="1"/>
        </dgm:presLayoutVars>
      </dgm:prSet>
      <dgm:spPr/>
    </dgm:pt>
    <dgm:pt modelId="{B959813C-F0AF-4C46-91B0-C3592F8E5204}" type="pres">
      <dgm:prSet presAssocID="{026DC0D4-55FF-4038-AF14-293F31A7A8A4}" presName="sibTrans" presStyleLbl="sibTrans2D1" presStyleIdx="0" presStyleCnt="0"/>
      <dgm:spPr/>
    </dgm:pt>
    <dgm:pt modelId="{9030CCA9-9CC3-408D-ACB5-7E6302504A96}" type="pres">
      <dgm:prSet presAssocID="{AC7FBAE2-F198-4B42-B501-5746028EC662}" presName="compNode" presStyleCnt="0"/>
      <dgm:spPr/>
    </dgm:pt>
    <dgm:pt modelId="{81C4905A-3943-4261-BDEF-7998162E7BFF}" type="pres">
      <dgm:prSet presAssocID="{AC7FBAE2-F198-4B42-B501-5746028EC662}" presName="iconBgRect" presStyleLbl="bgShp" presStyleIdx="3" presStyleCnt="4"/>
      <dgm:spPr/>
    </dgm:pt>
    <dgm:pt modelId="{355EE2BF-AA50-4DB6-8C51-F4F6D86713A4}" type="pres">
      <dgm:prSet presAssocID="{AC7FBAE2-F198-4B42-B501-5746028EC66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6AA2463C-5697-456E-980A-38899802E207}" type="pres">
      <dgm:prSet presAssocID="{AC7FBAE2-F198-4B42-B501-5746028EC662}" presName="spaceRect" presStyleCnt="0"/>
      <dgm:spPr/>
    </dgm:pt>
    <dgm:pt modelId="{DBDBB424-4891-4498-81B3-6C6292EA5CA5}" type="pres">
      <dgm:prSet presAssocID="{AC7FBAE2-F198-4B42-B501-5746028EC662}" presName="textRect" presStyleLbl="revTx" presStyleIdx="3" presStyleCnt="4">
        <dgm:presLayoutVars>
          <dgm:chMax val="1"/>
          <dgm:chPref val="1"/>
        </dgm:presLayoutVars>
      </dgm:prSet>
      <dgm:spPr/>
    </dgm:pt>
  </dgm:ptLst>
  <dgm:cxnLst>
    <dgm:cxn modelId="{CBECA540-6130-4B03-AAB4-D61405B15082}" type="presOf" srcId="{0CED8486-F211-4A88-AF4E-6A977204C926}" destId="{3AC26CC2-2B08-4C82-A4CD-94E4DBEE702A}" srcOrd="0" destOrd="0" presId="urn:microsoft.com/office/officeart/2018/2/layout/IconCircleList"/>
    <dgm:cxn modelId="{8609AB69-EAFF-4A34-AF47-5D290918A2A8}" type="presOf" srcId="{AC7FBAE2-F198-4B42-B501-5746028EC662}" destId="{DBDBB424-4891-4498-81B3-6C6292EA5CA5}" srcOrd="0" destOrd="0" presId="urn:microsoft.com/office/officeart/2018/2/layout/IconCircleList"/>
    <dgm:cxn modelId="{8F453C4D-1DC1-4E84-BEC9-B85FF73F1ED0}" type="presOf" srcId="{48ED10B7-EDBD-401B-9ED3-D36B03380451}" destId="{F786F8AD-BF40-4899-9ED8-6AEB63BB4CB8}" srcOrd="0" destOrd="0" presId="urn:microsoft.com/office/officeart/2018/2/layout/IconCircleList"/>
    <dgm:cxn modelId="{20837B6E-148A-4A41-B444-3682A6826D16}" srcId="{A2594C48-8FB3-4CF5-B7E6-1EEEEC26F593}" destId="{F6321E26-A597-4FEC-8857-F034AFE32A82}" srcOrd="0" destOrd="0" parTransId="{F89123B8-7A13-4544-9D63-B8497D7239D6}" sibTransId="{0CED8486-F211-4A88-AF4E-6A977204C926}"/>
    <dgm:cxn modelId="{5354D6B0-423E-48FF-BFB6-E5630DF7CF8D}" srcId="{A2594C48-8FB3-4CF5-B7E6-1EEEEC26F593}" destId="{48ED10B7-EDBD-401B-9ED3-D36B03380451}" srcOrd="2" destOrd="0" parTransId="{61CC4921-FE52-47EB-8232-746458DD14F8}" sibTransId="{026DC0D4-55FF-4038-AF14-293F31A7A8A4}"/>
    <dgm:cxn modelId="{1974BDBE-CC57-4E99-84A5-003E7675EEA6}" type="presOf" srcId="{026DC0D4-55FF-4038-AF14-293F31A7A8A4}" destId="{B959813C-F0AF-4C46-91B0-C3592F8E5204}" srcOrd="0" destOrd="0" presId="urn:microsoft.com/office/officeart/2018/2/layout/IconCircleList"/>
    <dgm:cxn modelId="{C2D82BC7-4B73-45F7-975E-A3F014F1FCE7}" type="presOf" srcId="{A2594C48-8FB3-4CF5-B7E6-1EEEEC26F593}" destId="{7386F02E-A888-48ED-A74D-9C56AAC9D91A}" srcOrd="0" destOrd="0" presId="urn:microsoft.com/office/officeart/2018/2/layout/IconCircleList"/>
    <dgm:cxn modelId="{2BF41DD2-B9C2-4E6C-9BCC-0E6224B2403E}" type="presOf" srcId="{1D3E1075-5D43-474A-9061-5DC168C800A4}" destId="{43205767-95A3-45FD-8C22-750D16CA195C}" srcOrd="0" destOrd="0" presId="urn:microsoft.com/office/officeart/2018/2/layout/IconCircleList"/>
    <dgm:cxn modelId="{34B035D8-BB19-4F89-861E-1927B3D0CBB1}" type="presOf" srcId="{F6321E26-A597-4FEC-8857-F034AFE32A82}" destId="{55CD300C-8691-4D94-BDC7-21BD5BF01F66}" srcOrd="0" destOrd="0" presId="urn:microsoft.com/office/officeart/2018/2/layout/IconCircleList"/>
    <dgm:cxn modelId="{73E616DE-D13D-40C6-8337-B768C070E480}" srcId="{A2594C48-8FB3-4CF5-B7E6-1EEEEC26F593}" destId="{1D3E1075-5D43-474A-9061-5DC168C800A4}" srcOrd="1" destOrd="0" parTransId="{AA8C58C3-BB98-4A5C-8939-8555A0E70174}" sibTransId="{8CCA8BA6-2C0C-4DD6-A976-974A39E8532A}"/>
    <dgm:cxn modelId="{5CC23AF7-A1F9-4E8C-8899-5624CBC2233E}" type="presOf" srcId="{8CCA8BA6-2C0C-4DD6-A976-974A39E8532A}" destId="{456F0F76-EFCB-4C90-AD50-92CDF61238DB}" srcOrd="0" destOrd="0" presId="urn:microsoft.com/office/officeart/2018/2/layout/IconCircleList"/>
    <dgm:cxn modelId="{136CFFF9-1001-4C29-8591-A44AE1EF64D6}" srcId="{A2594C48-8FB3-4CF5-B7E6-1EEEEC26F593}" destId="{AC7FBAE2-F198-4B42-B501-5746028EC662}" srcOrd="3" destOrd="0" parTransId="{7C2BB386-0FF1-47AB-B80D-D4BC9D0CA547}" sibTransId="{FD1AD1C9-4EC7-42E3-A5CE-65BC5D4F56AA}"/>
    <dgm:cxn modelId="{90E1B50E-0C26-46D3-85A2-21D0116E4EC3}" type="presParOf" srcId="{7386F02E-A888-48ED-A74D-9C56AAC9D91A}" destId="{9AA708A4-65C1-40C2-A802-3DCD0DB5E9C9}" srcOrd="0" destOrd="0" presId="urn:microsoft.com/office/officeart/2018/2/layout/IconCircleList"/>
    <dgm:cxn modelId="{FA987090-EE27-4D94-850A-59B823CE9285}" type="presParOf" srcId="{9AA708A4-65C1-40C2-A802-3DCD0DB5E9C9}" destId="{B7AF6DBD-501A-47C2-8AC4-361515A6F023}" srcOrd="0" destOrd="0" presId="urn:microsoft.com/office/officeart/2018/2/layout/IconCircleList"/>
    <dgm:cxn modelId="{F9CFB093-C776-44E4-AD65-A348076F4D38}" type="presParOf" srcId="{B7AF6DBD-501A-47C2-8AC4-361515A6F023}" destId="{A9A416F7-878D-4A69-8F58-D6DBF6E09051}" srcOrd="0" destOrd="0" presId="urn:microsoft.com/office/officeart/2018/2/layout/IconCircleList"/>
    <dgm:cxn modelId="{2EB81BBE-EC35-4AAF-B54A-DBA12298A384}" type="presParOf" srcId="{B7AF6DBD-501A-47C2-8AC4-361515A6F023}" destId="{BEDF6409-172A-41FD-AB14-BD258926C1FE}" srcOrd="1" destOrd="0" presId="urn:microsoft.com/office/officeart/2018/2/layout/IconCircleList"/>
    <dgm:cxn modelId="{BCFF25D3-3AC0-450E-8A98-952E4F36B458}" type="presParOf" srcId="{B7AF6DBD-501A-47C2-8AC4-361515A6F023}" destId="{125A8D34-CCD7-422F-84EC-2E164F1A142F}" srcOrd="2" destOrd="0" presId="urn:microsoft.com/office/officeart/2018/2/layout/IconCircleList"/>
    <dgm:cxn modelId="{5CE8DD92-4F66-487B-A809-FE58E6DD14B7}" type="presParOf" srcId="{B7AF6DBD-501A-47C2-8AC4-361515A6F023}" destId="{55CD300C-8691-4D94-BDC7-21BD5BF01F66}" srcOrd="3" destOrd="0" presId="urn:microsoft.com/office/officeart/2018/2/layout/IconCircleList"/>
    <dgm:cxn modelId="{52AA0E4E-9F85-426E-BB70-FB5A464049EF}" type="presParOf" srcId="{9AA708A4-65C1-40C2-A802-3DCD0DB5E9C9}" destId="{3AC26CC2-2B08-4C82-A4CD-94E4DBEE702A}" srcOrd="1" destOrd="0" presId="urn:microsoft.com/office/officeart/2018/2/layout/IconCircleList"/>
    <dgm:cxn modelId="{892E219C-BB43-4F7B-8385-3013FE43D784}" type="presParOf" srcId="{9AA708A4-65C1-40C2-A802-3DCD0DB5E9C9}" destId="{A3D5D9C4-3444-41C8-826C-DDF6774B0DA5}" srcOrd="2" destOrd="0" presId="urn:microsoft.com/office/officeart/2018/2/layout/IconCircleList"/>
    <dgm:cxn modelId="{48CFCD7E-F24F-490E-85B0-2B4E965C9D9F}" type="presParOf" srcId="{A3D5D9C4-3444-41C8-826C-DDF6774B0DA5}" destId="{619F5293-7DC1-4421-B9A7-2C328438D967}" srcOrd="0" destOrd="0" presId="urn:microsoft.com/office/officeart/2018/2/layout/IconCircleList"/>
    <dgm:cxn modelId="{A73C3EDE-B439-430B-A786-6D6FCD55DE23}" type="presParOf" srcId="{A3D5D9C4-3444-41C8-826C-DDF6774B0DA5}" destId="{E5270F50-A005-4A5E-8647-6EC1E588F54B}" srcOrd="1" destOrd="0" presId="urn:microsoft.com/office/officeart/2018/2/layout/IconCircleList"/>
    <dgm:cxn modelId="{318EACFB-EB26-454E-B5D8-62A4976E9C80}" type="presParOf" srcId="{A3D5D9C4-3444-41C8-826C-DDF6774B0DA5}" destId="{C5426F51-6B77-4C64-92D8-ACB78591FADE}" srcOrd="2" destOrd="0" presId="urn:microsoft.com/office/officeart/2018/2/layout/IconCircleList"/>
    <dgm:cxn modelId="{5E415F3B-4814-478B-B989-6ECB67277961}" type="presParOf" srcId="{A3D5D9C4-3444-41C8-826C-DDF6774B0DA5}" destId="{43205767-95A3-45FD-8C22-750D16CA195C}" srcOrd="3" destOrd="0" presId="urn:microsoft.com/office/officeart/2018/2/layout/IconCircleList"/>
    <dgm:cxn modelId="{9ECEF9BB-70DF-4800-82A6-8438372A250E}" type="presParOf" srcId="{9AA708A4-65C1-40C2-A802-3DCD0DB5E9C9}" destId="{456F0F76-EFCB-4C90-AD50-92CDF61238DB}" srcOrd="3" destOrd="0" presId="urn:microsoft.com/office/officeart/2018/2/layout/IconCircleList"/>
    <dgm:cxn modelId="{5683284F-7C97-4E2B-9436-CFAC16BA3C04}" type="presParOf" srcId="{9AA708A4-65C1-40C2-A802-3DCD0DB5E9C9}" destId="{F3C401BF-FD01-4638-A2BF-5EFDA58AA7DB}" srcOrd="4" destOrd="0" presId="urn:microsoft.com/office/officeart/2018/2/layout/IconCircleList"/>
    <dgm:cxn modelId="{91AAA81E-581F-483E-8873-7FCB9533C69E}" type="presParOf" srcId="{F3C401BF-FD01-4638-A2BF-5EFDA58AA7DB}" destId="{1114C594-761B-47A8-BCFA-E8170FBD6A7A}" srcOrd="0" destOrd="0" presId="urn:microsoft.com/office/officeart/2018/2/layout/IconCircleList"/>
    <dgm:cxn modelId="{0AC1659B-4058-4B86-B53E-6504DA285D4D}" type="presParOf" srcId="{F3C401BF-FD01-4638-A2BF-5EFDA58AA7DB}" destId="{510CACB5-116A-4F18-AA68-DE4880E59812}" srcOrd="1" destOrd="0" presId="urn:microsoft.com/office/officeart/2018/2/layout/IconCircleList"/>
    <dgm:cxn modelId="{F6A33C14-FD3E-4AE6-B737-B54F1D05078F}" type="presParOf" srcId="{F3C401BF-FD01-4638-A2BF-5EFDA58AA7DB}" destId="{4A064F77-59DB-487B-A141-76469EE676D9}" srcOrd="2" destOrd="0" presId="urn:microsoft.com/office/officeart/2018/2/layout/IconCircleList"/>
    <dgm:cxn modelId="{FB89225B-59C9-4AC5-BDB5-DD3B557373BF}" type="presParOf" srcId="{F3C401BF-FD01-4638-A2BF-5EFDA58AA7DB}" destId="{F786F8AD-BF40-4899-9ED8-6AEB63BB4CB8}" srcOrd="3" destOrd="0" presId="urn:microsoft.com/office/officeart/2018/2/layout/IconCircleList"/>
    <dgm:cxn modelId="{EE844C5B-D5B1-4C86-88D8-685908433017}" type="presParOf" srcId="{9AA708A4-65C1-40C2-A802-3DCD0DB5E9C9}" destId="{B959813C-F0AF-4C46-91B0-C3592F8E5204}" srcOrd="5" destOrd="0" presId="urn:microsoft.com/office/officeart/2018/2/layout/IconCircleList"/>
    <dgm:cxn modelId="{10012A94-9227-4E3C-9DA2-45E0C9C2004E}" type="presParOf" srcId="{9AA708A4-65C1-40C2-A802-3DCD0DB5E9C9}" destId="{9030CCA9-9CC3-408D-ACB5-7E6302504A96}" srcOrd="6" destOrd="0" presId="urn:microsoft.com/office/officeart/2018/2/layout/IconCircleList"/>
    <dgm:cxn modelId="{B6082290-96D3-4223-A0BE-B156426FFC25}" type="presParOf" srcId="{9030CCA9-9CC3-408D-ACB5-7E6302504A96}" destId="{81C4905A-3943-4261-BDEF-7998162E7BFF}" srcOrd="0" destOrd="0" presId="urn:microsoft.com/office/officeart/2018/2/layout/IconCircleList"/>
    <dgm:cxn modelId="{E24D8E26-B2B6-48D2-A93B-6401F6A990C6}" type="presParOf" srcId="{9030CCA9-9CC3-408D-ACB5-7E6302504A96}" destId="{355EE2BF-AA50-4DB6-8C51-F4F6D86713A4}" srcOrd="1" destOrd="0" presId="urn:microsoft.com/office/officeart/2018/2/layout/IconCircleList"/>
    <dgm:cxn modelId="{0C627DEC-4B67-4D14-849F-787487C2FEEB}" type="presParOf" srcId="{9030CCA9-9CC3-408D-ACB5-7E6302504A96}" destId="{6AA2463C-5697-456E-980A-38899802E207}" srcOrd="2" destOrd="0" presId="urn:microsoft.com/office/officeart/2018/2/layout/IconCircleList"/>
    <dgm:cxn modelId="{9DE37456-6CD9-4E1F-A4C3-AD9CA445A33A}" type="presParOf" srcId="{9030CCA9-9CC3-408D-ACB5-7E6302504A96}" destId="{DBDBB424-4891-4498-81B3-6C6292EA5CA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89C47-C234-4CB2-B678-97288E5669ED}"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33E240FB-4B23-42DD-891E-317232006E50}">
      <dgm:prSet custT="1"/>
      <dgm:spPr/>
      <dgm:t>
        <a:bodyPr/>
        <a:lstStyle/>
        <a:p>
          <a:r>
            <a:rPr lang="en-GB" sz="1400" dirty="0"/>
            <a:t>In 2018, </a:t>
          </a:r>
          <a:r>
            <a:rPr lang="en-GB" sz="1400" dirty="0" err="1"/>
            <a:t>Indecon</a:t>
          </a:r>
          <a:r>
            <a:rPr lang="en-GB" sz="1400" dirty="0"/>
            <a:t> international economic consultancy produced a Digital Readiness Assessment (DRA) report for South Dublin. Covering both activities of households and businesses in the region, as well as the activities of the Council itself. Measuring from a wide range of sources including the Central Statistics Office and internal surveys. </a:t>
          </a:r>
          <a:endParaRPr lang="en-IE" sz="1400" dirty="0"/>
        </a:p>
      </dgm:t>
    </dgm:pt>
    <dgm:pt modelId="{6231C476-E3A2-48F7-BC2A-CD45DB226C99}" type="parTrans" cxnId="{61FC5DD0-7492-48E5-8100-B98800804C85}">
      <dgm:prSet/>
      <dgm:spPr/>
      <dgm:t>
        <a:bodyPr/>
        <a:lstStyle/>
        <a:p>
          <a:endParaRPr lang="en-US" sz="1400"/>
        </a:p>
      </dgm:t>
    </dgm:pt>
    <dgm:pt modelId="{CF048A2C-6013-4F6F-958C-DDC1921F1110}" type="sibTrans" cxnId="{61FC5DD0-7492-48E5-8100-B98800804C85}">
      <dgm:prSet/>
      <dgm:spPr/>
      <dgm:t>
        <a:bodyPr/>
        <a:lstStyle/>
        <a:p>
          <a:endParaRPr lang="en-US" sz="1400"/>
        </a:p>
      </dgm:t>
    </dgm:pt>
    <dgm:pt modelId="{00E1F332-8F4D-4321-9F06-13FCFBEFE78B}">
      <dgm:prSet custT="1"/>
      <dgm:spPr/>
      <dgm:t>
        <a:bodyPr/>
        <a:lstStyle/>
        <a:p>
          <a:r>
            <a:rPr lang="en-GB" sz="1400" dirty="0"/>
            <a:t>South Dublin County Council has successfully implemented a policy of delivering online services including online payments, grant applications, library services, fix your street and more.</a:t>
          </a:r>
          <a:endParaRPr lang="en-IE" sz="1400" dirty="0"/>
        </a:p>
      </dgm:t>
    </dgm:pt>
    <dgm:pt modelId="{E424520F-9C69-46CF-80F2-F0633B374E21}" type="parTrans" cxnId="{8B18FEB4-4608-4550-8177-6BAC02916A68}">
      <dgm:prSet/>
      <dgm:spPr/>
      <dgm:t>
        <a:bodyPr/>
        <a:lstStyle/>
        <a:p>
          <a:endParaRPr lang="en-US" sz="1400"/>
        </a:p>
      </dgm:t>
    </dgm:pt>
    <dgm:pt modelId="{9EFC7763-174D-4C17-8488-45968DD89EAB}" type="sibTrans" cxnId="{8B18FEB4-4608-4550-8177-6BAC02916A68}">
      <dgm:prSet/>
      <dgm:spPr/>
      <dgm:t>
        <a:bodyPr/>
        <a:lstStyle/>
        <a:p>
          <a:endParaRPr lang="en-US" sz="1400"/>
        </a:p>
      </dgm:t>
    </dgm:pt>
    <dgm:pt modelId="{6E10115F-A2B2-42AF-BB73-13C92F4C3AF3}">
      <dgm:prSet custT="1"/>
      <dgm:spPr/>
      <dgm:t>
        <a:bodyPr/>
        <a:lstStyle/>
        <a:p>
          <a:r>
            <a:rPr lang="en-GB" sz="1400" dirty="0"/>
            <a:t>Free public Wi-Fi is available in 9 of South Dublin villages, community centres and in all of our library branches with over 170 PCs available throughout our branch network. Digital skills development programmes are also offered at our libraries and community centres.</a:t>
          </a:r>
          <a:endParaRPr lang="en-US" sz="1400" dirty="0"/>
        </a:p>
      </dgm:t>
    </dgm:pt>
    <dgm:pt modelId="{834E5E25-3132-4668-A703-F12D94364F6D}" type="parTrans" cxnId="{5AEAC87D-9791-429E-BDBE-2FA4DAF7BB5F}">
      <dgm:prSet/>
      <dgm:spPr/>
      <dgm:t>
        <a:bodyPr/>
        <a:lstStyle/>
        <a:p>
          <a:endParaRPr lang="en-US" sz="1400"/>
        </a:p>
      </dgm:t>
    </dgm:pt>
    <dgm:pt modelId="{61F448FA-1110-42BB-83A6-DA536F4314B2}" type="sibTrans" cxnId="{5AEAC87D-9791-429E-BDBE-2FA4DAF7BB5F}">
      <dgm:prSet/>
      <dgm:spPr/>
      <dgm:t>
        <a:bodyPr/>
        <a:lstStyle/>
        <a:p>
          <a:endParaRPr lang="en-US" sz="1400"/>
        </a:p>
      </dgm:t>
    </dgm:pt>
    <dgm:pt modelId="{79517641-4080-4503-8452-9BABF40C0F3A}">
      <dgm:prSet custT="1"/>
      <dgm:spPr/>
      <dgm:t>
        <a:bodyPr/>
        <a:lstStyle/>
        <a:p>
          <a:r>
            <a:rPr lang="en-GB" sz="1400"/>
            <a:t>Many businesses in South Dublin are already trading successfully online but many more could benefit from introducing an online dimension to their activities.</a:t>
          </a:r>
          <a:endParaRPr lang="en-IE" sz="1400" dirty="0"/>
        </a:p>
      </dgm:t>
    </dgm:pt>
    <dgm:pt modelId="{FC696BB6-042B-4E4B-8563-D9968EF4B147}" type="parTrans" cxnId="{F9651DB9-0C36-415E-99DE-3246D5F7623E}">
      <dgm:prSet/>
      <dgm:spPr/>
      <dgm:t>
        <a:bodyPr/>
        <a:lstStyle/>
        <a:p>
          <a:endParaRPr lang="en-US" sz="1400"/>
        </a:p>
      </dgm:t>
    </dgm:pt>
    <dgm:pt modelId="{EF3E5119-A86C-431C-819E-1119FF43E2FB}" type="sibTrans" cxnId="{F9651DB9-0C36-415E-99DE-3246D5F7623E}">
      <dgm:prSet/>
      <dgm:spPr/>
      <dgm:t>
        <a:bodyPr/>
        <a:lstStyle/>
        <a:p>
          <a:endParaRPr lang="en-US" sz="1400"/>
        </a:p>
      </dgm:t>
    </dgm:pt>
    <dgm:pt modelId="{5E401EB9-04B7-4C44-935C-550C74D3C803}">
      <dgm:prSet custT="1"/>
      <dgm:spPr/>
      <dgm:t>
        <a:bodyPr/>
        <a:lstStyle/>
        <a:p>
          <a:r>
            <a:rPr lang="en-GB" sz="1400" dirty="0"/>
            <a:t>Approximately 92% of premises in South Dublin have access to High-speed Broadband.</a:t>
          </a:r>
          <a:endParaRPr lang="en-IE" sz="1400" dirty="0"/>
        </a:p>
      </dgm:t>
    </dgm:pt>
    <dgm:pt modelId="{415BDA03-0673-4210-8556-6EFB937996F5}" type="parTrans" cxnId="{D177124D-B828-4E2B-9899-F7EDFC0A9F98}">
      <dgm:prSet/>
      <dgm:spPr/>
      <dgm:t>
        <a:bodyPr/>
        <a:lstStyle/>
        <a:p>
          <a:endParaRPr lang="en-US" sz="1400"/>
        </a:p>
      </dgm:t>
    </dgm:pt>
    <dgm:pt modelId="{EE7757DF-698C-45C9-8711-73BE5A2AF038}" type="sibTrans" cxnId="{D177124D-B828-4E2B-9899-F7EDFC0A9F98}">
      <dgm:prSet/>
      <dgm:spPr/>
      <dgm:t>
        <a:bodyPr/>
        <a:lstStyle/>
        <a:p>
          <a:endParaRPr lang="en-US" sz="1400"/>
        </a:p>
      </dgm:t>
    </dgm:pt>
    <dgm:pt modelId="{6B3249EF-3DB2-4CB4-AE28-AFECC23D6002}">
      <dgm:prSet custT="1"/>
      <dgm:spPr/>
      <dgm:t>
        <a:bodyPr/>
        <a:lstStyle/>
        <a:p>
          <a:r>
            <a:rPr lang="en-GB" sz="1400" dirty="0"/>
            <a:t>Three surveys were also performed in 2019 to gain some insight into citizens (council website, social media, libraries, PPN), community groups (LCDC) and businesses (South Dublin Chamber) digital experiences, practices and challenges.</a:t>
          </a:r>
          <a:endParaRPr lang="en-IE" sz="1400" dirty="0"/>
        </a:p>
      </dgm:t>
    </dgm:pt>
    <dgm:pt modelId="{6621F4FC-000A-484D-9881-F84AC0929A47}" type="parTrans" cxnId="{639CDFF7-CA36-4FDE-B517-5D2A10C0B298}">
      <dgm:prSet/>
      <dgm:spPr/>
      <dgm:t>
        <a:bodyPr/>
        <a:lstStyle/>
        <a:p>
          <a:endParaRPr lang="en-IE" sz="1400"/>
        </a:p>
      </dgm:t>
    </dgm:pt>
    <dgm:pt modelId="{0BEAC423-30B6-4943-B8D0-D3546FC3A86A}" type="sibTrans" cxnId="{639CDFF7-CA36-4FDE-B517-5D2A10C0B298}">
      <dgm:prSet/>
      <dgm:spPr/>
      <dgm:t>
        <a:bodyPr/>
        <a:lstStyle/>
        <a:p>
          <a:endParaRPr lang="en-IE" sz="1400"/>
        </a:p>
      </dgm:t>
    </dgm:pt>
    <dgm:pt modelId="{C6B21542-33AC-4AB1-9EB9-64301653C95A}" type="pres">
      <dgm:prSet presAssocID="{08489C47-C234-4CB2-B678-97288E5669ED}" presName="linear" presStyleCnt="0">
        <dgm:presLayoutVars>
          <dgm:animLvl val="lvl"/>
          <dgm:resizeHandles val="exact"/>
        </dgm:presLayoutVars>
      </dgm:prSet>
      <dgm:spPr/>
    </dgm:pt>
    <dgm:pt modelId="{EFBEE81F-E9D0-46C1-8F8B-1CACB7DB6072}" type="pres">
      <dgm:prSet presAssocID="{33E240FB-4B23-42DD-891E-317232006E50}" presName="parentText" presStyleLbl="node1" presStyleIdx="0" presStyleCnt="6">
        <dgm:presLayoutVars>
          <dgm:chMax val="0"/>
          <dgm:bulletEnabled val="1"/>
        </dgm:presLayoutVars>
      </dgm:prSet>
      <dgm:spPr/>
    </dgm:pt>
    <dgm:pt modelId="{6642BCF9-01A4-4826-A26D-9FE786C651D0}" type="pres">
      <dgm:prSet presAssocID="{CF048A2C-6013-4F6F-958C-DDC1921F1110}" presName="spacer" presStyleCnt="0"/>
      <dgm:spPr/>
    </dgm:pt>
    <dgm:pt modelId="{6CD4B5F9-98BE-42C1-ACDC-D83FB02D2070}" type="pres">
      <dgm:prSet presAssocID="{6B3249EF-3DB2-4CB4-AE28-AFECC23D6002}" presName="parentText" presStyleLbl="node1" presStyleIdx="1" presStyleCnt="6" custScaleY="77411">
        <dgm:presLayoutVars>
          <dgm:chMax val="0"/>
          <dgm:bulletEnabled val="1"/>
        </dgm:presLayoutVars>
      </dgm:prSet>
      <dgm:spPr/>
    </dgm:pt>
    <dgm:pt modelId="{0F23218A-6CBB-4715-B35F-2FCDBFEFB488}" type="pres">
      <dgm:prSet presAssocID="{0BEAC423-30B6-4943-B8D0-D3546FC3A86A}" presName="spacer" presStyleCnt="0"/>
      <dgm:spPr/>
    </dgm:pt>
    <dgm:pt modelId="{10FFE66D-7A07-4A31-9D67-763B5B47CFFE}" type="pres">
      <dgm:prSet presAssocID="{00E1F332-8F4D-4321-9F06-13FCFBEFE78B}" presName="parentText" presStyleLbl="node1" presStyleIdx="2" presStyleCnt="6" custScaleY="76815">
        <dgm:presLayoutVars>
          <dgm:chMax val="0"/>
          <dgm:bulletEnabled val="1"/>
        </dgm:presLayoutVars>
      </dgm:prSet>
      <dgm:spPr/>
    </dgm:pt>
    <dgm:pt modelId="{559D23C7-458A-454A-AA80-FCF98A45FC1D}" type="pres">
      <dgm:prSet presAssocID="{9EFC7763-174D-4C17-8488-45968DD89EAB}" presName="spacer" presStyleCnt="0"/>
      <dgm:spPr/>
    </dgm:pt>
    <dgm:pt modelId="{388F3E2F-3DCD-4048-AF58-CB57825203D5}" type="pres">
      <dgm:prSet presAssocID="{6E10115F-A2B2-42AF-BB73-13C92F4C3AF3}" presName="parentText" presStyleLbl="node1" presStyleIdx="3" presStyleCnt="6">
        <dgm:presLayoutVars>
          <dgm:chMax val="0"/>
          <dgm:bulletEnabled val="1"/>
        </dgm:presLayoutVars>
      </dgm:prSet>
      <dgm:spPr/>
    </dgm:pt>
    <dgm:pt modelId="{3F979E63-4C3E-45C4-9504-733CA9313F83}" type="pres">
      <dgm:prSet presAssocID="{61F448FA-1110-42BB-83A6-DA536F4314B2}" presName="spacer" presStyleCnt="0"/>
      <dgm:spPr/>
    </dgm:pt>
    <dgm:pt modelId="{28908E73-7A25-4B8C-95A0-23FDABE8A79D}" type="pres">
      <dgm:prSet presAssocID="{79517641-4080-4503-8452-9BABF40C0F3A}" presName="parentText" presStyleLbl="node1" presStyleIdx="4" presStyleCnt="6" custScaleY="73547">
        <dgm:presLayoutVars>
          <dgm:chMax val="0"/>
          <dgm:bulletEnabled val="1"/>
        </dgm:presLayoutVars>
      </dgm:prSet>
      <dgm:spPr/>
    </dgm:pt>
    <dgm:pt modelId="{EF00E161-F1AA-405C-819D-77F0CF12E00B}" type="pres">
      <dgm:prSet presAssocID="{EF3E5119-A86C-431C-819E-1119FF43E2FB}" presName="spacer" presStyleCnt="0"/>
      <dgm:spPr/>
    </dgm:pt>
    <dgm:pt modelId="{CC495DB3-E6F3-4A5E-AC3E-B94FBA4B64ED}" type="pres">
      <dgm:prSet presAssocID="{5E401EB9-04B7-4C44-935C-550C74D3C803}" presName="parentText" presStyleLbl="node1" presStyleIdx="5" presStyleCnt="6" custScaleY="64664">
        <dgm:presLayoutVars>
          <dgm:chMax val="0"/>
          <dgm:bulletEnabled val="1"/>
        </dgm:presLayoutVars>
      </dgm:prSet>
      <dgm:spPr/>
    </dgm:pt>
  </dgm:ptLst>
  <dgm:cxnLst>
    <dgm:cxn modelId="{DADDC415-0415-4C89-86E1-8C16733A6EBF}" type="presOf" srcId="{79517641-4080-4503-8452-9BABF40C0F3A}" destId="{28908E73-7A25-4B8C-95A0-23FDABE8A79D}" srcOrd="0" destOrd="0" presId="urn:microsoft.com/office/officeart/2005/8/layout/vList2"/>
    <dgm:cxn modelId="{2D480E68-F831-46B5-8E62-E2C97087212E}" type="presOf" srcId="{6E10115F-A2B2-42AF-BB73-13C92F4C3AF3}" destId="{388F3E2F-3DCD-4048-AF58-CB57825203D5}" srcOrd="0" destOrd="0" presId="urn:microsoft.com/office/officeart/2005/8/layout/vList2"/>
    <dgm:cxn modelId="{D177124D-B828-4E2B-9899-F7EDFC0A9F98}" srcId="{08489C47-C234-4CB2-B678-97288E5669ED}" destId="{5E401EB9-04B7-4C44-935C-550C74D3C803}" srcOrd="5" destOrd="0" parTransId="{415BDA03-0673-4210-8556-6EFB937996F5}" sibTransId="{EE7757DF-698C-45C9-8711-73BE5A2AF038}"/>
    <dgm:cxn modelId="{D2626573-781C-4D37-8A5F-E2EA9DE915CF}" type="presOf" srcId="{00E1F332-8F4D-4321-9F06-13FCFBEFE78B}" destId="{10FFE66D-7A07-4A31-9D67-763B5B47CFFE}" srcOrd="0" destOrd="0" presId="urn:microsoft.com/office/officeart/2005/8/layout/vList2"/>
    <dgm:cxn modelId="{B07EB758-3DD1-45B2-8DF7-365BB36C3EBE}" type="presOf" srcId="{08489C47-C234-4CB2-B678-97288E5669ED}" destId="{C6B21542-33AC-4AB1-9EB9-64301653C95A}" srcOrd="0" destOrd="0" presId="urn:microsoft.com/office/officeart/2005/8/layout/vList2"/>
    <dgm:cxn modelId="{5AEAC87D-9791-429E-BDBE-2FA4DAF7BB5F}" srcId="{08489C47-C234-4CB2-B678-97288E5669ED}" destId="{6E10115F-A2B2-42AF-BB73-13C92F4C3AF3}" srcOrd="3" destOrd="0" parTransId="{834E5E25-3132-4668-A703-F12D94364F6D}" sibTransId="{61F448FA-1110-42BB-83A6-DA536F4314B2}"/>
    <dgm:cxn modelId="{205A088E-FFA5-41B7-83F1-DFCC58F1AD55}" type="presOf" srcId="{33E240FB-4B23-42DD-891E-317232006E50}" destId="{EFBEE81F-E9D0-46C1-8F8B-1CACB7DB6072}" srcOrd="0" destOrd="0" presId="urn:microsoft.com/office/officeart/2005/8/layout/vList2"/>
    <dgm:cxn modelId="{3CE88F98-2A89-4E74-A75E-02A6D8717BEB}" type="presOf" srcId="{5E401EB9-04B7-4C44-935C-550C74D3C803}" destId="{CC495DB3-E6F3-4A5E-AC3E-B94FBA4B64ED}" srcOrd="0" destOrd="0" presId="urn:microsoft.com/office/officeart/2005/8/layout/vList2"/>
    <dgm:cxn modelId="{8B18FEB4-4608-4550-8177-6BAC02916A68}" srcId="{08489C47-C234-4CB2-B678-97288E5669ED}" destId="{00E1F332-8F4D-4321-9F06-13FCFBEFE78B}" srcOrd="2" destOrd="0" parTransId="{E424520F-9C69-46CF-80F2-F0633B374E21}" sibTransId="{9EFC7763-174D-4C17-8488-45968DD89EAB}"/>
    <dgm:cxn modelId="{F9651DB9-0C36-415E-99DE-3246D5F7623E}" srcId="{08489C47-C234-4CB2-B678-97288E5669ED}" destId="{79517641-4080-4503-8452-9BABF40C0F3A}" srcOrd="4" destOrd="0" parTransId="{FC696BB6-042B-4E4B-8563-D9968EF4B147}" sibTransId="{EF3E5119-A86C-431C-819E-1119FF43E2FB}"/>
    <dgm:cxn modelId="{69291FBC-3D56-4FAD-915A-F153CCF1E101}" type="presOf" srcId="{6B3249EF-3DB2-4CB4-AE28-AFECC23D6002}" destId="{6CD4B5F9-98BE-42C1-ACDC-D83FB02D2070}" srcOrd="0" destOrd="0" presId="urn:microsoft.com/office/officeart/2005/8/layout/vList2"/>
    <dgm:cxn modelId="{61FC5DD0-7492-48E5-8100-B98800804C85}" srcId="{08489C47-C234-4CB2-B678-97288E5669ED}" destId="{33E240FB-4B23-42DD-891E-317232006E50}" srcOrd="0" destOrd="0" parTransId="{6231C476-E3A2-48F7-BC2A-CD45DB226C99}" sibTransId="{CF048A2C-6013-4F6F-958C-DDC1921F1110}"/>
    <dgm:cxn modelId="{639CDFF7-CA36-4FDE-B517-5D2A10C0B298}" srcId="{08489C47-C234-4CB2-B678-97288E5669ED}" destId="{6B3249EF-3DB2-4CB4-AE28-AFECC23D6002}" srcOrd="1" destOrd="0" parTransId="{6621F4FC-000A-484D-9881-F84AC0929A47}" sibTransId="{0BEAC423-30B6-4943-B8D0-D3546FC3A86A}"/>
    <dgm:cxn modelId="{314EADB6-6C57-4832-876D-D18494A83803}" type="presParOf" srcId="{C6B21542-33AC-4AB1-9EB9-64301653C95A}" destId="{EFBEE81F-E9D0-46C1-8F8B-1CACB7DB6072}" srcOrd="0" destOrd="0" presId="urn:microsoft.com/office/officeart/2005/8/layout/vList2"/>
    <dgm:cxn modelId="{FD6766BB-980D-44FC-8B3A-55CE09556AE8}" type="presParOf" srcId="{C6B21542-33AC-4AB1-9EB9-64301653C95A}" destId="{6642BCF9-01A4-4826-A26D-9FE786C651D0}" srcOrd="1" destOrd="0" presId="urn:microsoft.com/office/officeart/2005/8/layout/vList2"/>
    <dgm:cxn modelId="{CBC75ADD-C82E-4223-BB30-D83FB1665D80}" type="presParOf" srcId="{C6B21542-33AC-4AB1-9EB9-64301653C95A}" destId="{6CD4B5F9-98BE-42C1-ACDC-D83FB02D2070}" srcOrd="2" destOrd="0" presId="urn:microsoft.com/office/officeart/2005/8/layout/vList2"/>
    <dgm:cxn modelId="{7B22A18B-77BB-4A6B-A072-2951FC08DB82}" type="presParOf" srcId="{C6B21542-33AC-4AB1-9EB9-64301653C95A}" destId="{0F23218A-6CBB-4715-B35F-2FCDBFEFB488}" srcOrd="3" destOrd="0" presId="urn:microsoft.com/office/officeart/2005/8/layout/vList2"/>
    <dgm:cxn modelId="{C6EF48B2-8075-4683-8A43-6D68F68DDC84}" type="presParOf" srcId="{C6B21542-33AC-4AB1-9EB9-64301653C95A}" destId="{10FFE66D-7A07-4A31-9D67-763B5B47CFFE}" srcOrd="4" destOrd="0" presId="urn:microsoft.com/office/officeart/2005/8/layout/vList2"/>
    <dgm:cxn modelId="{0DFBF46B-FD90-4BAA-8C8F-58671DF018C2}" type="presParOf" srcId="{C6B21542-33AC-4AB1-9EB9-64301653C95A}" destId="{559D23C7-458A-454A-AA80-FCF98A45FC1D}" srcOrd="5" destOrd="0" presId="urn:microsoft.com/office/officeart/2005/8/layout/vList2"/>
    <dgm:cxn modelId="{435E1520-51BD-4719-8FFC-FB36BB398478}" type="presParOf" srcId="{C6B21542-33AC-4AB1-9EB9-64301653C95A}" destId="{388F3E2F-3DCD-4048-AF58-CB57825203D5}" srcOrd="6" destOrd="0" presId="urn:microsoft.com/office/officeart/2005/8/layout/vList2"/>
    <dgm:cxn modelId="{22C715D6-5FE2-4634-B2FB-541A6B9FDD95}" type="presParOf" srcId="{C6B21542-33AC-4AB1-9EB9-64301653C95A}" destId="{3F979E63-4C3E-45C4-9504-733CA9313F83}" srcOrd="7" destOrd="0" presId="urn:microsoft.com/office/officeart/2005/8/layout/vList2"/>
    <dgm:cxn modelId="{937E1803-469A-4F95-84C4-9AF13A14E5BA}" type="presParOf" srcId="{C6B21542-33AC-4AB1-9EB9-64301653C95A}" destId="{28908E73-7A25-4B8C-95A0-23FDABE8A79D}" srcOrd="8" destOrd="0" presId="urn:microsoft.com/office/officeart/2005/8/layout/vList2"/>
    <dgm:cxn modelId="{5010E2BF-8018-4F9B-9F21-B12F73BCD9A6}" type="presParOf" srcId="{C6B21542-33AC-4AB1-9EB9-64301653C95A}" destId="{EF00E161-F1AA-405C-819D-77F0CF12E00B}" srcOrd="9" destOrd="0" presId="urn:microsoft.com/office/officeart/2005/8/layout/vList2"/>
    <dgm:cxn modelId="{9372D5FE-CBE7-45ED-81B1-6CF8AE33FE20}" type="presParOf" srcId="{C6B21542-33AC-4AB1-9EB9-64301653C95A}" destId="{CC495DB3-E6F3-4A5E-AC3E-B94FBA4B64E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BC332-EC81-4DA6-871B-3E9930AE6690}"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047771DF-6461-4D96-9010-A4373126C2E1}">
      <dgm:prSet custT="1"/>
      <dgm:spPr/>
      <dgm:t>
        <a:bodyPr/>
        <a:lstStyle/>
        <a:p>
          <a:pPr>
            <a:lnSpc>
              <a:spcPct val="100000"/>
            </a:lnSpc>
          </a:pPr>
          <a:r>
            <a:rPr lang="en-GB" sz="1600"/>
            <a:t>This strategy seeks to address citizens priorities to improve Digital Infrastructure, improve Digital Skills training, improve the opportunities for business and improve Council services.</a:t>
          </a:r>
          <a:endParaRPr lang="en-US" sz="1600" dirty="0"/>
        </a:p>
      </dgm:t>
    </dgm:pt>
    <dgm:pt modelId="{D8C1AF17-DB88-4225-9641-0E9569DA023A}" type="parTrans" cxnId="{5F3B70B6-AB38-41D4-A09B-ACA4FE01011F}">
      <dgm:prSet/>
      <dgm:spPr/>
      <dgm:t>
        <a:bodyPr/>
        <a:lstStyle/>
        <a:p>
          <a:endParaRPr lang="en-US" sz="1600"/>
        </a:p>
      </dgm:t>
    </dgm:pt>
    <dgm:pt modelId="{4651F0BD-2F85-4F58-B158-273E582EE332}" type="sibTrans" cxnId="{5F3B70B6-AB38-41D4-A09B-ACA4FE01011F}">
      <dgm:prSet/>
      <dgm:spPr/>
      <dgm:t>
        <a:bodyPr/>
        <a:lstStyle/>
        <a:p>
          <a:endParaRPr lang="en-US" sz="1600"/>
        </a:p>
      </dgm:t>
    </dgm:pt>
    <dgm:pt modelId="{1F913187-F434-4F8A-9435-B6DAB3D24CDE}">
      <dgm:prSet custT="1"/>
      <dgm:spPr/>
      <dgm:t>
        <a:bodyPr/>
        <a:lstStyle/>
        <a:p>
          <a:pPr>
            <a:lnSpc>
              <a:spcPct val="100000"/>
            </a:lnSpc>
          </a:pPr>
          <a:r>
            <a:rPr lang="en-GB" sz="1600"/>
            <a:t>This requires continuous organisational learning for South Dublin County Council - testing, iterating, improving and monitoring progress. </a:t>
          </a:r>
          <a:endParaRPr lang="en-US" sz="1600" dirty="0"/>
        </a:p>
      </dgm:t>
    </dgm:pt>
    <dgm:pt modelId="{32CBAD07-847D-4B61-9E02-91A9DC6A17F9}" type="parTrans" cxnId="{5119ABD8-2AED-40E5-AEDE-84049D163438}">
      <dgm:prSet/>
      <dgm:spPr/>
      <dgm:t>
        <a:bodyPr/>
        <a:lstStyle/>
        <a:p>
          <a:endParaRPr lang="en-US" sz="1600"/>
        </a:p>
      </dgm:t>
    </dgm:pt>
    <dgm:pt modelId="{FC8E7118-F4E8-4B1F-A2F6-F8BD25FCB914}" type="sibTrans" cxnId="{5119ABD8-2AED-40E5-AEDE-84049D163438}">
      <dgm:prSet/>
      <dgm:spPr/>
      <dgm:t>
        <a:bodyPr/>
        <a:lstStyle/>
        <a:p>
          <a:endParaRPr lang="en-US" sz="1600"/>
        </a:p>
      </dgm:t>
    </dgm:pt>
    <dgm:pt modelId="{6558E209-D7E9-4DC0-AFA9-F498A5BB35EA}">
      <dgm:prSet custT="1"/>
      <dgm:spPr/>
      <dgm:t>
        <a:bodyPr/>
        <a:lstStyle/>
        <a:p>
          <a:pPr>
            <a:lnSpc>
              <a:spcPct val="100000"/>
            </a:lnSpc>
          </a:pPr>
          <a:r>
            <a:rPr lang="en-GB" sz="1600"/>
            <a:t>Performance will be measured through the delivery and levels of digital engagement, the number of premises with high-speed broadband access and the take up of digital services. </a:t>
          </a:r>
          <a:endParaRPr lang="en-US" sz="1600" dirty="0"/>
        </a:p>
      </dgm:t>
    </dgm:pt>
    <dgm:pt modelId="{36D8C1A4-0B84-4E7B-B65C-8ED82304228D}" type="parTrans" cxnId="{944444F3-6CD4-4058-B09B-A02AE8116F25}">
      <dgm:prSet/>
      <dgm:spPr/>
      <dgm:t>
        <a:bodyPr/>
        <a:lstStyle/>
        <a:p>
          <a:endParaRPr lang="en-US" sz="1600"/>
        </a:p>
      </dgm:t>
    </dgm:pt>
    <dgm:pt modelId="{6F1CF40B-CF72-404A-81E2-DFE4575CA5F5}" type="sibTrans" cxnId="{944444F3-6CD4-4058-B09B-A02AE8116F25}">
      <dgm:prSet/>
      <dgm:spPr/>
      <dgm:t>
        <a:bodyPr/>
        <a:lstStyle/>
        <a:p>
          <a:endParaRPr lang="en-US" sz="1600"/>
        </a:p>
      </dgm:t>
    </dgm:pt>
    <dgm:pt modelId="{9EF45E5A-AB5E-4B9D-BB26-34B67FE93519}">
      <dgm:prSet custT="1"/>
      <dgm:spPr/>
      <dgm:t>
        <a:bodyPr/>
        <a:lstStyle/>
        <a:p>
          <a:pPr>
            <a:lnSpc>
              <a:spcPct val="100000"/>
            </a:lnSpc>
          </a:pPr>
          <a:r>
            <a:rPr lang="en-GB" sz="1600"/>
            <a:t>Existing inter-agency arrangements and projects will be further developed in the implementation of this strategy, supporting the key performance indicators.</a:t>
          </a:r>
          <a:endParaRPr lang="en-US" sz="1600" dirty="0"/>
        </a:p>
      </dgm:t>
    </dgm:pt>
    <dgm:pt modelId="{20E4F486-BAE6-4AD2-861E-E4AB3A836CF0}" type="parTrans" cxnId="{8C78FCC6-DA0A-4CDF-A31F-F1D833A4F97B}">
      <dgm:prSet/>
      <dgm:spPr/>
      <dgm:t>
        <a:bodyPr/>
        <a:lstStyle/>
        <a:p>
          <a:endParaRPr lang="en-US" sz="1600"/>
        </a:p>
      </dgm:t>
    </dgm:pt>
    <dgm:pt modelId="{5B03D89D-7A5F-4868-BB02-5911C0E50907}" type="sibTrans" cxnId="{8C78FCC6-DA0A-4CDF-A31F-F1D833A4F97B}">
      <dgm:prSet/>
      <dgm:spPr/>
      <dgm:t>
        <a:bodyPr/>
        <a:lstStyle/>
        <a:p>
          <a:endParaRPr lang="en-US" sz="1600"/>
        </a:p>
      </dgm:t>
    </dgm:pt>
    <dgm:pt modelId="{1F17A48C-9970-44E2-9D0B-BCA90D06FF31}" type="pres">
      <dgm:prSet presAssocID="{563BC332-EC81-4DA6-871B-3E9930AE6690}" presName="root" presStyleCnt="0">
        <dgm:presLayoutVars>
          <dgm:dir/>
          <dgm:resizeHandles val="exact"/>
        </dgm:presLayoutVars>
      </dgm:prSet>
      <dgm:spPr/>
    </dgm:pt>
    <dgm:pt modelId="{77878BDD-56D0-4D30-950B-0BE19172B1D9}" type="pres">
      <dgm:prSet presAssocID="{047771DF-6461-4D96-9010-A4373126C2E1}" presName="compNode" presStyleCnt="0"/>
      <dgm:spPr/>
    </dgm:pt>
    <dgm:pt modelId="{23CC9A04-5362-4AE8-9255-CF159E6D7B34}" type="pres">
      <dgm:prSet presAssocID="{047771DF-6461-4D96-9010-A4373126C2E1}" presName="bgRect" presStyleLbl="bgShp" presStyleIdx="0" presStyleCnt="4"/>
      <dgm:spPr/>
    </dgm:pt>
    <dgm:pt modelId="{3F1BDE2A-25EC-483D-857D-13D11BC766F3}" type="pres">
      <dgm:prSet presAssocID="{047771DF-6461-4D96-9010-A4373126C2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556BD21B-E4CB-44B4-88EC-E2A6EC17E6EF}" type="pres">
      <dgm:prSet presAssocID="{047771DF-6461-4D96-9010-A4373126C2E1}" presName="spaceRect" presStyleCnt="0"/>
      <dgm:spPr/>
    </dgm:pt>
    <dgm:pt modelId="{6EFA1A78-6C86-47F1-9EAB-3EEA1F877E5C}" type="pres">
      <dgm:prSet presAssocID="{047771DF-6461-4D96-9010-A4373126C2E1}" presName="parTx" presStyleLbl="revTx" presStyleIdx="0" presStyleCnt="4">
        <dgm:presLayoutVars>
          <dgm:chMax val="0"/>
          <dgm:chPref val="0"/>
        </dgm:presLayoutVars>
      </dgm:prSet>
      <dgm:spPr/>
    </dgm:pt>
    <dgm:pt modelId="{0A3DA45C-3E11-4C3D-A4FF-2D9A2E977320}" type="pres">
      <dgm:prSet presAssocID="{4651F0BD-2F85-4F58-B158-273E582EE332}" presName="sibTrans" presStyleCnt="0"/>
      <dgm:spPr/>
    </dgm:pt>
    <dgm:pt modelId="{23838B5E-6FBA-4514-A280-DE37BFDFABCF}" type="pres">
      <dgm:prSet presAssocID="{1F913187-F434-4F8A-9435-B6DAB3D24CDE}" presName="compNode" presStyleCnt="0"/>
      <dgm:spPr/>
    </dgm:pt>
    <dgm:pt modelId="{349DD317-2BCE-48BA-864E-7F958502433D}" type="pres">
      <dgm:prSet presAssocID="{1F913187-F434-4F8A-9435-B6DAB3D24CDE}" presName="bgRect" presStyleLbl="bgShp" presStyleIdx="1" presStyleCnt="4"/>
      <dgm:spPr/>
    </dgm:pt>
    <dgm:pt modelId="{EB6BDF87-982C-46AE-B226-6D5E000E7F8C}" type="pres">
      <dgm:prSet presAssocID="{1F913187-F434-4F8A-9435-B6DAB3D24C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31B0CDF2-CEF3-4BBF-981B-10D2D502607A}" type="pres">
      <dgm:prSet presAssocID="{1F913187-F434-4F8A-9435-B6DAB3D24CDE}" presName="spaceRect" presStyleCnt="0"/>
      <dgm:spPr/>
    </dgm:pt>
    <dgm:pt modelId="{A959F5CC-EA36-4058-AB0A-46FEB9054EEB}" type="pres">
      <dgm:prSet presAssocID="{1F913187-F434-4F8A-9435-B6DAB3D24CDE}" presName="parTx" presStyleLbl="revTx" presStyleIdx="1" presStyleCnt="4">
        <dgm:presLayoutVars>
          <dgm:chMax val="0"/>
          <dgm:chPref val="0"/>
        </dgm:presLayoutVars>
      </dgm:prSet>
      <dgm:spPr/>
    </dgm:pt>
    <dgm:pt modelId="{159E124B-28AF-4D84-9A21-DC62CC417F6A}" type="pres">
      <dgm:prSet presAssocID="{FC8E7118-F4E8-4B1F-A2F6-F8BD25FCB914}" presName="sibTrans" presStyleCnt="0"/>
      <dgm:spPr/>
    </dgm:pt>
    <dgm:pt modelId="{67065E9B-8873-4633-B09D-31883895ECDF}" type="pres">
      <dgm:prSet presAssocID="{6558E209-D7E9-4DC0-AFA9-F498A5BB35EA}" presName="compNode" presStyleCnt="0"/>
      <dgm:spPr/>
    </dgm:pt>
    <dgm:pt modelId="{9C4DEB19-9ABC-4620-99A2-B7B736D04A18}" type="pres">
      <dgm:prSet presAssocID="{6558E209-D7E9-4DC0-AFA9-F498A5BB35EA}" presName="bgRect" presStyleLbl="bgShp" presStyleIdx="2" presStyleCnt="4"/>
      <dgm:spPr/>
    </dgm:pt>
    <dgm:pt modelId="{168CE5A6-76C9-427A-8B8C-AFDF9E76B795}" type="pres">
      <dgm:prSet presAssocID="{6558E209-D7E9-4DC0-AFA9-F498A5BB35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uge"/>
        </a:ext>
      </dgm:extLst>
    </dgm:pt>
    <dgm:pt modelId="{14FBC961-9D8F-4DA6-B570-47B52B59B1CE}" type="pres">
      <dgm:prSet presAssocID="{6558E209-D7E9-4DC0-AFA9-F498A5BB35EA}" presName="spaceRect" presStyleCnt="0"/>
      <dgm:spPr/>
    </dgm:pt>
    <dgm:pt modelId="{95797E16-60E7-40DD-80AA-9D3C56AC007E}" type="pres">
      <dgm:prSet presAssocID="{6558E209-D7E9-4DC0-AFA9-F498A5BB35EA}" presName="parTx" presStyleLbl="revTx" presStyleIdx="2" presStyleCnt="4">
        <dgm:presLayoutVars>
          <dgm:chMax val="0"/>
          <dgm:chPref val="0"/>
        </dgm:presLayoutVars>
      </dgm:prSet>
      <dgm:spPr/>
    </dgm:pt>
    <dgm:pt modelId="{A1019837-6666-46C1-AA2B-9BBCAA0B8FC7}" type="pres">
      <dgm:prSet presAssocID="{6F1CF40B-CF72-404A-81E2-DFE4575CA5F5}" presName="sibTrans" presStyleCnt="0"/>
      <dgm:spPr/>
    </dgm:pt>
    <dgm:pt modelId="{16BD40A3-0831-4A79-83FA-CBB2A6B0A35D}" type="pres">
      <dgm:prSet presAssocID="{9EF45E5A-AB5E-4B9D-BB26-34B67FE93519}" presName="compNode" presStyleCnt="0"/>
      <dgm:spPr/>
    </dgm:pt>
    <dgm:pt modelId="{8BC82A20-AB58-4181-8DE7-58AF72FF7A21}" type="pres">
      <dgm:prSet presAssocID="{9EF45E5A-AB5E-4B9D-BB26-34B67FE93519}" presName="bgRect" presStyleLbl="bgShp" presStyleIdx="3" presStyleCnt="4"/>
      <dgm:spPr/>
    </dgm:pt>
    <dgm:pt modelId="{C656A427-EF0F-4C2B-8B01-2798D35059E7}" type="pres">
      <dgm:prSet presAssocID="{9EF45E5A-AB5E-4B9D-BB26-34B67FE9351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esearch"/>
        </a:ext>
      </dgm:extLst>
    </dgm:pt>
    <dgm:pt modelId="{A6CA201C-034B-4D64-AB03-D82738F7A08A}" type="pres">
      <dgm:prSet presAssocID="{9EF45E5A-AB5E-4B9D-BB26-34B67FE93519}" presName="spaceRect" presStyleCnt="0"/>
      <dgm:spPr/>
    </dgm:pt>
    <dgm:pt modelId="{56089270-FA7D-4631-8D68-5597EE682C5A}" type="pres">
      <dgm:prSet presAssocID="{9EF45E5A-AB5E-4B9D-BB26-34B67FE93519}" presName="parTx" presStyleLbl="revTx" presStyleIdx="3" presStyleCnt="4">
        <dgm:presLayoutVars>
          <dgm:chMax val="0"/>
          <dgm:chPref val="0"/>
        </dgm:presLayoutVars>
      </dgm:prSet>
      <dgm:spPr/>
    </dgm:pt>
  </dgm:ptLst>
  <dgm:cxnLst>
    <dgm:cxn modelId="{964EAF02-A379-4351-9431-3DA056278B2A}" type="presOf" srcId="{563BC332-EC81-4DA6-871B-3E9930AE6690}" destId="{1F17A48C-9970-44E2-9D0B-BCA90D06FF31}" srcOrd="0" destOrd="0" presId="urn:microsoft.com/office/officeart/2018/2/layout/IconVerticalSolidList"/>
    <dgm:cxn modelId="{A4754B13-BF4F-46AB-8471-2D0ED245042C}" type="presOf" srcId="{047771DF-6461-4D96-9010-A4373126C2E1}" destId="{6EFA1A78-6C86-47F1-9EAB-3EEA1F877E5C}" srcOrd="0" destOrd="0" presId="urn:microsoft.com/office/officeart/2018/2/layout/IconVerticalSolidList"/>
    <dgm:cxn modelId="{E7092228-E075-420F-BE31-0F4481432F2D}" type="presOf" srcId="{9EF45E5A-AB5E-4B9D-BB26-34B67FE93519}" destId="{56089270-FA7D-4631-8D68-5597EE682C5A}" srcOrd="0" destOrd="0" presId="urn:microsoft.com/office/officeart/2018/2/layout/IconVerticalSolidList"/>
    <dgm:cxn modelId="{B9E89D33-5FE2-4295-A561-53420B85EF4E}" type="presOf" srcId="{6558E209-D7E9-4DC0-AFA9-F498A5BB35EA}" destId="{95797E16-60E7-40DD-80AA-9D3C56AC007E}" srcOrd="0" destOrd="0" presId="urn:microsoft.com/office/officeart/2018/2/layout/IconVerticalSolidList"/>
    <dgm:cxn modelId="{84181D70-DA96-43EE-AFD6-A3ABFAE58BEB}" type="presOf" srcId="{1F913187-F434-4F8A-9435-B6DAB3D24CDE}" destId="{A959F5CC-EA36-4058-AB0A-46FEB9054EEB}" srcOrd="0" destOrd="0" presId="urn:microsoft.com/office/officeart/2018/2/layout/IconVerticalSolidList"/>
    <dgm:cxn modelId="{5F3B70B6-AB38-41D4-A09B-ACA4FE01011F}" srcId="{563BC332-EC81-4DA6-871B-3E9930AE6690}" destId="{047771DF-6461-4D96-9010-A4373126C2E1}" srcOrd="0" destOrd="0" parTransId="{D8C1AF17-DB88-4225-9641-0E9569DA023A}" sibTransId="{4651F0BD-2F85-4F58-B158-273E582EE332}"/>
    <dgm:cxn modelId="{8C78FCC6-DA0A-4CDF-A31F-F1D833A4F97B}" srcId="{563BC332-EC81-4DA6-871B-3E9930AE6690}" destId="{9EF45E5A-AB5E-4B9D-BB26-34B67FE93519}" srcOrd="3" destOrd="0" parTransId="{20E4F486-BAE6-4AD2-861E-E4AB3A836CF0}" sibTransId="{5B03D89D-7A5F-4868-BB02-5911C0E50907}"/>
    <dgm:cxn modelId="{5119ABD8-2AED-40E5-AEDE-84049D163438}" srcId="{563BC332-EC81-4DA6-871B-3E9930AE6690}" destId="{1F913187-F434-4F8A-9435-B6DAB3D24CDE}" srcOrd="1" destOrd="0" parTransId="{32CBAD07-847D-4B61-9E02-91A9DC6A17F9}" sibTransId="{FC8E7118-F4E8-4B1F-A2F6-F8BD25FCB914}"/>
    <dgm:cxn modelId="{944444F3-6CD4-4058-B09B-A02AE8116F25}" srcId="{563BC332-EC81-4DA6-871B-3E9930AE6690}" destId="{6558E209-D7E9-4DC0-AFA9-F498A5BB35EA}" srcOrd="2" destOrd="0" parTransId="{36D8C1A4-0B84-4E7B-B65C-8ED82304228D}" sibTransId="{6F1CF40B-CF72-404A-81E2-DFE4575CA5F5}"/>
    <dgm:cxn modelId="{088DD6CC-DCBF-4798-ADBF-55E78355797C}" type="presParOf" srcId="{1F17A48C-9970-44E2-9D0B-BCA90D06FF31}" destId="{77878BDD-56D0-4D30-950B-0BE19172B1D9}" srcOrd="0" destOrd="0" presId="urn:microsoft.com/office/officeart/2018/2/layout/IconVerticalSolidList"/>
    <dgm:cxn modelId="{C1B467E4-187E-4D96-8016-084EE8C8B9B2}" type="presParOf" srcId="{77878BDD-56D0-4D30-950B-0BE19172B1D9}" destId="{23CC9A04-5362-4AE8-9255-CF159E6D7B34}" srcOrd="0" destOrd="0" presId="urn:microsoft.com/office/officeart/2018/2/layout/IconVerticalSolidList"/>
    <dgm:cxn modelId="{5F9F6EDD-7072-4BC3-AECE-D7AEE3DAB1A9}" type="presParOf" srcId="{77878BDD-56D0-4D30-950B-0BE19172B1D9}" destId="{3F1BDE2A-25EC-483D-857D-13D11BC766F3}" srcOrd="1" destOrd="0" presId="urn:microsoft.com/office/officeart/2018/2/layout/IconVerticalSolidList"/>
    <dgm:cxn modelId="{DD37610C-991B-48D8-A146-AB60BF835278}" type="presParOf" srcId="{77878BDD-56D0-4D30-950B-0BE19172B1D9}" destId="{556BD21B-E4CB-44B4-88EC-E2A6EC17E6EF}" srcOrd="2" destOrd="0" presId="urn:microsoft.com/office/officeart/2018/2/layout/IconVerticalSolidList"/>
    <dgm:cxn modelId="{F33ED218-918D-439D-8E40-56E2AD4218CD}" type="presParOf" srcId="{77878BDD-56D0-4D30-950B-0BE19172B1D9}" destId="{6EFA1A78-6C86-47F1-9EAB-3EEA1F877E5C}" srcOrd="3" destOrd="0" presId="urn:microsoft.com/office/officeart/2018/2/layout/IconVerticalSolidList"/>
    <dgm:cxn modelId="{51FC47FD-045A-442F-B1E4-6F4CD7D5C0A5}" type="presParOf" srcId="{1F17A48C-9970-44E2-9D0B-BCA90D06FF31}" destId="{0A3DA45C-3E11-4C3D-A4FF-2D9A2E977320}" srcOrd="1" destOrd="0" presId="urn:microsoft.com/office/officeart/2018/2/layout/IconVerticalSolidList"/>
    <dgm:cxn modelId="{0CEE930A-673C-407A-8B81-01020CEA8AB9}" type="presParOf" srcId="{1F17A48C-9970-44E2-9D0B-BCA90D06FF31}" destId="{23838B5E-6FBA-4514-A280-DE37BFDFABCF}" srcOrd="2" destOrd="0" presId="urn:microsoft.com/office/officeart/2018/2/layout/IconVerticalSolidList"/>
    <dgm:cxn modelId="{660A893A-DFA3-4FF7-B230-62832B1D0818}" type="presParOf" srcId="{23838B5E-6FBA-4514-A280-DE37BFDFABCF}" destId="{349DD317-2BCE-48BA-864E-7F958502433D}" srcOrd="0" destOrd="0" presId="urn:microsoft.com/office/officeart/2018/2/layout/IconVerticalSolidList"/>
    <dgm:cxn modelId="{E5B81FCF-59AF-42F3-87A2-6B9DD7AA7F2D}" type="presParOf" srcId="{23838B5E-6FBA-4514-A280-DE37BFDFABCF}" destId="{EB6BDF87-982C-46AE-B226-6D5E000E7F8C}" srcOrd="1" destOrd="0" presId="urn:microsoft.com/office/officeart/2018/2/layout/IconVerticalSolidList"/>
    <dgm:cxn modelId="{AB6C4FD8-6ED8-4F24-87B7-C6944179709E}" type="presParOf" srcId="{23838B5E-6FBA-4514-A280-DE37BFDFABCF}" destId="{31B0CDF2-CEF3-4BBF-981B-10D2D502607A}" srcOrd="2" destOrd="0" presId="urn:microsoft.com/office/officeart/2018/2/layout/IconVerticalSolidList"/>
    <dgm:cxn modelId="{E5D1DD2A-3EAF-47F8-83F8-48AB20096DDC}" type="presParOf" srcId="{23838B5E-6FBA-4514-A280-DE37BFDFABCF}" destId="{A959F5CC-EA36-4058-AB0A-46FEB9054EEB}" srcOrd="3" destOrd="0" presId="urn:microsoft.com/office/officeart/2018/2/layout/IconVerticalSolidList"/>
    <dgm:cxn modelId="{E5CF203A-2EA4-4EE9-B3B2-49315568DB22}" type="presParOf" srcId="{1F17A48C-9970-44E2-9D0B-BCA90D06FF31}" destId="{159E124B-28AF-4D84-9A21-DC62CC417F6A}" srcOrd="3" destOrd="0" presId="urn:microsoft.com/office/officeart/2018/2/layout/IconVerticalSolidList"/>
    <dgm:cxn modelId="{ACE5BDB5-DA4B-4DAE-A60D-9F164FAFDFFA}" type="presParOf" srcId="{1F17A48C-9970-44E2-9D0B-BCA90D06FF31}" destId="{67065E9B-8873-4633-B09D-31883895ECDF}" srcOrd="4" destOrd="0" presId="urn:microsoft.com/office/officeart/2018/2/layout/IconVerticalSolidList"/>
    <dgm:cxn modelId="{003B4814-92E3-40F7-9317-DB1BC4BD2C6E}" type="presParOf" srcId="{67065E9B-8873-4633-B09D-31883895ECDF}" destId="{9C4DEB19-9ABC-4620-99A2-B7B736D04A18}" srcOrd="0" destOrd="0" presId="urn:microsoft.com/office/officeart/2018/2/layout/IconVerticalSolidList"/>
    <dgm:cxn modelId="{B0FA4E06-78A0-42A6-B675-F7691D9CDE77}" type="presParOf" srcId="{67065E9B-8873-4633-B09D-31883895ECDF}" destId="{168CE5A6-76C9-427A-8B8C-AFDF9E76B795}" srcOrd="1" destOrd="0" presId="urn:microsoft.com/office/officeart/2018/2/layout/IconVerticalSolidList"/>
    <dgm:cxn modelId="{6D87C701-287B-4F12-86C6-BB4910F65D93}" type="presParOf" srcId="{67065E9B-8873-4633-B09D-31883895ECDF}" destId="{14FBC961-9D8F-4DA6-B570-47B52B59B1CE}" srcOrd="2" destOrd="0" presId="urn:microsoft.com/office/officeart/2018/2/layout/IconVerticalSolidList"/>
    <dgm:cxn modelId="{8206B889-C5F5-48A9-83CB-F3E86349D34C}" type="presParOf" srcId="{67065E9B-8873-4633-B09D-31883895ECDF}" destId="{95797E16-60E7-40DD-80AA-9D3C56AC007E}" srcOrd="3" destOrd="0" presId="urn:microsoft.com/office/officeart/2018/2/layout/IconVerticalSolidList"/>
    <dgm:cxn modelId="{8C3B9A86-F165-463D-8C27-361940D4007A}" type="presParOf" srcId="{1F17A48C-9970-44E2-9D0B-BCA90D06FF31}" destId="{A1019837-6666-46C1-AA2B-9BBCAA0B8FC7}" srcOrd="5" destOrd="0" presId="urn:microsoft.com/office/officeart/2018/2/layout/IconVerticalSolidList"/>
    <dgm:cxn modelId="{DB315035-A0D4-484F-AE7A-1C3C12723DC2}" type="presParOf" srcId="{1F17A48C-9970-44E2-9D0B-BCA90D06FF31}" destId="{16BD40A3-0831-4A79-83FA-CBB2A6B0A35D}" srcOrd="6" destOrd="0" presId="urn:microsoft.com/office/officeart/2018/2/layout/IconVerticalSolidList"/>
    <dgm:cxn modelId="{7E131F4F-51D3-4397-97A4-C5B79DE66142}" type="presParOf" srcId="{16BD40A3-0831-4A79-83FA-CBB2A6B0A35D}" destId="{8BC82A20-AB58-4181-8DE7-58AF72FF7A21}" srcOrd="0" destOrd="0" presId="urn:microsoft.com/office/officeart/2018/2/layout/IconVerticalSolidList"/>
    <dgm:cxn modelId="{36016B63-17AD-4290-840C-B17B39E66D13}" type="presParOf" srcId="{16BD40A3-0831-4A79-83FA-CBB2A6B0A35D}" destId="{C656A427-EF0F-4C2B-8B01-2798D35059E7}" srcOrd="1" destOrd="0" presId="urn:microsoft.com/office/officeart/2018/2/layout/IconVerticalSolidList"/>
    <dgm:cxn modelId="{F0B5D3BF-3C90-4590-B75A-869C1C4FEA73}" type="presParOf" srcId="{16BD40A3-0831-4A79-83FA-CBB2A6B0A35D}" destId="{A6CA201C-034B-4D64-AB03-D82738F7A08A}" srcOrd="2" destOrd="0" presId="urn:microsoft.com/office/officeart/2018/2/layout/IconVerticalSolidList"/>
    <dgm:cxn modelId="{14381E00-EDB1-413A-BE29-E3908C7EAF4F}" type="presParOf" srcId="{16BD40A3-0831-4A79-83FA-CBB2A6B0A35D}" destId="{56089270-FA7D-4631-8D68-5597EE682C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416F7-878D-4A69-8F58-D6DBF6E09051}">
      <dsp:nvSpPr>
        <dsp:cNvPr id="0" name=""/>
        <dsp:cNvSpPr/>
      </dsp:nvSpPr>
      <dsp:spPr>
        <a:xfrm>
          <a:off x="99552" y="373784"/>
          <a:ext cx="1295909" cy="1295909"/>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BEDF6409-172A-41FD-AB14-BD258926C1FE}">
      <dsp:nvSpPr>
        <dsp:cNvPr id="0" name=""/>
        <dsp:cNvSpPr/>
      </dsp:nvSpPr>
      <dsp:spPr>
        <a:xfrm>
          <a:off x="371693" y="645925"/>
          <a:ext cx="751627" cy="75162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5CD300C-8691-4D94-BDC7-21BD5BF01F66}">
      <dsp:nvSpPr>
        <dsp:cNvPr id="0" name=""/>
        <dsp:cNvSpPr/>
      </dsp:nvSpPr>
      <dsp:spPr>
        <a:xfrm>
          <a:off x="1602610" y="373784"/>
          <a:ext cx="3195739"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South Dublin County Councils Digital Strategy is focused on proactively responding to a changing environment. We want to help our communities be successful and active participants in the digital era. </a:t>
          </a:r>
          <a:endParaRPr lang="en-US" sz="1400" kern="1200" dirty="0"/>
        </a:p>
      </dsp:txBody>
      <dsp:txXfrm>
        <a:off x="1602610" y="373784"/>
        <a:ext cx="3195739" cy="1295909"/>
      </dsp:txXfrm>
    </dsp:sp>
    <dsp:sp modelId="{619F5293-7DC1-4421-B9A7-2C328438D967}">
      <dsp:nvSpPr>
        <dsp:cNvPr id="0" name=""/>
        <dsp:cNvSpPr/>
      </dsp:nvSpPr>
      <dsp:spPr>
        <a:xfrm>
          <a:off x="5330597" y="373784"/>
          <a:ext cx="1295909" cy="1295909"/>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E5270F50-A005-4A5E-8647-6EC1E588F54B}">
      <dsp:nvSpPr>
        <dsp:cNvPr id="0" name=""/>
        <dsp:cNvSpPr/>
      </dsp:nvSpPr>
      <dsp:spPr>
        <a:xfrm>
          <a:off x="5602738" y="645925"/>
          <a:ext cx="751627" cy="75162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3205767-95A3-45FD-8C22-750D16CA195C}">
      <dsp:nvSpPr>
        <dsp:cNvPr id="0" name=""/>
        <dsp:cNvSpPr/>
      </dsp:nvSpPr>
      <dsp:spPr>
        <a:xfrm>
          <a:off x="6904202"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The Digital Strategy seeks to build on National and Local plans - Creating opportunities for residents, visitors and businesses by addressing the challenges of the digital age.</a:t>
          </a:r>
          <a:endParaRPr lang="en-US" sz="1400" kern="1200" dirty="0"/>
        </a:p>
      </dsp:txBody>
      <dsp:txXfrm>
        <a:off x="6904202" y="373784"/>
        <a:ext cx="3054644" cy="1295909"/>
      </dsp:txXfrm>
    </dsp:sp>
    <dsp:sp modelId="{1114C594-761B-47A8-BCFA-E8170FBD6A7A}">
      <dsp:nvSpPr>
        <dsp:cNvPr id="0" name=""/>
        <dsp:cNvSpPr/>
      </dsp:nvSpPr>
      <dsp:spPr>
        <a:xfrm>
          <a:off x="99552" y="2353665"/>
          <a:ext cx="1295909" cy="1295909"/>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510CACB5-116A-4F18-AA68-DE4880E59812}">
      <dsp:nvSpPr>
        <dsp:cNvPr id="0" name=""/>
        <dsp:cNvSpPr/>
      </dsp:nvSpPr>
      <dsp:spPr>
        <a:xfrm>
          <a:off x="371693" y="2625806"/>
          <a:ext cx="751627" cy="75162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786F8AD-BF40-4899-9ED8-6AEB63BB4CB8}">
      <dsp:nvSpPr>
        <dsp:cNvPr id="0" name=""/>
        <dsp:cNvSpPr/>
      </dsp:nvSpPr>
      <dsp:spPr>
        <a:xfrm>
          <a:off x="1673157"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‘Digital’ is not just about the technology or the content. It is about people. That is why this strategy focusses particularly on digital adoption. </a:t>
          </a:r>
          <a:endParaRPr lang="en-US" sz="1400" kern="1200" dirty="0"/>
        </a:p>
      </dsp:txBody>
      <dsp:txXfrm>
        <a:off x="1673157" y="2353665"/>
        <a:ext cx="3054644" cy="1295909"/>
      </dsp:txXfrm>
    </dsp:sp>
    <dsp:sp modelId="{81C4905A-3943-4261-BDEF-7998162E7BFF}">
      <dsp:nvSpPr>
        <dsp:cNvPr id="0" name=""/>
        <dsp:cNvSpPr/>
      </dsp:nvSpPr>
      <dsp:spPr>
        <a:xfrm>
          <a:off x="5260050" y="2353665"/>
          <a:ext cx="1295909" cy="1295909"/>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55EE2BF-AA50-4DB6-8C51-F4F6D86713A4}">
      <dsp:nvSpPr>
        <dsp:cNvPr id="0" name=""/>
        <dsp:cNvSpPr/>
      </dsp:nvSpPr>
      <dsp:spPr>
        <a:xfrm>
          <a:off x="5532191" y="2625806"/>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BDBB424-4891-4498-81B3-6C6292EA5CA5}">
      <dsp:nvSpPr>
        <dsp:cNvPr id="0" name=""/>
        <dsp:cNvSpPr/>
      </dsp:nvSpPr>
      <dsp:spPr>
        <a:xfrm>
          <a:off x="6833655"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Digital adoption means more widespread use of broadband services, with more people and businesses </a:t>
          </a:r>
          <a:r>
            <a:rPr lang="en-US" sz="1400" kern="1200" dirty="0"/>
            <a:t>gaining the ability to use digital tools as they are intended and to the fullest extent. </a:t>
          </a:r>
          <a:endParaRPr lang="en-IE" sz="1400" kern="1200" dirty="0"/>
        </a:p>
      </dsp:txBody>
      <dsp:txXfrm>
        <a:off x="6833655" y="2353665"/>
        <a:ext cx="3054644" cy="129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EE81F-E9D0-46C1-8F8B-1CACB7DB6072}">
      <dsp:nvSpPr>
        <dsp:cNvPr id="0" name=""/>
        <dsp:cNvSpPr/>
      </dsp:nvSpPr>
      <dsp:spPr>
        <a:xfrm>
          <a:off x="0" y="266"/>
          <a:ext cx="10058399" cy="77921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In 2018, </a:t>
          </a:r>
          <a:r>
            <a:rPr lang="en-GB" sz="1400" kern="1200" dirty="0" err="1"/>
            <a:t>Indecon</a:t>
          </a:r>
          <a:r>
            <a:rPr lang="en-GB" sz="1400" kern="1200" dirty="0"/>
            <a:t> international economic consultancy produced a Digital Readiness Assessment (DRA) report for South Dublin. Covering both activities of households and businesses in the region, as well as the activities of the Council itself. Measuring from a wide range of sources including the Central Statistics Office and internal surveys. </a:t>
          </a:r>
          <a:endParaRPr lang="en-IE" sz="1400" kern="1200" dirty="0"/>
        </a:p>
      </dsp:txBody>
      <dsp:txXfrm>
        <a:off x="38038" y="38304"/>
        <a:ext cx="9982323" cy="703143"/>
      </dsp:txXfrm>
    </dsp:sp>
    <dsp:sp modelId="{6CD4B5F9-98BE-42C1-ACDC-D83FB02D2070}">
      <dsp:nvSpPr>
        <dsp:cNvPr id="0" name=""/>
        <dsp:cNvSpPr/>
      </dsp:nvSpPr>
      <dsp:spPr>
        <a:xfrm>
          <a:off x="0" y="883166"/>
          <a:ext cx="10058399" cy="603201"/>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Three surveys were also performed in 2019 to gain some insight into citizens (council website, social media, libraries, PPN), community groups (LCDC) and businesses (South Dublin Chamber) digital experiences, practices and challenges.</a:t>
          </a:r>
          <a:endParaRPr lang="en-IE" sz="1400" kern="1200" dirty="0"/>
        </a:p>
      </dsp:txBody>
      <dsp:txXfrm>
        <a:off x="29446" y="912612"/>
        <a:ext cx="9999507" cy="544309"/>
      </dsp:txXfrm>
    </dsp:sp>
    <dsp:sp modelId="{10FFE66D-7A07-4A31-9D67-763B5B47CFFE}">
      <dsp:nvSpPr>
        <dsp:cNvPr id="0" name=""/>
        <dsp:cNvSpPr/>
      </dsp:nvSpPr>
      <dsp:spPr>
        <a:xfrm>
          <a:off x="0" y="1590048"/>
          <a:ext cx="10058399" cy="598557"/>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South Dublin County Council has successfully implemented a policy of delivering online services including online payments, grant applications, library services, fix your street and more.</a:t>
          </a:r>
          <a:endParaRPr lang="en-IE" sz="1400" kern="1200" dirty="0"/>
        </a:p>
      </dsp:txBody>
      <dsp:txXfrm>
        <a:off x="29219" y="1619267"/>
        <a:ext cx="9999961" cy="540119"/>
      </dsp:txXfrm>
    </dsp:sp>
    <dsp:sp modelId="{388F3E2F-3DCD-4048-AF58-CB57825203D5}">
      <dsp:nvSpPr>
        <dsp:cNvPr id="0" name=""/>
        <dsp:cNvSpPr/>
      </dsp:nvSpPr>
      <dsp:spPr>
        <a:xfrm>
          <a:off x="0" y="2292286"/>
          <a:ext cx="10058399" cy="779219"/>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Free public Wi-Fi is available in 9 of South Dublin villages, community centres and in all of our library branches with over 170 PCs available throughout our branch network. Digital skills development programmes are also offered at our libraries and community centres.</a:t>
          </a:r>
          <a:endParaRPr lang="en-US" sz="1400" kern="1200" dirty="0"/>
        </a:p>
      </dsp:txBody>
      <dsp:txXfrm>
        <a:off x="38038" y="2330324"/>
        <a:ext cx="9982323" cy="703143"/>
      </dsp:txXfrm>
    </dsp:sp>
    <dsp:sp modelId="{28908E73-7A25-4B8C-95A0-23FDABE8A79D}">
      <dsp:nvSpPr>
        <dsp:cNvPr id="0" name=""/>
        <dsp:cNvSpPr/>
      </dsp:nvSpPr>
      <dsp:spPr>
        <a:xfrm>
          <a:off x="0" y="3175186"/>
          <a:ext cx="10058399" cy="573092"/>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Many businesses in South Dublin are already trading successfully online but many more could benefit from introducing an online dimension to their activities.</a:t>
          </a:r>
          <a:endParaRPr lang="en-IE" sz="1400" kern="1200" dirty="0"/>
        </a:p>
      </dsp:txBody>
      <dsp:txXfrm>
        <a:off x="27976" y="3203162"/>
        <a:ext cx="10002447" cy="517140"/>
      </dsp:txXfrm>
    </dsp:sp>
    <dsp:sp modelId="{CC495DB3-E6F3-4A5E-AC3E-B94FBA4B64ED}">
      <dsp:nvSpPr>
        <dsp:cNvPr id="0" name=""/>
        <dsp:cNvSpPr/>
      </dsp:nvSpPr>
      <dsp:spPr>
        <a:xfrm>
          <a:off x="0" y="3851958"/>
          <a:ext cx="10058399" cy="50387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Approximately 92% of premises in South Dublin have access to High-speed Broadband.</a:t>
          </a:r>
          <a:endParaRPr lang="en-IE" sz="1400" kern="1200" dirty="0"/>
        </a:p>
      </dsp:txBody>
      <dsp:txXfrm>
        <a:off x="24597" y="3876555"/>
        <a:ext cx="10009205" cy="454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C9A04-5362-4AE8-9255-CF159E6D7B34}">
      <dsp:nvSpPr>
        <dsp:cNvPr id="0" name=""/>
        <dsp:cNvSpPr/>
      </dsp:nvSpPr>
      <dsp:spPr>
        <a:xfrm>
          <a:off x="0" y="1571"/>
          <a:ext cx="10058399" cy="796407"/>
        </a:xfrm>
        <a:prstGeom prst="roundRect">
          <a:avLst>
            <a:gd name="adj" fmla="val 10000"/>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F1BDE2A-25EC-483D-857D-13D11BC766F3}">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EFA1A78-6C86-47F1-9EAB-3EEA1F877E5C}">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11200">
            <a:lnSpc>
              <a:spcPct val="100000"/>
            </a:lnSpc>
            <a:spcBef>
              <a:spcPct val="0"/>
            </a:spcBef>
            <a:spcAft>
              <a:spcPct val="35000"/>
            </a:spcAft>
            <a:buNone/>
          </a:pPr>
          <a:r>
            <a:rPr lang="en-GB" sz="1600" kern="1200"/>
            <a:t>This strategy seeks to address citizens priorities to improve Digital Infrastructure, improve Digital Skills training, improve the opportunities for business and improve Council services.</a:t>
          </a:r>
          <a:endParaRPr lang="en-US" sz="1600" kern="1200" dirty="0"/>
        </a:p>
      </dsp:txBody>
      <dsp:txXfrm>
        <a:off x="919851" y="1571"/>
        <a:ext cx="9138548" cy="796407"/>
      </dsp:txXfrm>
    </dsp:sp>
    <dsp:sp modelId="{349DD317-2BCE-48BA-864E-7F958502433D}">
      <dsp:nvSpPr>
        <dsp:cNvPr id="0" name=""/>
        <dsp:cNvSpPr/>
      </dsp:nvSpPr>
      <dsp:spPr>
        <a:xfrm>
          <a:off x="0" y="997081"/>
          <a:ext cx="10058399" cy="796407"/>
        </a:xfrm>
        <a:prstGeom prst="roundRect">
          <a:avLst>
            <a:gd name="adj" fmla="val 10000"/>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EB6BDF87-982C-46AE-B226-6D5E000E7F8C}">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959F5CC-EA36-4058-AB0A-46FEB9054EEB}">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11200">
            <a:lnSpc>
              <a:spcPct val="100000"/>
            </a:lnSpc>
            <a:spcBef>
              <a:spcPct val="0"/>
            </a:spcBef>
            <a:spcAft>
              <a:spcPct val="35000"/>
            </a:spcAft>
            <a:buNone/>
          </a:pPr>
          <a:r>
            <a:rPr lang="en-GB" sz="1600" kern="1200"/>
            <a:t>This requires continuous organisational learning for South Dublin County Council - testing, iterating, improving and monitoring progress. </a:t>
          </a:r>
          <a:endParaRPr lang="en-US" sz="1600" kern="1200" dirty="0"/>
        </a:p>
      </dsp:txBody>
      <dsp:txXfrm>
        <a:off x="919851" y="997081"/>
        <a:ext cx="9138548" cy="796407"/>
      </dsp:txXfrm>
    </dsp:sp>
    <dsp:sp modelId="{9C4DEB19-9ABC-4620-99A2-B7B736D04A18}">
      <dsp:nvSpPr>
        <dsp:cNvPr id="0" name=""/>
        <dsp:cNvSpPr/>
      </dsp:nvSpPr>
      <dsp:spPr>
        <a:xfrm>
          <a:off x="0" y="1992590"/>
          <a:ext cx="10058399" cy="796407"/>
        </a:xfrm>
        <a:prstGeom prst="roundRect">
          <a:avLst>
            <a:gd name="adj" fmla="val 10000"/>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168CE5A6-76C9-427A-8B8C-AFDF9E76B795}">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5797E16-60E7-40DD-80AA-9D3C56AC007E}">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11200">
            <a:lnSpc>
              <a:spcPct val="100000"/>
            </a:lnSpc>
            <a:spcBef>
              <a:spcPct val="0"/>
            </a:spcBef>
            <a:spcAft>
              <a:spcPct val="35000"/>
            </a:spcAft>
            <a:buNone/>
          </a:pPr>
          <a:r>
            <a:rPr lang="en-GB" sz="1600" kern="1200"/>
            <a:t>Performance will be measured through the delivery and levels of digital engagement, the number of premises with high-speed broadband access and the take up of digital services. </a:t>
          </a:r>
          <a:endParaRPr lang="en-US" sz="1600" kern="1200" dirty="0"/>
        </a:p>
      </dsp:txBody>
      <dsp:txXfrm>
        <a:off x="919851" y="1992590"/>
        <a:ext cx="9138548" cy="796407"/>
      </dsp:txXfrm>
    </dsp:sp>
    <dsp:sp modelId="{8BC82A20-AB58-4181-8DE7-58AF72FF7A21}">
      <dsp:nvSpPr>
        <dsp:cNvPr id="0" name=""/>
        <dsp:cNvSpPr/>
      </dsp:nvSpPr>
      <dsp:spPr>
        <a:xfrm>
          <a:off x="0" y="2988100"/>
          <a:ext cx="10058399" cy="796407"/>
        </a:xfrm>
        <a:prstGeom prst="roundRect">
          <a:avLst>
            <a:gd name="adj" fmla="val 10000"/>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C656A427-EF0F-4C2B-8B01-2798D35059E7}">
      <dsp:nvSpPr>
        <dsp:cNvPr id="0" name=""/>
        <dsp:cNvSpPr/>
      </dsp:nvSpPr>
      <dsp:spPr>
        <a:xfrm>
          <a:off x="240913" y="3167292"/>
          <a:ext cx="438024" cy="43802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6089270-FA7D-4631-8D68-5597EE682C5A}">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11200">
            <a:lnSpc>
              <a:spcPct val="100000"/>
            </a:lnSpc>
            <a:spcBef>
              <a:spcPct val="0"/>
            </a:spcBef>
            <a:spcAft>
              <a:spcPct val="35000"/>
            </a:spcAft>
            <a:buNone/>
          </a:pPr>
          <a:r>
            <a:rPr lang="en-GB" sz="1600" kern="1200"/>
            <a:t>Existing inter-agency arrangements and projects will be further developed in the implementation of this strategy, supporting the key performance indicators.</a:t>
          </a:r>
          <a:endParaRPr lang="en-US" sz="1600" kern="1200" dirty="0"/>
        </a:p>
      </dsp:txBody>
      <dsp:txXfrm>
        <a:off x="919851" y="2988100"/>
        <a:ext cx="9138548" cy="79640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2E30125-4370-4735-AE24-48C09A8862BF}" type="datetimeFigureOut">
              <a:rPr lang="en-IE" smtClean="0"/>
              <a:t>03/03/2020</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090386EA-FEA7-4ABF-88CC-44BC85A1361B}" type="slidenum">
              <a:rPr lang="en-IE" smtClean="0"/>
              <a:t>‹#›</a:t>
            </a:fld>
            <a:endParaRPr lang="en-IE"/>
          </a:p>
        </p:txBody>
      </p:sp>
    </p:spTree>
    <p:extLst>
      <p:ext uri="{BB962C8B-B14F-4D97-AF65-F5344CB8AC3E}">
        <p14:creationId xmlns:p14="http://schemas.microsoft.com/office/powerpoint/2010/main" val="294820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0386EA-FEA7-4ABF-88CC-44BC85A1361B}" type="slidenum">
              <a:rPr lang="en-IE" smtClean="0"/>
              <a:t>1</a:t>
            </a:fld>
            <a:endParaRPr lang="en-IE"/>
          </a:p>
        </p:txBody>
      </p:sp>
    </p:spTree>
    <p:extLst>
      <p:ext uri="{BB962C8B-B14F-4D97-AF65-F5344CB8AC3E}">
        <p14:creationId xmlns:p14="http://schemas.microsoft.com/office/powerpoint/2010/main" val="57239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0386EA-FEA7-4ABF-88CC-44BC85A1361B}" type="slidenum">
              <a:rPr lang="en-IE" smtClean="0"/>
              <a:t>4</a:t>
            </a:fld>
            <a:endParaRPr lang="en-IE"/>
          </a:p>
        </p:txBody>
      </p:sp>
    </p:spTree>
    <p:extLst>
      <p:ext uri="{BB962C8B-B14F-4D97-AF65-F5344CB8AC3E}">
        <p14:creationId xmlns:p14="http://schemas.microsoft.com/office/powerpoint/2010/main" val="113481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0386EA-FEA7-4ABF-88CC-44BC85A1361B}" type="slidenum">
              <a:rPr lang="en-IE" smtClean="0"/>
              <a:t>5</a:t>
            </a:fld>
            <a:endParaRPr lang="en-IE"/>
          </a:p>
        </p:txBody>
      </p:sp>
    </p:spTree>
    <p:extLst>
      <p:ext uri="{BB962C8B-B14F-4D97-AF65-F5344CB8AC3E}">
        <p14:creationId xmlns:p14="http://schemas.microsoft.com/office/powerpoint/2010/main" val="405103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0386EA-FEA7-4ABF-88CC-44BC85A1361B}" type="slidenum">
              <a:rPr lang="en-IE" smtClean="0"/>
              <a:t>6</a:t>
            </a:fld>
            <a:endParaRPr lang="en-IE"/>
          </a:p>
        </p:txBody>
      </p:sp>
    </p:spTree>
    <p:extLst>
      <p:ext uri="{BB962C8B-B14F-4D97-AF65-F5344CB8AC3E}">
        <p14:creationId xmlns:p14="http://schemas.microsoft.com/office/powerpoint/2010/main" val="295512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0386EA-FEA7-4ABF-88CC-44BC85A1361B}" type="slidenum">
              <a:rPr lang="en-IE" smtClean="0"/>
              <a:t>8</a:t>
            </a:fld>
            <a:endParaRPr lang="en-IE"/>
          </a:p>
        </p:txBody>
      </p:sp>
    </p:spTree>
    <p:extLst>
      <p:ext uri="{BB962C8B-B14F-4D97-AF65-F5344CB8AC3E}">
        <p14:creationId xmlns:p14="http://schemas.microsoft.com/office/powerpoint/2010/main" val="47515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0386EA-FEA7-4ABF-88CC-44BC85A1361B}" type="slidenum">
              <a:rPr lang="en-IE" smtClean="0"/>
              <a:t>9</a:t>
            </a:fld>
            <a:endParaRPr lang="en-IE"/>
          </a:p>
        </p:txBody>
      </p:sp>
    </p:spTree>
    <p:extLst>
      <p:ext uri="{BB962C8B-B14F-4D97-AF65-F5344CB8AC3E}">
        <p14:creationId xmlns:p14="http://schemas.microsoft.com/office/powerpoint/2010/main" val="42483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78093-708A-48E0-AD04-CC9155B30C43}" type="datetimeFigureOut">
              <a:rPr lang="en-IE" smtClean="0"/>
              <a:t>03/03/2020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4254323-0A25-4964-92EC-42C344C8142E}"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41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8093-708A-48E0-AD04-CC9155B30C43}" type="datetimeFigureOut">
              <a:rPr lang="en-IE" smtClean="0"/>
              <a:t>03/03/2020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4254323-0A25-4964-92EC-42C344C8142E}" type="slidenum">
              <a:rPr lang="en-IE" smtClean="0"/>
              <a:t>‹#›</a:t>
            </a:fld>
            <a:endParaRPr lang="en-IE"/>
          </a:p>
        </p:txBody>
      </p:sp>
    </p:spTree>
    <p:extLst>
      <p:ext uri="{BB962C8B-B14F-4D97-AF65-F5344CB8AC3E}">
        <p14:creationId xmlns:p14="http://schemas.microsoft.com/office/powerpoint/2010/main" val="153125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8093-708A-48E0-AD04-CC9155B30C43}" type="datetimeFigureOut">
              <a:rPr lang="en-IE" smtClean="0"/>
              <a:t>03/03/2020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4254323-0A25-4964-92EC-42C344C8142E}" type="slidenum">
              <a:rPr lang="en-IE" smtClean="0"/>
              <a:t>‹#›</a:t>
            </a:fld>
            <a:endParaRPr lang="en-IE"/>
          </a:p>
        </p:txBody>
      </p:sp>
    </p:spTree>
    <p:extLst>
      <p:ext uri="{BB962C8B-B14F-4D97-AF65-F5344CB8AC3E}">
        <p14:creationId xmlns:p14="http://schemas.microsoft.com/office/powerpoint/2010/main" val="206173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8093-708A-48E0-AD04-CC9155B30C43}" type="datetimeFigureOut">
              <a:rPr lang="en-IE" smtClean="0"/>
              <a:t>03/03/2020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4254323-0A25-4964-92EC-42C344C8142E}" type="slidenum">
              <a:rPr lang="en-IE" smtClean="0"/>
              <a:t>‹#›</a:t>
            </a:fld>
            <a:endParaRPr lang="en-IE"/>
          </a:p>
        </p:txBody>
      </p:sp>
    </p:spTree>
    <p:extLst>
      <p:ext uri="{BB962C8B-B14F-4D97-AF65-F5344CB8AC3E}">
        <p14:creationId xmlns:p14="http://schemas.microsoft.com/office/powerpoint/2010/main" val="31063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778093-708A-48E0-AD04-CC9155B30C43}" type="datetimeFigureOut">
              <a:rPr lang="en-IE" smtClean="0"/>
              <a:t>03/03/2020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4254323-0A25-4964-92EC-42C344C8142E}"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80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8093-708A-48E0-AD04-CC9155B30C43}" type="datetimeFigureOut">
              <a:rPr lang="en-IE" smtClean="0"/>
              <a:t>03/03/2020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4254323-0A25-4964-92EC-42C344C8142E}" type="slidenum">
              <a:rPr lang="en-IE" smtClean="0"/>
              <a:t>‹#›</a:t>
            </a:fld>
            <a:endParaRPr lang="en-IE"/>
          </a:p>
        </p:txBody>
      </p:sp>
    </p:spTree>
    <p:extLst>
      <p:ext uri="{BB962C8B-B14F-4D97-AF65-F5344CB8AC3E}">
        <p14:creationId xmlns:p14="http://schemas.microsoft.com/office/powerpoint/2010/main" val="83714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78093-708A-48E0-AD04-CC9155B30C43}" type="datetimeFigureOut">
              <a:rPr lang="en-IE" smtClean="0"/>
              <a:t>03/03/2020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4254323-0A25-4964-92EC-42C344C8142E}" type="slidenum">
              <a:rPr lang="en-IE" smtClean="0"/>
              <a:t>‹#›</a:t>
            </a:fld>
            <a:endParaRPr lang="en-IE"/>
          </a:p>
        </p:txBody>
      </p:sp>
    </p:spTree>
    <p:extLst>
      <p:ext uri="{BB962C8B-B14F-4D97-AF65-F5344CB8AC3E}">
        <p14:creationId xmlns:p14="http://schemas.microsoft.com/office/powerpoint/2010/main" val="291616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78093-708A-48E0-AD04-CC9155B30C43}" type="datetimeFigureOut">
              <a:rPr lang="en-IE" smtClean="0"/>
              <a:t>03/03/2020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4254323-0A25-4964-92EC-42C344C8142E}" type="slidenum">
              <a:rPr lang="en-IE" smtClean="0"/>
              <a:t>‹#›</a:t>
            </a:fld>
            <a:endParaRPr lang="en-IE"/>
          </a:p>
        </p:txBody>
      </p:sp>
    </p:spTree>
    <p:extLst>
      <p:ext uri="{BB962C8B-B14F-4D97-AF65-F5344CB8AC3E}">
        <p14:creationId xmlns:p14="http://schemas.microsoft.com/office/powerpoint/2010/main" val="99799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778093-708A-48E0-AD04-CC9155B30C43}" type="datetimeFigureOut">
              <a:rPr lang="en-IE" smtClean="0"/>
              <a:t>03/03/2020</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a:p>
        </p:txBody>
      </p:sp>
      <p:sp>
        <p:nvSpPr>
          <p:cNvPr id="9" name="Slide Number Placeholder 8"/>
          <p:cNvSpPr>
            <a:spLocks noGrp="1"/>
          </p:cNvSpPr>
          <p:nvPr>
            <p:ph type="sldNum" sz="quarter" idx="12"/>
          </p:nvPr>
        </p:nvSpPr>
        <p:spPr/>
        <p:txBody>
          <a:bodyPr/>
          <a:lstStyle/>
          <a:p>
            <a:fld id="{14254323-0A25-4964-92EC-42C344C8142E}" type="slidenum">
              <a:rPr lang="en-IE" smtClean="0"/>
              <a:t>‹#›</a:t>
            </a:fld>
            <a:endParaRPr lang="en-IE"/>
          </a:p>
        </p:txBody>
      </p:sp>
    </p:spTree>
    <p:extLst>
      <p:ext uri="{BB962C8B-B14F-4D97-AF65-F5344CB8AC3E}">
        <p14:creationId xmlns:p14="http://schemas.microsoft.com/office/powerpoint/2010/main" val="392249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E778093-708A-48E0-AD04-CC9155B30C43}" type="datetimeFigureOut">
              <a:rPr lang="en-IE" smtClean="0"/>
              <a:t>03/03/2020</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4254323-0A25-4964-92EC-42C344C8142E}" type="slidenum">
              <a:rPr lang="en-IE" smtClean="0"/>
              <a:t>‹#›</a:t>
            </a:fld>
            <a:endParaRPr lang="en-IE"/>
          </a:p>
        </p:txBody>
      </p:sp>
    </p:spTree>
    <p:extLst>
      <p:ext uri="{BB962C8B-B14F-4D97-AF65-F5344CB8AC3E}">
        <p14:creationId xmlns:p14="http://schemas.microsoft.com/office/powerpoint/2010/main" val="349758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778093-708A-48E0-AD04-CC9155B30C43}" type="datetimeFigureOut">
              <a:rPr lang="en-IE" smtClean="0"/>
              <a:t>03/03/2020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4254323-0A25-4964-92EC-42C344C8142E}" type="slidenum">
              <a:rPr lang="en-IE" smtClean="0"/>
              <a:t>‹#›</a:t>
            </a:fld>
            <a:endParaRPr lang="en-IE"/>
          </a:p>
        </p:txBody>
      </p:sp>
    </p:spTree>
    <p:extLst>
      <p:ext uri="{BB962C8B-B14F-4D97-AF65-F5344CB8AC3E}">
        <p14:creationId xmlns:p14="http://schemas.microsoft.com/office/powerpoint/2010/main" val="120750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E778093-708A-48E0-AD04-CC9155B30C43}" type="datetimeFigureOut">
              <a:rPr lang="en-IE" smtClean="0"/>
              <a:t>03/03/2020</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4254323-0A25-4964-92EC-42C344C8142E}"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120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6D57764-6064-4266-9704-C473AE5FF402}"/>
              </a:ext>
            </a:extLst>
          </p:cNvPr>
          <p:cNvPicPr>
            <a:picLocks noChangeAspect="1"/>
          </p:cNvPicPr>
          <p:nvPr/>
        </p:nvPicPr>
        <p:blipFill rotWithShape="1">
          <a:blip r:embed="rId3">
            <a:duotone>
              <a:schemeClr val="bg2">
                <a:shade val="45000"/>
                <a:satMod val="135000"/>
              </a:schemeClr>
              <a:prstClr val="white"/>
            </a:duotone>
            <a:alphaModFix amt="35000"/>
          </a:blip>
          <a:srcRect l="19699" r="74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F5C98BF2-A7A8-4CD6-9D47-863BF56F9C5F}"/>
              </a:ext>
            </a:extLst>
          </p:cNvPr>
          <p:cNvSpPr>
            <a:spLocks noGrp="1"/>
          </p:cNvSpPr>
          <p:nvPr>
            <p:ph type="ctrTitle"/>
          </p:nvPr>
        </p:nvSpPr>
        <p:spPr>
          <a:xfrm>
            <a:off x="824342" y="2019300"/>
            <a:ext cx="10058400" cy="6045200"/>
          </a:xfrm>
        </p:spPr>
        <p:txBody>
          <a:bodyPr>
            <a:normAutofit fontScale="90000"/>
          </a:bodyPr>
          <a:lstStyle/>
          <a:p>
            <a:pPr algn="ctr"/>
            <a:r>
              <a:rPr lang="en-IE" b="1" dirty="0"/>
              <a:t>South Dublin </a:t>
            </a:r>
            <a:br>
              <a:rPr lang="en-IE" b="1" dirty="0"/>
            </a:br>
            <a:r>
              <a:rPr lang="en-IE" b="1" dirty="0"/>
              <a:t>Digital Strategy</a:t>
            </a:r>
            <a:br>
              <a:rPr lang="en-IE" sz="7200" b="1" dirty="0"/>
            </a:br>
            <a:br>
              <a:rPr lang="en-IE" sz="7200" b="1" dirty="0"/>
            </a:br>
            <a:r>
              <a:rPr lang="en-IE" sz="4900" b="1" dirty="0"/>
              <a:t>2020 - 2023</a:t>
            </a:r>
            <a:br>
              <a:rPr lang="en-IE" sz="7200" b="1" dirty="0"/>
            </a:br>
            <a:br>
              <a:rPr lang="en-IE" sz="6600" b="1" dirty="0"/>
            </a:br>
            <a:br>
              <a:rPr lang="en-IE" sz="3600" b="1" dirty="0"/>
            </a:br>
            <a:br>
              <a:rPr lang="en-IE" sz="7200" b="1" dirty="0"/>
            </a:br>
            <a:endParaRPr lang="en-IE" dirty="0"/>
          </a:p>
        </p:txBody>
      </p:sp>
      <p:cxnSp>
        <p:nvCxnSpPr>
          <p:cNvPr id="80" name="Straight Connector 79">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699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59432C-9B20-465C-8582-8BA65FB3C516}"/>
              </a:ext>
            </a:extLst>
          </p:cNvPr>
          <p:cNvSpPr>
            <a:spLocks noGrp="1"/>
          </p:cNvSpPr>
          <p:nvPr>
            <p:ph type="title"/>
          </p:nvPr>
        </p:nvSpPr>
        <p:spPr>
          <a:xfrm>
            <a:off x="1097280" y="286603"/>
            <a:ext cx="10058400" cy="1450757"/>
          </a:xfrm>
        </p:spPr>
        <p:txBody>
          <a:bodyPr>
            <a:normAutofit/>
          </a:bodyPr>
          <a:lstStyle/>
          <a:p>
            <a:pPr algn="ctr"/>
            <a:r>
              <a:rPr lang="en-IE" sz="4400" u="sng" dirty="0"/>
              <a:t>Introduction</a:t>
            </a:r>
            <a:endParaRPr lang="en-IE" u="sng" dirty="0"/>
          </a:p>
        </p:txBody>
      </p:sp>
      <p:graphicFrame>
        <p:nvGraphicFramePr>
          <p:cNvPr id="10" name="Content Placeholder 2">
            <a:extLst>
              <a:ext uri="{FF2B5EF4-FFF2-40B4-BE49-F238E27FC236}">
                <a16:creationId xmlns:a16="http://schemas.microsoft.com/office/drawing/2014/main" id="{2D9D14F0-5F20-48BD-A9C4-1E2D8087F4A1}"/>
              </a:ext>
            </a:extLst>
          </p:cNvPr>
          <p:cNvGraphicFramePr>
            <a:graphicFrameLocks noGrp="1"/>
          </p:cNvGraphicFramePr>
          <p:nvPr>
            <p:ph idx="1"/>
            <p:extLst>
              <p:ext uri="{D42A27DB-BD31-4B8C-83A1-F6EECF244321}">
                <p14:modId xmlns:p14="http://schemas.microsoft.com/office/powerpoint/2010/main" val="227160212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59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4687-8E45-4711-8CEF-799EA1906A79}"/>
              </a:ext>
            </a:extLst>
          </p:cNvPr>
          <p:cNvSpPr>
            <a:spLocks noGrp="1"/>
          </p:cNvSpPr>
          <p:nvPr>
            <p:ph type="title"/>
          </p:nvPr>
        </p:nvSpPr>
        <p:spPr>
          <a:xfrm>
            <a:off x="1137037" y="207090"/>
            <a:ext cx="10058400" cy="1450757"/>
          </a:xfrm>
        </p:spPr>
        <p:txBody>
          <a:bodyPr>
            <a:normAutofit/>
          </a:bodyPr>
          <a:lstStyle/>
          <a:p>
            <a:pPr algn="ctr"/>
            <a:r>
              <a:rPr lang="en-GB" sz="4400" dirty="0"/>
              <a:t>South Dublin's Digital Readiness</a:t>
            </a:r>
            <a:endParaRPr lang="en-IE" sz="4400" dirty="0"/>
          </a:p>
        </p:txBody>
      </p:sp>
      <p:graphicFrame>
        <p:nvGraphicFramePr>
          <p:cNvPr id="9" name="Content Placeholder 2">
            <a:extLst>
              <a:ext uri="{FF2B5EF4-FFF2-40B4-BE49-F238E27FC236}">
                <a16:creationId xmlns:a16="http://schemas.microsoft.com/office/drawing/2014/main" id="{0E2CCBEF-38AD-4223-B37C-3CCC0A8D2E22}"/>
              </a:ext>
            </a:extLst>
          </p:cNvPr>
          <p:cNvGraphicFramePr>
            <a:graphicFrameLocks noGrp="1"/>
          </p:cNvGraphicFramePr>
          <p:nvPr>
            <p:ph idx="1"/>
            <p:extLst>
              <p:ext uri="{D42A27DB-BD31-4B8C-83A1-F6EECF244321}">
                <p14:modId xmlns:p14="http://schemas.microsoft.com/office/powerpoint/2010/main" val="723059684"/>
              </p:ext>
            </p:extLst>
          </p:nvPr>
        </p:nvGraphicFramePr>
        <p:xfrm>
          <a:off x="1066800" y="1841500"/>
          <a:ext cx="10058400" cy="435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22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D17-B989-4B1C-B2B1-19030DCB5719}"/>
              </a:ext>
            </a:extLst>
          </p:cNvPr>
          <p:cNvSpPr>
            <a:spLocks noGrp="1"/>
          </p:cNvSpPr>
          <p:nvPr>
            <p:ph type="title"/>
          </p:nvPr>
        </p:nvSpPr>
        <p:spPr>
          <a:xfrm>
            <a:off x="1097280" y="830857"/>
            <a:ext cx="10058400" cy="848497"/>
          </a:xfrm>
        </p:spPr>
        <p:txBody>
          <a:bodyPr>
            <a:normAutofit/>
          </a:bodyPr>
          <a:lstStyle/>
          <a:p>
            <a:pPr algn="ctr"/>
            <a:r>
              <a:rPr lang="en-IE" sz="4400" dirty="0"/>
              <a:t>Strategy Process – Consultation &amp; Results</a:t>
            </a:r>
          </a:p>
        </p:txBody>
      </p:sp>
      <p:sp>
        <p:nvSpPr>
          <p:cNvPr id="5" name="Content Placeholder 4">
            <a:extLst>
              <a:ext uri="{FF2B5EF4-FFF2-40B4-BE49-F238E27FC236}">
                <a16:creationId xmlns:a16="http://schemas.microsoft.com/office/drawing/2014/main" id="{3A1B4D43-3BAF-42B4-9D11-8A7CC71F87F9}"/>
              </a:ext>
            </a:extLst>
          </p:cNvPr>
          <p:cNvSpPr>
            <a:spLocks noGrp="1"/>
          </p:cNvSpPr>
          <p:nvPr>
            <p:ph idx="1"/>
          </p:nvPr>
        </p:nvSpPr>
        <p:spPr>
          <a:xfrm>
            <a:off x="1097280" y="1871630"/>
            <a:ext cx="10058400" cy="4023360"/>
          </a:xfrm>
        </p:spPr>
        <p:txBody>
          <a:bodyPr/>
          <a:lstStyle/>
          <a:p>
            <a:r>
              <a:rPr lang="en-GB" sz="1400" dirty="0"/>
              <a:t>Extensive consultations were carried out (Citizen &amp; Community and Business). The results were used to produce a strengths, weaknesses, threats and opportunities analysis (SWOT) for South Dublin. This summarises the overall position of South Dublin in the context of the developing digital readiness. Based around the key areas of Digital Skills, Economy, Infrastructure and Services. </a:t>
            </a:r>
          </a:p>
          <a:p>
            <a:endParaRPr lang="en-IE" sz="1050" dirty="0"/>
          </a:p>
        </p:txBody>
      </p:sp>
      <p:graphicFrame>
        <p:nvGraphicFramePr>
          <p:cNvPr id="6" name="Table 5">
            <a:extLst>
              <a:ext uri="{FF2B5EF4-FFF2-40B4-BE49-F238E27FC236}">
                <a16:creationId xmlns:a16="http://schemas.microsoft.com/office/drawing/2014/main" id="{27E42824-B6E2-4079-893D-9D30053E206C}"/>
              </a:ext>
            </a:extLst>
          </p:cNvPr>
          <p:cNvGraphicFramePr>
            <a:graphicFrameLocks noGrp="1"/>
          </p:cNvGraphicFramePr>
          <p:nvPr>
            <p:extLst>
              <p:ext uri="{D42A27DB-BD31-4B8C-83A1-F6EECF244321}">
                <p14:modId xmlns:p14="http://schemas.microsoft.com/office/powerpoint/2010/main" val="2127112164"/>
              </p:ext>
            </p:extLst>
          </p:nvPr>
        </p:nvGraphicFramePr>
        <p:xfrm>
          <a:off x="1097280" y="2733261"/>
          <a:ext cx="10058400" cy="3126539"/>
        </p:xfrm>
        <a:graphic>
          <a:graphicData uri="http://schemas.openxmlformats.org/drawingml/2006/table">
            <a:tbl>
              <a:tblPr firstRow="1" bandRow="1">
                <a:tableStyleId>{8A107856-5554-42FB-B03E-39F5DBC370BA}</a:tableStyleId>
              </a:tblPr>
              <a:tblGrid>
                <a:gridCol w="4816503">
                  <a:extLst>
                    <a:ext uri="{9D8B030D-6E8A-4147-A177-3AD203B41FA5}">
                      <a16:colId xmlns:a16="http://schemas.microsoft.com/office/drawing/2014/main" val="101040499"/>
                    </a:ext>
                  </a:extLst>
                </a:gridCol>
                <a:gridCol w="5241897">
                  <a:extLst>
                    <a:ext uri="{9D8B030D-6E8A-4147-A177-3AD203B41FA5}">
                      <a16:colId xmlns:a16="http://schemas.microsoft.com/office/drawing/2014/main" val="2633803897"/>
                    </a:ext>
                  </a:extLst>
                </a:gridCol>
              </a:tblGrid>
              <a:tr h="0">
                <a:tc>
                  <a:txBody>
                    <a:bodyPr/>
                    <a:lstStyle/>
                    <a:p>
                      <a:pPr algn="ctr">
                        <a:lnSpc>
                          <a:spcPct val="115000"/>
                        </a:lnSpc>
                        <a:spcAft>
                          <a:spcPts val="0"/>
                        </a:spcAft>
                      </a:pPr>
                      <a:r>
                        <a:rPr lang="en-IE" sz="1400" u="sng" kern="1200" dirty="0">
                          <a:effectLst/>
                        </a:rPr>
                        <a:t>Strengths</a:t>
                      </a:r>
                      <a:endParaRPr lang="en-IE" sz="1400" dirty="0">
                        <a:effectLst/>
                      </a:endParaRPr>
                    </a:p>
                    <a:p>
                      <a:pPr marL="342900" lvl="0" indent="-342900" algn="l">
                        <a:lnSpc>
                          <a:spcPct val="115000"/>
                        </a:lnSpc>
                        <a:spcBef>
                          <a:spcPts val="500"/>
                        </a:spcBef>
                        <a:spcAft>
                          <a:spcPts val="0"/>
                        </a:spcAft>
                        <a:buFont typeface="Symbol" panose="05050102010706020507" pitchFamily="18" charset="2"/>
                        <a:buChar char=""/>
                      </a:pPr>
                      <a:r>
                        <a:rPr lang="en-GB" sz="1400" b="0" kern="1200" dirty="0">
                          <a:effectLst/>
                        </a:rPr>
                        <a:t>Highly educated population.</a:t>
                      </a:r>
                      <a:endParaRPr lang="en-IE" sz="1400" b="0" dirty="0">
                        <a:effectLst/>
                      </a:endParaRPr>
                    </a:p>
                    <a:p>
                      <a:pPr marL="342900" lvl="0" indent="-342900" algn="l">
                        <a:lnSpc>
                          <a:spcPct val="115000"/>
                        </a:lnSpc>
                        <a:spcAft>
                          <a:spcPts val="0"/>
                        </a:spcAft>
                        <a:buFont typeface="Symbol" panose="05050102010706020507" pitchFamily="18" charset="2"/>
                        <a:buChar char=""/>
                      </a:pPr>
                      <a:r>
                        <a:rPr lang="en-GB" sz="1400" b="0" kern="1200" dirty="0">
                          <a:effectLst/>
                        </a:rPr>
                        <a:t>Location - central major city, high quality transport network, motorways, rail and buses.</a:t>
                      </a:r>
                      <a:endParaRPr lang="en-IE" sz="1400" b="0" dirty="0">
                        <a:effectLst/>
                      </a:endParaRPr>
                    </a:p>
                    <a:p>
                      <a:pPr marL="342900" lvl="0" indent="-342900" algn="l">
                        <a:lnSpc>
                          <a:spcPct val="115000"/>
                        </a:lnSpc>
                        <a:spcAft>
                          <a:spcPts val="0"/>
                        </a:spcAft>
                        <a:buFont typeface="Symbol" panose="05050102010706020507" pitchFamily="18" charset="2"/>
                        <a:buChar char=""/>
                      </a:pPr>
                      <a:r>
                        <a:rPr lang="en-GB" sz="1400" b="0" kern="1200" dirty="0">
                          <a:effectLst/>
                        </a:rPr>
                        <a:t>Committed Local Authority (innovative, leader) with skilled staff.</a:t>
                      </a:r>
                      <a:endParaRPr lang="en-IE" sz="1400" b="0" dirty="0">
                        <a:effectLst/>
                      </a:endParaRPr>
                    </a:p>
                  </a:txBody>
                  <a:tcPr marL="58478" marR="58478" marT="29239" marB="29239"/>
                </a:tc>
                <a:tc>
                  <a:txBody>
                    <a:bodyPr/>
                    <a:lstStyle/>
                    <a:p>
                      <a:pPr algn="ctr">
                        <a:lnSpc>
                          <a:spcPct val="115000"/>
                        </a:lnSpc>
                        <a:spcAft>
                          <a:spcPts val="0"/>
                        </a:spcAft>
                      </a:pPr>
                      <a:r>
                        <a:rPr lang="en-IE" sz="1400" u="sng" kern="1200" dirty="0">
                          <a:effectLst/>
                        </a:rPr>
                        <a:t>Weaknesses</a:t>
                      </a:r>
                      <a:endParaRPr lang="en-IE" sz="1400" dirty="0">
                        <a:effectLst/>
                      </a:endParaRPr>
                    </a:p>
                    <a:p>
                      <a:pPr marL="342900" lvl="0" indent="-342900" algn="l">
                        <a:lnSpc>
                          <a:spcPct val="115000"/>
                        </a:lnSpc>
                        <a:spcBef>
                          <a:spcPts val="500"/>
                        </a:spcBef>
                        <a:spcAft>
                          <a:spcPts val="0"/>
                        </a:spcAft>
                        <a:buFont typeface="Symbol" panose="05050102010706020507" pitchFamily="18" charset="2"/>
                        <a:buChar char=""/>
                      </a:pPr>
                      <a:r>
                        <a:rPr lang="en-GB" sz="1400" b="0" kern="1200" dirty="0">
                          <a:effectLst/>
                        </a:rPr>
                        <a:t>Fear of using internet, data protection and concerns around sharing personal information online.</a:t>
                      </a:r>
                      <a:endParaRPr lang="en-IE" sz="1400" b="0" dirty="0">
                        <a:effectLst/>
                      </a:endParaRPr>
                    </a:p>
                    <a:p>
                      <a:pPr marL="342900" lvl="0" indent="-342900" algn="l">
                        <a:lnSpc>
                          <a:spcPct val="115000"/>
                        </a:lnSpc>
                        <a:spcAft>
                          <a:spcPts val="0"/>
                        </a:spcAft>
                        <a:buFont typeface="Symbol" panose="05050102010706020507" pitchFamily="18" charset="2"/>
                        <a:buChar char=""/>
                      </a:pPr>
                      <a:r>
                        <a:rPr lang="en-GB" sz="1400" b="0" kern="1200" dirty="0">
                          <a:effectLst/>
                        </a:rPr>
                        <a:t>Lack of understanding of the potential of the digital economy/society.</a:t>
                      </a:r>
                      <a:endParaRPr lang="en-IE" sz="1400" b="0" dirty="0">
                        <a:effectLst/>
                      </a:endParaRPr>
                    </a:p>
                    <a:p>
                      <a:pPr marL="342900" lvl="0" indent="-342900" algn="l">
                        <a:lnSpc>
                          <a:spcPct val="115000"/>
                        </a:lnSpc>
                        <a:spcAft>
                          <a:spcPts val="0"/>
                        </a:spcAft>
                        <a:buFont typeface="Symbol" panose="05050102010706020507" pitchFamily="18" charset="2"/>
                        <a:buChar char=""/>
                      </a:pPr>
                      <a:r>
                        <a:rPr lang="en-GB" sz="1400" b="0" kern="1200" dirty="0">
                          <a:effectLst/>
                        </a:rPr>
                        <a:t>No definitive measure on the level of use by the community or enterprise.</a:t>
                      </a:r>
                      <a:endParaRPr lang="en-IE" sz="1400" b="0" dirty="0">
                        <a:effectLst/>
                      </a:endParaRPr>
                    </a:p>
                  </a:txBody>
                  <a:tcPr marL="58478" marR="58478" marT="29239" marB="29239"/>
                </a:tc>
                <a:extLst>
                  <a:ext uri="{0D108BD9-81ED-4DB2-BD59-A6C34878D82A}">
                    <a16:rowId xmlns:a16="http://schemas.microsoft.com/office/drawing/2014/main" val="1120191002"/>
                  </a:ext>
                </a:extLst>
              </a:tr>
              <a:tr h="885858">
                <a:tc>
                  <a:txBody>
                    <a:bodyPr/>
                    <a:lstStyle/>
                    <a:p>
                      <a:pPr algn="ctr">
                        <a:lnSpc>
                          <a:spcPct val="115000"/>
                        </a:lnSpc>
                        <a:spcAft>
                          <a:spcPts val="0"/>
                        </a:spcAft>
                      </a:pPr>
                      <a:r>
                        <a:rPr lang="en-IE" sz="1400" b="1" u="sng" kern="1200" dirty="0">
                          <a:effectLst/>
                        </a:rPr>
                        <a:t>Opportunities</a:t>
                      </a:r>
                      <a:endParaRPr lang="en-IE" sz="1400" b="1" dirty="0">
                        <a:effectLst/>
                      </a:endParaRPr>
                    </a:p>
                    <a:p>
                      <a:pPr marL="342900" lvl="0" indent="-342900" algn="l">
                        <a:lnSpc>
                          <a:spcPct val="115000"/>
                        </a:lnSpc>
                        <a:spcBef>
                          <a:spcPts val="500"/>
                        </a:spcBef>
                        <a:spcAft>
                          <a:spcPts val="0"/>
                        </a:spcAft>
                        <a:buFont typeface="Symbol" panose="05050102010706020507" pitchFamily="18" charset="2"/>
                        <a:buChar char=""/>
                      </a:pPr>
                      <a:r>
                        <a:rPr lang="en-GB" sz="1400" kern="1200" dirty="0">
                          <a:effectLst/>
                        </a:rPr>
                        <a:t>Economic growth and job creation.</a:t>
                      </a:r>
                    </a:p>
                    <a:p>
                      <a:pPr marL="342900" lvl="0" indent="-342900" algn="l">
                        <a:lnSpc>
                          <a:spcPct val="115000"/>
                        </a:lnSpc>
                        <a:spcAft>
                          <a:spcPts val="0"/>
                        </a:spcAft>
                        <a:buFont typeface="Symbol" panose="05050102010706020507" pitchFamily="18" charset="2"/>
                        <a:buChar char=""/>
                      </a:pPr>
                      <a:r>
                        <a:rPr lang="en-GB" sz="1400" kern="1200" dirty="0">
                          <a:effectLst/>
                        </a:rPr>
                        <a:t>Vibrant community sector.</a:t>
                      </a:r>
                      <a:endParaRPr lang="en-IE" sz="1400" dirty="0">
                        <a:effectLst/>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sz="1400" kern="1200" dirty="0">
                          <a:effectLst/>
                        </a:rPr>
                        <a:t>More accessible services.</a:t>
                      </a: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IE" sz="1200" b="1" dirty="0">
                        <a:effectLst/>
                      </a:endParaRPr>
                    </a:p>
                  </a:txBody>
                  <a:tcPr marL="58478" marR="58478" marT="29239" marB="29239"/>
                </a:tc>
                <a:tc>
                  <a:txBody>
                    <a:bodyPr/>
                    <a:lstStyle/>
                    <a:p>
                      <a:pPr algn="ctr">
                        <a:lnSpc>
                          <a:spcPct val="115000"/>
                        </a:lnSpc>
                        <a:spcAft>
                          <a:spcPts val="0"/>
                        </a:spcAft>
                      </a:pPr>
                      <a:r>
                        <a:rPr lang="en-IE" sz="1400" b="1" u="sng" kern="1200" dirty="0">
                          <a:effectLst/>
                        </a:rPr>
                        <a:t>Threats</a:t>
                      </a:r>
                      <a:endParaRPr lang="en-IE" sz="1400" b="1" dirty="0">
                        <a:effectLst/>
                      </a:endParaRPr>
                    </a:p>
                    <a:p>
                      <a:pPr marL="342900" lvl="0" indent="-342900" algn="l">
                        <a:lnSpc>
                          <a:spcPct val="115000"/>
                        </a:lnSpc>
                        <a:spcBef>
                          <a:spcPts val="500"/>
                        </a:spcBef>
                        <a:spcAft>
                          <a:spcPts val="0"/>
                        </a:spcAft>
                        <a:buFont typeface="Symbol" panose="05050102010706020507" pitchFamily="18" charset="2"/>
                        <a:buChar char=""/>
                      </a:pPr>
                      <a:r>
                        <a:rPr lang="en-GB" sz="1400" kern="1200" dirty="0">
                          <a:effectLst/>
                        </a:rPr>
                        <a:t>Cyber security.</a:t>
                      </a:r>
                      <a:endParaRPr lang="en-IE" sz="1400" dirty="0">
                        <a:effectLst/>
                      </a:endParaRPr>
                    </a:p>
                    <a:p>
                      <a:pPr marL="342900" lvl="0" indent="-342900" algn="l">
                        <a:lnSpc>
                          <a:spcPct val="115000"/>
                        </a:lnSpc>
                        <a:spcAft>
                          <a:spcPts val="0"/>
                        </a:spcAft>
                        <a:buFont typeface="Symbol" panose="05050102010706020507" pitchFamily="18" charset="2"/>
                        <a:buChar char=""/>
                      </a:pPr>
                      <a:r>
                        <a:rPr lang="en-GB" sz="1400" kern="1200" dirty="0">
                          <a:effectLst/>
                        </a:rPr>
                        <a:t>Social exclusion - sections of community being left behind.</a:t>
                      </a:r>
                      <a:endParaRPr lang="en-IE" sz="1400" dirty="0">
                        <a:effectLst/>
                      </a:endParaRPr>
                    </a:p>
                    <a:p>
                      <a:pPr marL="342900" lvl="0" indent="-342900" algn="l">
                        <a:lnSpc>
                          <a:spcPct val="115000"/>
                        </a:lnSpc>
                        <a:spcAft>
                          <a:spcPts val="0"/>
                        </a:spcAft>
                        <a:buFont typeface="Symbol" panose="05050102010706020507" pitchFamily="18" charset="2"/>
                        <a:buChar char=""/>
                      </a:pPr>
                      <a:r>
                        <a:rPr lang="en-GB" sz="1400" kern="1200" dirty="0">
                          <a:effectLst/>
                        </a:rPr>
                        <a:t>Reduced sales opportunities.</a:t>
                      </a:r>
                      <a:endParaRPr lang="en-IE" sz="1400" b="0" dirty="0">
                        <a:effectLst/>
                      </a:endParaRPr>
                    </a:p>
                  </a:txBody>
                  <a:tcPr marL="58478" marR="58478" marT="29239" marB="29239"/>
                </a:tc>
                <a:extLst>
                  <a:ext uri="{0D108BD9-81ED-4DB2-BD59-A6C34878D82A}">
                    <a16:rowId xmlns:a16="http://schemas.microsoft.com/office/drawing/2014/main" val="3141014046"/>
                  </a:ext>
                </a:extLst>
              </a:tr>
            </a:tbl>
          </a:graphicData>
        </a:graphic>
      </p:graphicFrame>
    </p:spTree>
    <p:extLst>
      <p:ext uri="{BB962C8B-B14F-4D97-AF65-F5344CB8AC3E}">
        <p14:creationId xmlns:p14="http://schemas.microsoft.com/office/powerpoint/2010/main" val="312058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567813-D7CB-4815-8D6F-28E3C9D5A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45F7C9-4421-4A23-B34E-99DE33301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992161-F998-41DC-815C-7C896F02B256}"/>
              </a:ext>
            </a:extLst>
          </p:cNvPr>
          <p:cNvSpPr>
            <a:spLocks noGrp="1"/>
          </p:cNvSpPr>
          <p:nvPr>
            <p:ph type="title"/>
          </p:nvPr>
        </p:nvSpPr>
        <p:spPr>
          <a:xfrm>
            <a:off x="1097280" y="0"/>
            <a:ext cx="5977937" cy="1666501"/>
          </a:xfrm>
        </p:spPr>
        <p:txBody>
          <a:bodyPr>
            <a:normAutofit/>
          </a:bodyPr>
          <a:lstStyle/>
          <a:p>
            <a:pPr algn="ctr"/>
            <a:r>
              <a:rPr lang="en-IE" sz="4400" dirty="0">
                <a:solidFill>
                  <a:srgbClr val="FFFFFF"/>
                </a:solidFill>
              </a:rPr>
              <a:t>Themes of the Digital </a:t>
            </a:r>
            <a:r>
              <a:rPr lang="en-IE" sz="4400" u="sng" dirty="0">
                <a:solidFill>
                  <a:srgbClr val="FFFFFF"/>
                </a:solidFill>
              </a:rPr>
              <a:t>Strategy</a:t>
            </a:r>
          </a:p>
        </p:txBody>
      </p:sp>
      <p:sp>
        <p:nvSpPr>
          <p:cNvPr id="3" name="Content Placeholder 2">
            <a:extLst>
              <a:ext uri="{FF2B5EF4-FFF2-40B4-BE49-F238E27FC236}">
                <a16:creationId xmlns:a16="http://schemas.microsoft.com/office/drawing/2014/main" id="{23DFA496-0AFE-44B6-A7A2-C7663D95DD7E}"/>
              </a:ext>
            </a:extLst>
          </p:cNvPr>
          <p:cNvSpPr>
            <a:spLocks noGrp="1"/>
          </p:cNvSpPr>
          <p:nvPr>
            <p:ph idx="1"/>
          </p:nvPr>
        </p:nvSpPr>
        <p:spPr>
          <a:xfrm>
            <a:off x="1097279" y="1850358"/>
            <a:ext cx="5977938" cy="4727787"/>
          </a:xfrm>
        </p:spPr>
        <p:txBody>
          <a:bodyPr>
            <a:normAutofit/>
          </a:bodyPr>
          <a:lstStyle/>
          <a:p>
            <a:r>
              <a:rPr lang="en-GB" sz="1600" dirty="0">
                <a:solidFill>
                  <a:srgbClr val="FFFFFF"/>
                </a:solidFill>
              </a:rPr>
              <a:t>Building on strategies put together at national level, public consultation and </a:t>
            </a:r>
            <a:r>
              <a:rPr lang="en-US" sz="1600" dirty="0">
                <a:solidFill>
                  <a:srgbClr val="FFFFFF"/>
                </a:solidFill>
              </a:rPr>
              <a:t>the DRA set the context in forming the four core strategic themes of </a:t>
            </a:r>
            <a:r>
              <a:rPr lang="en-GB" sz="1600" dirty="0">
                <a:solidFill>
                  <a:srgbClr val="FFFFFF"/>
                </a:solidFill>
              </a:rPr>
              <a:t>South Dublin’s Digital Strategy –</a:t>
            </a:r>
          </a:p>
          <a:p>
            <a:pPr marL="201168" lvl="1" indent="0">
              <a:buNone/>
            </a:pPr>
            <a:endParaRPr lang="en-GB" sz="1600" dirty="0">
              <a:solidFill>
                <a:srgbClr val="FFFFFF"/>
              </a:solidFill>
            </a:endParaRPr>
          </a:p>
          <a:p>
            <a:pPr lvl="1">
              <a:buFont typeface="Arial" panose="020B0604020202020204" pitchFamily="34" charset="0"/>
              <a:buChar char="•"/>
            </a:pPr>
            <a:r>
              <a:rPr lang="en-GB" sz="1600" b="1" dirty="0">
                <a:solidFill>
                  <a:srgbClr val="FFFFFF"/>
                </a:solidFill>
              </a:rPr>
              <a:t>Digital Infrastructure </a:t>
            </a:r>
            <a:r>
              <a:rPr lang="en-GB" sz="1600" dirty="0">
                <a:solidFill>
                  <a:srgbClr val="FFFFFF"/>
                </a:solidFill>
              </a:rPr>
              <a:t>- Facilitate the development of high-speed broadband and digital infrastructure to all citizens and businesses.</a:t>
            </a:r>
          </a:p>
          <a:p>
            <a:pPr lvl="1">
              <a:buFont typeface="Arial" panose="020B0604020202020204" pitchFamily="34" charset="0"/>
              <a:buChar char="•"/>
            </a:pPr>
            <a:endParaRPr lang="en-GB" sz="1600" b="1" dirty="0">
              <a:solidFill>
                <a:srgbClr val="FFFFFF"/>
              </a:solidFill>
            </a:endParaRPr>
          </a:p>
          <a:p>
            <a:pPr lvl="1">
              <a:buFont typeface="Arial" panose="020B0604020202020204" pitchFamily="34" charset="0"/>
              <a:buChar char="•"/>
            </a:pPr>
            <a:r>
              <a:rPr lang="en-GB" sz="1600" b="1" dirty="0">
                <a:solidFill>
                  <a:srgbClr val="FFFFFF"/>
                </a:solidFill>
              </a:rPr>
              <a:t>Digital Skills </a:t>
            </a:r>
            <a:r>
              <a:rPr lang="en-GB" sz="1600" dirty="0">
                <a:solidFill>
                  <a:srgbClr val="FFFFFF"/>
                </a:solidFill>
              </a:rPr>
              <a:t>- Champion inclusion and lifelong learning to ensure our communities are digitally skilled, confident and literate.</a:t>
            </a:r>
          </a:p>
          <a:p>
            <a:pPr lvl="1">
              <a:buFont typeface="Arial" panose="020B0604020202020204" pitchFamily="34" charset="0"/>
              <a:buChar char="•"/>
            </a:pPr>
            <a:endParaRPr lang="en-GB" sz="1600" b="1" dirty="0">
              <a:solidFill>
                <a:srgbClr val="FFFFFF"/>
              </a:solidFill>
            </a:endParaRPr>
          </a:p>
          <a:p>
            <a:pPr lvl="1">
              <a:buFont typeface="Arial" panose="020B0604020202020204" pitchFamily="34" charset="0"/>
              <a:buChar char="•"/>
            </a:pPr>
            <a:r>
              <a:rPr lang="en-GB" sz="1600" b="1" dirty="0">
                <a:solidFill>
                  <a:srgbClr val="FFFFFF"/>
                </a:solidFill>
              </a:rPr>
              <a:t>Digital Economy </a:t>
            </a:r>
            <a:r>
              <a:rPr lang="en-GB" sz="1600" dirty="0">
                <a:solidFill>
                  <a:srgbClr val="FFFFFF"/>
                </a:solidFill>
              </a:rPr>
              <a:t>- Support business to build the skills and knowledge required to thrive in the digital future of South Dublin.</a:t>
            </a:r>
          </a:p>
          <a:p>
            <a:pPr lvl="1">
              <a:buFont typeface="Arial" panose="020B0604020202020204" pitchFamily="34" charset="0"/>
              <a:buChar char="•"/>
            </a:pPr>
            <a:endParaRPr lang="en-GB" sz="1600" b="1" dirty="0">
              <a:solidFill>
                <a:srgbClr val="FFFFFF"/>
              </a:solidFill>
            </a:endParaRPr>
          </a:p>
          <a:p>
            <a:pPr lvl="1">
              <a:buFont typeface="Arial" panose="020B0604020202020204" pitchFamily="34" charset="0"/>
              <a:buChar char="•"/>
            </a:pPr>
            <a:r>
              <a:rPr lang="en-GB" sz="1600" b="1" dirty="0">
                <a:solidFill>
                  <a:srgbClr val="FFFFFF"/>
                </a:solidFill>
              </a:rPr>
              <a:t>Digital Services </a:t>
            </a:r>
            <a:r>
              <a:rPr lang="en-GB" sz="1600" dirty="0">
                <a:solidFill>
                  <a:srgbClr val="FFFFFF"/>
                </a:solidFill>
              </a:rPr>
              <a:t>- Enhance the delivery of South Dublin County Councils services by increasing the capability of its online services and platforms.</a:t>
            </a:r>
          </a:p>
          <a:p>
            <a:pPr marL="201168" lvl="1" indent="0">
              <a:buNone/>
            </a:pPr>
            <a:endParaRPr lang="en-GB" sz="1300" dirty="0">
              <a:solidFill>
                <a:srgbClr val="FFFFFF"/>
              </a:solidFill>
            </a:endParaRPr>
          </a:p>
          <a:p>
            <a:endParaRPr lang="en-GB" sz="1300" dirty="0">
              <a:solidFill>
                <a:srgbClr val="FFFFFF"/>
              </a:solidFill>
            </a:endParaRPr>
          </a:p>
          <a:p>
            <a:endParaRPr lang="en-GB" sz="1300" dirty="0">
              <a:solidFill>
                <a:srgbClr val="FFFFFF"/>
              </a:solidFill>
            </a:endParaRPr>
          </a:p>
          <a:p>
            <a:endParaRPr lang="en-GB" sz="1300" dirty="0">
              <a:solidFill>
                <a:srgbClr val="FFFFFF"/>
              </a:solidFill>
            </a:endParaRPr>
          </a:p>
          <a:p>
            <a:endParaRPr lang="en-IE" sz="1300" dirty="0">
              <a:solidFill>
                <a:srgbClr val="FFFFFF"/>
              </a:solidFill>
            </a:endParaRPr>
          </a:p>
        </p:txBody>
      </p:sp>
      <p:pic>
        <p:nvPicPr>
          <p:cNvPr id="4" name="Picture 3" descr="A picture containing cellphone, phone, holding, man&#10;&#10;Description automatically generated">
            <a:extLst>
              <a:ext uri="{FF2B5EF4-FFF2-40B4-BE49-F238E27FC236}">
                <a16:creationId xmlns:a16="http://schemas.microsoft.com/office/drawing/2014/main" id="{CF759E97-554C-4EBE-A654-6CCBA78421C6}"/>
              </a:ext>
            </a:extLst>
          </p:cNvPr>
          <p:cNvPicPr>
            <a:picLocks noChangeAspect="1"/>
          </p:cNvPicPr>
          <p:nvPr/>
        </p:nvPicPr>
        <p:blipFill rotWithShape="1">
          <a:blip r:embed="rId3"/>
          <a:srcRect t="4703" r="-3" b="9947"/>
          <a:stretch/>
        </p:blipFill>
        <p:spPr>
          <a:xfrm>
            <a:off x="7613443" y="10"/>
            <a:ext cx="4578557" cy="2285990"/>
          </a:xfrm>
          <a:prstGeom prst="rect">
            <a:avLst/>
          </a:prstGeom>
        </p:spPr>
      </p:pic>
      <p:sp>
        <p:nvSpPr>
          <p:cNvPr id="16" name="Rectangle 15">
            <a:extLst>
              <a:ext uri="{FF2B5EF4-FFF2-40B4-BE49-F238E27FC236}">
                <a16:creationId xmlns:a16="http://schemas.microsoft.com/office/drawing/2014/main" id="{8663BE7B-183A-4877-ABFF-D6E34952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2EBE32C6-E971-475E-A4C1-8A4CABC924C5}"/>
              </a:ext>
            </a:extLst>
          </p:cNvPr>
          <p:cNvPicPr>
            <a:picLocks noChangeAspect="1"/>
          </p:cNvPicPr>
          <p:nvPr/>
        </p:nvPicPr>
        <p:blipFill rotWithShape="1">
          <a:blip r:embed="rId4"/>
          <a:srcRect t="6584" r="1" b="18454"/>
          <a:stretch/>
        </p:blipFill>
        <p:spPr>
          <a:xfrm>
            <a:off x="7611903" y="4572000"/>
            <a:ext cx="4580097" cy="2286000"/>
          </a:xfrm>
          <a:prstGeom prst="rect">
            <a:avLst/>
          </a:prstGeom>
        </p:spPr>
      </p:pic>
      <p:pic>
        <p:nvPicPr>
          <p:cNvPr id="7" name="Picture 6" descr="A dining room table&#10;&#10;Description automatically generated">
            <a:extLst>
              <a:ext uri="{FF2B5EF4-FFF2-40B4-BE49-F238E27FC236}">
                <a16:creationId xmlns:a16="http://schemas.microsoft.com/office/drawing/2014/main" id="{D4B9E832-876E-4D96-BB67-FDC1F16B13B3}"/>
              </a:ext>
            </a:extLst>
          </p:cNvPr>
          <p:cNvPicPr>
            <a:picLocks noChangeAspect="1"/>
          </p:cNvPicPr>
          <p:nvPr/>
        </p:nvPicPr>
        <p:blipFill rotWithShape="1">
          <a:blip r:embed="rId5"/>
          <a:srcRect t="24945" r="-2" b="-2"/>
          <a:stretch/>
        </p:blipFill>
        <p:spPr>
          <a:xfrm>
            <a:off x="7611902" y="2318167"/>
            <a:ext cx="4580098" cy="2286000"/>
          </a:xfrm>
          <a:prstGeom prst="rect">
            <a:avLst/>
          </a:prstGeom>
        </p:spPr>
      </p:pic>
      <p:sp>
        <p:nvSpPr>
          <p:cNvPr id="18" name="Rectangle 17">
            <a:extLst>
              <a:ext uri="{FF2B5EF4-FFF2-40B4-BE49-F238E27FC236}">
                <a16:creationId xmlns:a16="http://schemas.microsoft.com/office/drawing/2014/main" id="{92AE8945-E314-4E55-8834-47A77D9CE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AA6BA4F-F7B6-4A5C-93D4-4AB4E476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54579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90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3DC77-0511-4826-A254-14939727B8DE}"/>
              </a:ext>
            </a:extLst>
          </p:cNvPr>
          <p:cNvSpPr>
            <a:spLocks noGrp="1"/>
          </p:cNvSpPr>
          <p:nvPr>
            <p:ph type="title"/>
          </p:nvPr>
        </p:nvSpPr>
        <p:spPr>
          <a:xfrm>
            <a:off x="781877" y="643467"/>
            <a:ext cx="3467569" cy="5571066"/>
          </a:xfrm>
        </p:spPr>
        <p:txBody>
          <a:bodyPr anchor="ctr">
            <a:normAutofit/>
          </a:bodyPr>
          <a:lstStyle/>
          <a:p>
            <a:r>
              <a:rPr lang="en-IE" sz="4000" dirty="0">
                <a:solidFill>
                  <a:srgbClr val="FFFFFF"/>
                </a:solidFill>
              </a:rPr>
              <a:t>Key Objectives &amp; Actions </a:t>
            </a: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A31771E-86A9-49EC-B528-607B1F7E2D22}"/>
              </a:ext>
            </a:extLst>
          </p:cNvPr>
          <p:cNvSpPr>
            <a:spLocks noGrp="1"/>
          </p:cNvSpPr>
          <p:nvPr>
            <p:ph idx="1"/>
          </p:nvPr>
        </p:nvSpPr>
        <p:spPr>
          <a:xfrm>
            <a:off x="4735286" y="228600"/>
            <a:ext cx="7315200" cy="6629399"/>
          </a:xfrm>
        </p:spPr>
        <p:txBody>
          <a:bodyPr anchor="ctr">
            <a:normAutofit lnSpcReduction="10000"/>
          </a:bodyPr>
          <a:lstStyle/>
          <a:p>
            <a:r>
              <a:rPr lang="en-US" sz="1600" dirty="0">
                <a:solidFill>
                  <a:srgbClr val="FFFFFF"/>
                </a:solidFill>
              </a:rPr>
              <a:t>Improve access to high-speed broadband and digital infrastructure/ technology to help our communities succeed in the digital world. Ensuring it is universally accessible, understood and used to the greatest extent possible by all citizens.</a:t>
            </a:r>
          </a:p>
          <a:p>
            <a:pPr lvl="8">
              <a:buFont typeface="Wingdings" panose="05000000000000000000" pitchFamily="2" charset="2"/>
              <a:buChar char="Ø"/>
            </a:pPr>
            <a:endParaRPr lang="en-GB" sz="300" dirty="0">
              <a:solidFill>
                <a:srgbClr val="FFFFFF"/>
              </a:solidFill>
            </a:endParaRPr>
          </a:p>
          <a:p>
            <a:pPr lvl="8">
              <a:buFont typeface="Wingdings" panose="05000000000000000000" pitchFamily="2" charset="2"/>
              <a:buChar char="Ø"/>
            </a:pPr>
            <a:r>
              <a:rPr lang="en-GB" sz="1600" i="1" dirty="0">
                <a:solidFill>
                  <a:srgbClr val="FFFFFF"/>
                </a:solidFill>
              </a:rPr>
              <a:t>Look at the necessities of our different communities and identify the digital infrastructure gaps. Promoting funding streams to enhance access to digital technology to enable communities to fully engage with the digital society.</a:t>
            </a:r>
          </a:p>
          <a:p>
            <a:pPr lvl="8">
              <a:buFont typeface="Wingdings" panose="05000000000000000000" pitchFamily="2" charset="2"/>
              <a:buChar char="Ø"/>
            </a:pPr>
            <a:r>
              <a:rPr lang="en-GB" sz="1600" i="1" dirty="0">
                <a:solidFill>
                  <a:srgbClr val="FFFFFF"/>
                </a:solidFill>
              </a:rPr>
              <a:t>The development of a Broadband Connection Point in Glenasmole Community Centre. Providing onsite high-speed broadband access to those living and working in the area, while they await the rollout of the NBP fibre.</a:t>
            </a:r>
          </a:p>
          <a:p>
            <a:pPr lvl="8">
              <a:buFont typeface="Wingdings" panose="05000000000000000000" pitchFamily="2" charset="2"/>
              <a:buChar char="Ø"/>
            </a:pPr>
            <a:r>
              <a:rPr lang="en-GB" sz="1600" i="1" dirty="0">
                <a:solidFill>
                  <a:srgbClr val="FFFFFF"/>
                </a:solidFill>
              </a:rPr>
              <a:t>Review and enhance our libraries ICT infrastructure - computers and workstations, smart devices, 3D printers and meeting space technology.</a:t>
            </a:r>
            <a:endParaRPr lang="en-US" sz="1600" i="1" dirty="0">
              <a:solidFill>
                <a:srgbClr val="FFFFFF"/>
              </a:solidFill>
            </a:endParaRPr>
          </a:p>
          <a:p>
            <a:r>
              <a:rPr lang="en-GB" sz="1600" dirty="0">
                <a:solidFill>
                  <a:srgbClr val="FFFFFF"/>
                </a:solidFill>
              </a:rPr>
              <a:t>Ensure citizens have the skills needed to participate fully in the digital world, through collaboration and by continuing to build on the skills development programmes offered at our community centres and libraries. </a:t>
            </a:r>
          </a:p>
          <a:p>
            <a:endParaRPr lang="en-GB" sz="100" dirty="0">
              <a:solidFill>
                <a:srgbClr val="FFFFFF"/>
              </a:solidFill>
            </a:endParaRPr>
          </a:p>
          <a:p>
            <a:pPr lvl="8">
              <a:buFont typeface="Wingdings" panose="05000000000000000000" pitchFamily="2" charset="2"/>
              <a:buChar char="Ø"/>
            </a:pPr>
            <a:r>
              <a:rPr lang="en-GB" sz="1600" i="1" dirty="0">
                <a:solidFill>
                  <a:srgbClr val="FFFFFF"/>
                </a:solidFill>
              </a:rPr>
              <a:t>Further the County Library Services level of digital interaction with citizens and its role in providing training in digital technologies to those who require it.</a:t>
            </a:r>
          </a:p>
          <a:p>
            <a:pPr lvl="8">
              <a:buFont typeface="Wingdings" panose="05000000000000000000" pitchFamily="2" charset="2"/>
              <a:buChar char="Ø"/>
            </a:pPr>
            <a:r>
              <a:rPr lang="en-GB" sz="1600" i="1" dirty="0">
                <a:solidFill>
                  <a:srgbClr val="FFFFFF"/>
                </a:solidFill>
              </a:rPr>
              <a:t>Increase the digital skills of our citizens by collaborating with organisations that deliver education and training in digital skills. Ensuring greater citizen engagement and inclusion.</a:t>
            </a:r>
          </a:p>
          <a:p>
            <a:pPr lvl="8">
              <a:buFont typeface="Wingdings" panose="05000000000000000000" pitchFamily="2" charset="2"/>
              <a:buChar char="Ø"/>
            </a:pPr>
            <a:r>
              <a:rPr lang="en-GB" sz="1600" i="1" dirty="0">
                <a:solidFill>
                  <a:srgbClr val="FFFFFF"/>
                </a:solidFill>
              </a:rPr>
              <a:t>Assist organisations that aim to increase young people's awareness of, and engagement in digital skills attainment.</a:t>
            </a:r>
          </a:p>
          <a:p>
            <a:pPr lvl="8">
              <a:buFont typeface="Wingdings" panose="05000000000000000000" pitchFamily="2" charset="2"/>
              <a:buChar char="Ø"/>
            </a:pPr>
            <a:r>
              <a:rPr lang="en-GB" sz="1600" i="1" dirty="0">
                <a:solidFill>
                  <a:srgbClr val="FFFFFF"/>
                </a:solidFill>
              </a:rPr>
              <a:t>Encourage Age friendly technologies &amp; skills, utilising Age Action Irelands Digital Training programme. </a:t>
            </a:r>
          </a:p>
          <a:p>
            <a:endParaRPr lang="en-IE" sz="1100" dirty="0">
              <a:solidFill>
                <a:srgbClr val="FFFFFF"/>
              </a:solidFill>
            </a:endParaRPr>
          </a:p>
        </p:txBody>
      </p:sp>
    </p:spTree>
    <p:extLst>
      <p:ext uri="{BB962C8B-B14F-4D97-AF65-F5344CB8AC3E}">
        <p14:creationId xmlns:p14="http://schemas.microsoft.com/office/powerpoint/2010/main" val="24308527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E34FB-3BEC-4C0E-B67B-20AD8330437C}"/>
              </a:ext>
            </a:extLst>
          </p:cNvPr>
          <p:cNvSpPr>
            <a:spLocks noGrp="1"/>
          </p:cNvSpPr>
          <p:nvPr>
            <p:ph type="title"/>
          </p:nvPr>
        </p:nvSpPr>
        <p:spPr>
          <a:xfrm>
            <a:off x="781877" y="643467"/>
            <a:ext cx="3467569" cy="5571066"/>
          </a:xfrm>
        </p:spPr>
        <p:txBody>
          <a:bodyPr anchor="ctr">
            <a:normAutofit/>
          </a:bodyPr>
          <a:lstStyle/>
          <a:p>
            <a:r>
              <a:rPr lang="en-IE" sz="4000">
                <a:solidFill>
                  <a:srgbClr val="FFFFFF"/>
                </a:solidFill>
              </a:rPr>
              <a:t>Key Objectives &amp; Actions</a:t>
            </a: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A47AC9F-6D99-417A-AB47-7012BA80CC58}"/>
              </a:ext>
            </a:extLst>
          </p:cNvPr>
          <p:cNvSpPr>
            <a:spLocks noGrp="1"/>
          </p:cNvSpPr>
          <p:nvPr>
            <p:ph idx="1"/>
          </p:nvPr>
        </p:nvSpPr>
        <p:spPr>
          <a:xfrm>
            <a:off x="4767943" y="114300"/>
            <a:ext cx="7233557" cy="6743699"/>
          </a:xfrm>
        </p:spPr>
        <p:txBody>
          <a:bodyPr anchor="ctr">
            <a:normAutofit/>
          </a:bodyPr>
          <a:lstStyle/>
          <a:p>
            <a:r>
              <a:rPr lang="en-IE" sz="1600" dirty="0">
                <a:solidFill>
                  <a:srgbClr val="FFFFFF"/>
                </a:solidFill>
              </a:rPr>
              <a:t>Collaborate with SME’S to assist them in realising the benefits for their business of going digital and how to improve their digital skills.</a:t>
            </a:r>
          </a:p>
          <a:p>
            <a:endParaRPr lang="en-IE" sz="100" dirty="0">
              <a:solidFill>
                <a:srgbClr val="FFFFFF"/>
              </a:solidFill>
            </a:endParaRPr>
          </a:p>
          <a:p>
            <a:pPr lvl="8">
              <a:buFont typeface="Wingdings" panose="05000000000000000000" pitchFamily="2" charset="2"/>
              <a:buChar char="Ø"/>
            </a:pPr>
            <a:r>
              <a:rPr lang="en-GB" sz="1600" i="1" dirty="0">
                <a:solidFill>
                  <a:srgbClr val="FFFFFF"/>
                </a:solidFill>
              </a:rPr>
              <a:t>Connect small businesses with the relevant training and resources to improve their online presence and digital capabilities, programme in place with the Chamber.</a:t>
            </a:r>
          </a:p>
          <a:p>
            <a:pPr lvl="8">
              <a:buFont typeface="Wingdings" panose="05000000000000000000" pitchFamily="2" charset="2"/>
              <a:buChar char="Ø"/>
            </a:pPr>
            <a:r>
              <a:rPr lang="en-GB" sz="1600" i="1" dirty="0">
                <a:solidFill>
                  <a:srgbClr val="FFFFFF"/>
                </a:solidFill>
              </a:rPr>
              <a:t>Support small businesses in South Dublin to enhance their online trading presence, through the Trading Online Vouchers and training.</a:t>
            </a:r>
          </a:p>
          <a:p>
            <a:pPr lvl="8">
              <a:buFont typeface="Wingdings" panose="05000000000000000000" pitchFamily="2" charset="2"/>
              <a:buChar char="Ø"/>
            </a:pPr>
            <a:r>
              <a:rPr lang="en-GB" sz="1600" i="1" dirty="0">
                <a:solidFill>
                  <a:srgbClr val="FFFFFF"/>
                </a:solidFill>
              </a:rPr>
              <a:t>Enhance SMEs knowledge in the online procurement processes.</a:t>
            </a:r>
          </a:p>
          <a:p>
            <a:r>
              <a:rPr lang="en-US" sz="1600" dirty="0">
                <a:solidFill>
                  <a:srgbClr val="FFFFFF"/>
                </a:solidFill>
              </a:rPr>
              <a:t>With a "Digital First" ICT strategy for local authorities and with a high usage of e-government services in Ireland, South Dublin County Council is to increase the availability of online services and platforms.</a:t>
            </a:r>
          </a:p>
          <a:p>
            <a:endParaRPr lang="en-US" sz="100" dirty="0">
              <a:solidFill>
                <a:srgbClr val="FFFFFF"/>
              </a:solidFill>
            </a:endParaRPr>
          </a:p>
          <a:p>
            <a:pPr lvl="8">
              <a:buFont typeface="Wingdings" panose="05000000000000000000" pitchFamily="2" charset="2"/>
              <a:buChar char="Ø"/>
            </a:pPr>
            <a:r>
              <a:rPr lang="en-GB" sz="1600" i="1" dirty="0">
                <a:solidFill>
                  <a:srgbClr val="FFFFFF"/>
                </a:solidFill>
              </a:rPr>
              <a:t>Delivery of an online Integrated Housing System. </a:t>
            </a:r>
          </a:p>
          <a:p>
            <a:pPr lvl="8">
              <a:buFont typeface="Wingdings" panose="05000000000000000000" pitchFamily="2" charset="2"/>
              <a:buChar char="Ø"/>
            </a:pPr>
            <a:r>
              <a:rPr lang="en-GB" sz="1600" i="1" dirty="0">
                <a:solidFill>
                  <a:srgbClr val="FFFFFF"/>
                </a:solidFill>
              </a:rPr>
              <a:t>Development of an e-Planning Portal - Enabling online submissions of planning applications.</a:t>
            </a:r>
          </a:p>
          <a:p>
            <a:pPr lvl="8">
              <a:buFont typeface="Wingdings" panose="05000000000000000000" pitchFamily="2" charset="2"/>
              <a:buChar char="Ø"/>
            </a:pPr>
            <a:r>
              <a:rPr lang="en-GB" sz="1600" i="1" dirty="0">
                <a:solidFill>
                  <a:srgbClr val="FFFFFF"/>
                </a:solidFill>
              </a:rPr>
              <a:t>Delivery of a webcast for live council meetings. </a:t>
            </a:r>
          </a:p>
          <a:p>
            <a:pPr lvl="8">
              <a:buFont typeface="Wingdings" panose="05000000000000000000" pitchFamily="2" charset="2"/>
              <a:buChar char="Ø"/>
            </a:pPr>
            <a:r>
              <a:rPr lang="en-GB" sz="1600" i="1" dirty="0">
                <a:solidFill>
                  <a:srgbClr val="FFFFFF"/>
                </a:solidFill>
              </a:rPr>
              <a:t>Continue to provide relevant data in ‘open data’ format – enhancing engagements with innovators and data users on how to use data better, and how to improve and maintain open data.</a:t>
            </a:r>
          </a:p>
          <a:p>
            <a:pPr lvl="8">
              <a:buFont typeface="Wingdings" panose="05000000000000000000" pitchFamily="2" charset="2"/>
              <a:buChar char="Ø"/>
            </a:pPr>
            <a:r>
              <a:rPr lang="en-GB" sz="1600" i="1" dirty="0">
                <a:solidFill>
                  <a:srgbClr val="FFFFFF"/>
                </a:solidFill>
              </a:rPr>
              <a:t>Delivery of a Park Pavilions online access control and booking system. Exploring the expansion of this platform to enable the booking of sports pitches.</a:t>
            </a:r>
            <a:endParaRPr lang="en-IE" sz="1600" i="1" dirty="0">
              <a:solidFill>
                <a:srgbClr val="FFFFFF"/>
              </a:solidFill>
            </a:endParaRPr>
          </a:p>
          <a:p>
            <a:pPr marL="1471400" lvl="8" indent="0">
              <a:buNone/>
            </a:pPr>
            <a:endParaRPr lang="en-GB" sz="1300" dirty="0">
              <a:solidFill>
                <a:srgbClr val="FFFFFF"/>
              </a:solidFill>
            </a:endParaRPr>
          </a:p>
        </p:txBody>
      </p:sp>
    </p:spTree>
    <p:extLst>
      <p:ext uri="{BB962C8B-B14F-4D97-AF65-F5344CB8AC3E}">
        <p14:creationId xmlns:p14="http://schemas.microsoft.com/office/powerpoint/2010/main" val="92870796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F638-2189-4B5B-8A91-76D6E40DF69B}"/>
              </a:ext>
            </a:extLst>
          </p:cNvPr>
          <p:cNvSpPr>
            <a:spLocks noGrp="1"/>
          </p:cNvSpPr>
          <p:nvPr>
            <p:ph type="title"/>
          </p:nvPr>
        </p:nvSpPr>
        <p:spPr>
          <a:xfrm>
            <a:off x="1097280" y="286603"/>
            <a:ext cx="10058400" cy="1450757"/>
          </a:xfrm>
        </p:spPr>
        <p:txBody>
          <a:bodyPr>
            <a:normAutofit/>
          </a:bodyPr>
          <a:lstStyle/>
          <a:p>
            <a:pPr algn="ctr"/>
            <a:r>
              <a:rPr lang="en-IE" sz="4400"/>
              <a:t>Conclusion</a:t>
            </a:r>
            <a:r>
              <a:rPr lang="en-IE"/>
              <a:t> </a:t>
            </a:r>
            <a:endParaRPr lang="en-IE" dirty="0"/>
          </a:p>
        </p:txBody>
      </p:sp>
      <p:graphicFrame>
        <p:nvGraphicFramePr>
          <p:cNvPr id="5" name="Content Placeholder 2">
            <a:extLst>
              <a:ext uri="{FF2B5EF4-FFF2-40B4-BE49-F238E27FC236}">
                <a16:creationId xmlns:a16="http://schemas.microsoft.com/office/drawing/2014/main" id="{C45D265E-7E55-4002-95E4-0E8FA56E5E2F}"/>
              </a:ext>
            </a:extLst>
          </p:cNvPr>
          <p:cNvGraphicFramePr>
            <a:graphicFrameLocks noGrp="1"/>
          </p:cNvGraphicFramePr>
          <p:nvPr>
            <p:ph idx="1"/>
            <p:extLst>
              <p:ext uri="{D42A27DB-BD31-4B8C-83A1-F6EECF244321}">
                <p14:modId xmlns:p14="http://schemas.microsoft.com/office/powerpoint/2010/main" val="116208034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04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6D57764-6064-4266-9704-C473AE5FF402}"/>
              </a:ext>
            </a:extLst>
          </p:cNvPr>
          <p:cNvPicPr>
            <a:picLocks noChangeAspect="1"/>
          </p:cNvPicPr>
          <p:nvPr/>
        </p:nvPicPr>
        <p:blipFill rotWithShape="1">
          <a:blip r:embed="rId3">
            <a:duotone>
              <a:schemeClr val="bg2">
                <a:shade val="45000"/>
                <a:satMod val="135000"/>
              </a:schemeClr>
              <a:prstClr val="white"/>
            </a:duotone>
            <a:alphaModFix amt="35000"/>
          </a:blip>
          <a:srcRect l="19699" r="74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F5C98BF2-A7A8-4CD6-9D47-863BF56F9C5F}"/>
              </a:ext>
            </a:extLst>
          </p:cNvPr>
          <p:cNvSpPr>
            <a:spLocks noGrp="1"/>
          </p:cNvSpPr>
          <p:nvPr>
            <p:ph type="ctrTitle"/>
          </p:nvPr>
        </p:nvSpPr>
        <p:spPr>
          <a:xfrm>
            <a:off x="1100051" y="1259380"/>
            <a:ext cx="10058400" cy="3566160"/>
          </a:xfrm>
        </p:spPr>
        <p:txBody>
          <a:bodyPr>
            <a:normAutofit fontScale="90000"/>
          </a:bodyPr>
          <a:lstStyle/>
          <a:p>
            <a:pPr algn="ctr"/>
            <a:br>
              <a:rPr lang="en-IE" sz="6600" b="1" dirty="0"/>
            </a:br>
            <a:r>
              <a:rPr lang="en-IE" sz="6600" b="1" dirty="0"/>
              <a:t>Thank you!</a:t>
            </a:r>
            <a:br>
              <a:rPr lang="en-IE" sz="6600" b="1" dirty="0"/>
            </a:br>
            <a:br>
              <a:rPr lang="en-IE" sz="6600" b="1" dirty="0"/>
            </a:br>
            <a:r>
              <a:rPr lang="en-IE" sz="6600" b="1" dirty="0"/>
              <a:t>Questions?</a:t>
            </a:r>
            <a:br>
              <a:rPr lang="en-IE" sz="6600" b="1" dirty="0"/>
            </a:br>
            <a:endParaRPr lang="en-IE" dirty="0"/>
          </a:p>
        </p:txBody>
      </p:sp>
    </p:spTree>
    <p:extLst>
      <p:ext uri="{BB962C8B-B14F-4D97-AF65-F5344CB8AC3E}">
        <p14:creationId xmlns:p14="http://schemas.microsoft.com/office/powerpoint/2010/main" val="4047487235"/>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1233</Words>
  <Application>Microsoft Office PowerPoint</Application>
  <PresentationFormat>Widescreen</PresentationFormat>
  <Paragraphs>81</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Wingdings</vt:lpstr>
      <vt:lpstr>Retrospect</vt:lpstr>
      <vt:lpstr>South Dublin  Digital Strategy  2020 - 2023    </vt:lpstr>
      <vt:lpstr>Introduction</vt:lpstr>
      <vt:lpstr>South Dublin's Digital Readiness</vt:lpstr>
      <vt:lpstr>Strategy Process – Consultation &amp; Results</vt:lpstr>
      <vt:lpstr>Themes of the Digital Strategy</vt:lpstr>
      <vt:lpstr>Key Objectives &amp; Actions </vt:lpstr>
      <vt:lpstr>Key Objectives &amp; Actions</vt:lpstr>
      <vt:lpstr>Conclusion </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Dublin  Digital Strategy  2020 - 2023</dc:title>
  <dc:creator>James Naughton</dc:creator>
  <cp:lastModifiedBy>Frank Nevin</cp:lastModifiedBy>
  <cp:revision>11</cp:revision>
  <dcterms:created xsi:type="dcterms:W3CDTF">2020-02-26T11:32:51Z</dcterms:created>
  <dcterms:modified xsi:type="dcterms:W3CDTF">2020-03-03T08:47:49Z</dcterms:modified>
</cp:coreProperties>
</file>