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50" r:id="rId3"/>
    <p:sldId id="336" r:id="rId4"/>
    <p:sldId id="268" r:id="rId5"/>
    <p:sldId id="338" r:id="rId6"/>
    <p:sldId id="337" r:id="rId7"/>
    <p:sldId id="285" r:id="rId8"/>
    <p:sldId id="292" r:id="rId9"/>
    <p:sldId id="296" r:id="rId10"/>
    <p:sldId id="330" r:id="rId11"/>
    <p:sldId id="347" r:id="rId12"/>
    <p:sldId id="339" r:id="rId13"/>
    <p:sldId id="259" r:id="rId14"/>
    <p:sldId id="321" r:id="rId15"/>
    <p:sldId id="293" r:id="rId16"/>
    <p:sldId id="298" r:id="rId17"/>
    <p:sldId id="299" r:id="rId18"/>
    <p:sldId id="340" r:id="rId19"/>
    <p:sldId id="341" r:id="rId20"/>
    <p:sldId id="334" r:id="rId21"/>
    <p:sldId id="308" r:id="rId22"/>
    <p:sldId id="352" r:id="rId23"/>
    <p:sldId id="348" r:id="rId24"/>
    <p:sldId id="332" r:id="rId25"/>
    <p:sldId id="342" r:id="rId26"/>
    <p:sldId id="326" r:id="rId27"/>
    <p:sldId id="343" r:id="rId28"/>
    <p:sldId id="346" r:id="rId29"/>
    <p:sldId id="328" r:id="rId30"/>
    <p:sldId id="300" r:id="rId31"/>
    <p:sldId id="344" r:id="rId32"/>
    <p:sldId id="289" r:id="rId33"/>
    <p:sldId id="329" r:id="rId34"/>
    <p:sldId id="314" r:id="rId35"/>
    <p:sldId id="322" r:id="rId36"/>
    <p:sldId id="345" r:id="rId37"/>
    <p:sldId id="286" r:id="rId38"/>
    <p:sldId id="323" r:id="rId39"/>
    <p:sldId id="331" r:id="rId40"/>
    <p:sldId id="325" r:id="rId41"/>
    <p:sldId id="309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19227-4E1D-4A30-A856-80DAAA24B65A}" type="datetimeFigureOut">
              <a:rPr lang="en-IE" smtClean="0"/>
              <a:t>25/02/2020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84B96-E042-4510-996C-9E7489DC8CE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2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F7DAB-D6C4-8340-9B12-97ECE518E2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F7DAB-D6C4-8340-9B12-97ECE518E2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3E063-3A81-4FD0-9967-8970670E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9496-E511-4434-9A31-5DE52C9AAEAA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F127-030C-46FF-A5EF-B46A2FAB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BF091-3F92-4B5D-8D7C-597D587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B9AF-FFDE-4733-BEFB-CDC00A41B71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658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26988-28E0-444C-B00D-6C3DBDA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7E67E-44C7-4D97-8CC7-5DE7AD3CE319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C47F0-E0E4-469F-B586-10C9D8C7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9C28-0279-46F1-892D-5541AA2A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639D-4252-425C-9620-98F8E59645D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724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0B4A0-1A78-417A-9F28-F03D78B6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004D-3882-44F7-AF31-9A913B6E2B06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1B653-C498-497E-8027-C2A4D428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91FA0-AB09-482D-8C0D-AC8E246A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F8581-33DA-42EF-BAE6-DE8FCDA7EE1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6223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58215"/>
            <a:ext cx="10972799" cy="4367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2007F4-986B-E24D-A266-5A2D347E88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598" y="898359"/>
            <a:ext cx="10972799" cy="50051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62BFC03-9324-A649-8C1A-A5ACA5FC2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E69D40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fld id="{99F5493C-0AF7-0F43-8BA1-855C7B8CDF04}" type="datetime1">
              <a:rPr lang="en-IE" smtClean="0"/>
              <a:pPr/>
              <a:t>25/02/2020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D683DE-C2A7-8C4D-BF6A-1511AEFAC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E69D40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6867233-EC95-9843-87B4-7CA84FBA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E69D40"/>
                </a:solidFill>
                <a:latin typeface="Source Sans Pro" panose="020B0503030403020204" pitchFamily="34" charset="77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86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58215"/>
            <a:ext cx="10972799" cy="4367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2007F4-986B-E24D-A266-5A2D347E88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598" y="898359"/>
            <a:ext cx="10972799" cy="50051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62BFC03-9324-A649-8C1A-A5ACA5FC2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E69D40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fld id="{99F5493C-0AF7-0F43-8BA1-855C7B8CDF04}" type="datetime1">
              <a:rPr lang="en-IE" smtClean="0"/>
              <a:pPr/>
              <a:t>25/02/2020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D683DE-C2A7-8C4D-BF6A-1511AEFAC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E69D40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6867233-EC95-9843-87B4-7CA84FBA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E69D40"/>
                </a:solidFill>
                <a:latin typeface="Source Sans Pro" panose="020B0503030403020204" pitchFamily="34" charset="77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3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AF00F-E921-4839-961B-4548BE03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5F80-5F4C-4BD0-82D3-19F435BC6636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20E7-31E9-4CD9-AC4C-9747C35E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1AE07-3982-4C2A-B788-DB4F29F5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579DF-11F6-4DE7-B8A5-A535D344D88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610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C14D-67FD-4C6A-8216-7FC8C81C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5956E-D538-4420-A9D9-5B7B24702CAB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D733-3D80-4F4A-959D-7A1E731C1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A714-F919-4BA9-90A8-C7BB1C14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7C9-1B82-4C72-8521-E55047BEA80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92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29AE00-B1EA-4617-8B82-CBB8A992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3C31-1377-4A0B-AB8C-BA058EB3F806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0ABDDB-8EBB-4708-9856-6EF414F0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0275FD-D921-4D4C-BF80-437EE530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7910-BC38-46D2-BF5B-320C4FC73D3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517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1374F3-6C2F-486C-9717-B7D3A8DA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A606-D6E4-4DFF-BFB8-02599FFB7704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5538B9-3F97-4109-8CBF-15811FA7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61794C-F36B-41D2-A4EE-079A4D94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A2013-B2EA-4F8B-AE9D-BB54367AA66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1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FF0645D-EC47-4F80-9F56-7E1B4971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03D0-C5EA-469E-9B1F-5C39917124C0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A842DE-5A3A-408A-8D70-72E30C70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EAFAEA-0E61-4B6D-8173-FCD9EDFA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4C06-7935-4630-9BB4-1A26B460789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928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8F41FA-A47C-4841-A0F3-B6B5203B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E90D4-C6E2-433B-BA12-31E9C856A253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C6F5B1-86DE-4E6F-9951-8C39A50D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5AC28E-22AF-4CA6-9B86-41E67913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3ADE-5A45-4A8B-9F29-74697D62197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359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26360E-6E2F-4A35-B1F8-55D9B7051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B759-AC33-487C-84DD-600BF45A0828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8690BE-7AA9-4B8F-9323-9CD0CAD4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155C1F-34C9-4D20-9D5D-0510005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55F7C-DD0D-4D20-88F6-217BF37F0AD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791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ACE6C7-66F1-497A-B501-13A20253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E01D-68D7-4FB6-9173-2A3BB90A843C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BA32DE-8051-4A5D-8C9B-34892EE9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1F3087-F9BD-461B-9D1D-F5A1E30F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4437-E715-4149-9C48-04CDC34BD45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157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056A704-40BF-4194-ACE2-C5D2F76FBE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E71403-53C7-4D08-97BB-DF47BCA7A1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E1E78-1CC8-4ABB-B572-46AC51461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8F6C1D-97E9-4C06-AEFA-08D4926D4F8C}" type="datetimeFigureOut">
              <a:rPr lang="en-IE"/>
              <a:pPr>
                <a:defRPr/>
              </a:pPr>
              <a:t>25/02/2020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CF61D-0F26-47B8-B120-4E361716D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F3897-6503-4C47-AAD6-79FA08975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BFAA7C-6466-4F98-88F1-7ACC696578D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blinclimatechange.ie/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1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gma.ie/en/publications/local-authority-sector-reports/a-profile-of-local-government-climate-actions-in-ireland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dcc.ie/en/services/environment/dublin-urban-rivers-life/project-background/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5.png"/><Relationship Id="rId7" Type="http://schemas.openxmlformats.org/officeDocument/2006/relationships/image" Target="../media/image10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anmail.trustwave.com/?c=17268&amp;d=7O3O3sXl4Q4IRmmDX4XxSJEAFIbBr_mPVjLtvvCCiw&amp;s=342&amp;u=http%3a%2f%2flen%2eie%2fresources%2fclimate-action-training%2f%23CAT3" TargetMode="External"/><Relationship Id="rId4" Type="http://schemas.openxmlformats.org/officeDocument/2006/relationships/hyperlink" Target="mailto:Development@ien.ie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5.png"/><Relationship Id="rId7" Type="http://schemas.openxmlformats.org/officeDocument/2006/relationships/image" Target="../media/image1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0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5.png"/><Relationship Id="rId7" Type="http://schemas.openxmlformats.org/officeDocument/2006/relationships/image" Target="../media/image1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odinfo.i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hyperlink" Target="mailto:david.dodd@dublincity.i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2.jpeg"/><Relationship Id="rId7" Type="http://schemas.openxmlformats.org/officeDocument/2006/relationships/image" Target="../media/image1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00" t="37170" b="24631"/>
          <a:stretch/>
        </p:blipFill>
        <p:spPr>
          <a:xfrm>
            <a:off x="-3303" y="-110190"/>
            <a:ext cx="12195303" cy="6968190"/>
          </a:xfrm>
          <a:prstGeom prst="rect">
            <a:avLst/>
          </a:prstGeom>
        </p:spPr>
      </p:pic>
      <p:sp>
        <p:nvSpPr>
          <p:cNvPr id="2050" name="Title 1">
            <a:extLst>
              <a:ext uri="{FF2B5EF4-FFF2-40B4-BE49-F238E27FC236}">
                <a16:creationId xmlns:a16="http://schemas.microsoft.com/office/drawing/2014/main" id="{11BBA473-5B2A-4A2B-BD8C-E1285D8FA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334" y="1190819"/>
            <a:ext cx="9625013" cy="18473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IE" altLang="en-US" sz="4000" b="1" dirty="0" smtClean="0">
                <a:solidFill>
                  <a:srgbClr val="0070C0"/>
                </a:solidFill>
              </a:rPr>
              <a:t/>
            </a:r>
            <a:br>
              <a:rPr lang="en-IE" altLang="en-US" sz="4000" b="1" dirty="0" smtClean="0">
                <a:solidFill>
                  <a:srgbClr val="0070C0"/>
                </a:solidFill>
              </a:rPr>
            </a:br>
            <a:r>
              <a:rPr lang="en-IE" altLang="en-US" sz="4000" b="1" dirty="0">
                <a:solidFill>
                  <a:srgbClr val="0070C0"/>
                </a:solidFill>
              </a:rPr>
              <a:t/>
            </a:r>
            <a:br>
              <a:rPr lang="en-IE" altLang="en-US" sz="4000" b="1" dirty="0">
                <a:solidFill>
                  <a:srgbClr val="0070C0"/>
                </a:solidFill>
              </a:rPr>
            </a:br>
            <a:r>
              <a:rPr lang="en-IE" sz="4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Action Regional Offices (CAROs) – </a:t>
            </a:r>
            <a:r>
              <a:rPr lang="en-IE" sz="4000" b="1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Authorities leading on Climate Action </a:t>
            </a:r>
            <a:r>
              <a:rPr lang="en-I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I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altLang="en-US" sz="4000" b="1" dirty="0">
              <a:solidFill>
                <a:srgbClr val="0070C0"/>
              </a:solidFill>
            </a:endParaRP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91DBD9E8-9E77-4EE3-B88E-31802E9A5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10" y="4718609"/>
            <a:ext cx="10792802" cy="1655762"/>
          </a:xfrm>
        </p:spPr>
        <p:txBody>
          <a:bodyPr/>
          <a:lstStyle/>
          <a:p>
            <a:pPr eaLnBrk="1" hangingPunct="1"/>
            <a:r>
              <a:rPr lang="en-IE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Environment, Public Realm and Climate Change SPC</a:t>
            </a:r>
            <a:r>
              <a:rPr lang="fr-FR" alt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SPC</a:t>
            </a:r>
            <a:r>
              <a:rPr lang="en-IE" alt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South Dublin City Council</a:t>
            </a:r>
          </a:p>
          <a:p>
            <a:pPr eaLnBrk="1" hangingPunct="1"/>
            <a:r>
              <a:rPr lang="en-IE" alt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alt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 25th February 2020</a:t>
            </a:r>
            <a:endParaRPr lang="en-IE" altLang="en-US" b="1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IE" altLang="en-US" dirty="0"/>
          </a:p>
          <a:p>
            <a:pPr eaLnBrk="1" hangingPunct="1"/>
            <a:endParaRPr lang="en-IE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8" y="194861"/>
            <a:ext cx="3898319" cy="1027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355" t="20875" r="8142" b="18490"/>
          <a:stretch/>
        </p:blipFill>
        <p:spPr>
          <a:xfrm>
            <a:off x="9595262" y="129907"/>
            <a:ext cx="2434443" cy="1231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877" y="2523225"/>
            <a:ext cx="2821069" cy="1203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997" y="51932"/>
            <a:ext cx="6438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Heads </a:t>
            </a:r>
            <a:r>
              <a:rPr lang="en-US" sz="4000" b="1" dirty="0">
                <a:solidFill>
                  <a:srgbClr val="0070C0"/>
                </a:solidFill>
              </a:rPr>
              <a:t>of Bill – Climate Action</a:t>
            </a:r>
            <a:endParaRPr lang="en-I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6376374"/>
            <a:ext cx="1652159" cy="481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23" y="1041415"/>
            <a:ext cx="4093312" cy="54414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170" y="3120413"/>
            <a:ext cx="3930632" cy="2620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897" y="913342"/>
            <a:ext cx="6890039" cy="18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6" y="-1640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1	 </a:t>
            </a:r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Establish Regional Offices </a:t>
            </a:r>
            <a:endParaRPr lang="en-IE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546" y="990043"/>
            <a:ext cx="6243608" cy="5226119"/>
          </a:xfrm>
        </p:spPr>
        <p:txBody>
          <a:bodyPr>
            <a:noAutofit/>
          </a:bodyPr>
          <a:lstStyle/>
          <a:p>
            <a:r>
              <a:rPr lang="en-IE" dirty="0" smtClean="0"/>
              <a:t>CAROs were established in </a:t>
            </a:r>
            <a:r>
              <a:rPr lang="en-IE" b="1" dirty="0">
                <a:solidFill>
                  <a:srgbClr val="0070C0"/>
                </a:solidFill>
              </a:rPr>
              <a:t>Q3 2018 </a:t>
            </a:r>
            <a:r>
              <a:rPr lang="en-IE" dirty="0" smtClean="0"/>
              <a:t>– as per CCMA / LGMA Business Case.</a:t>
            </a:r>
          </a:p>
          <a:p>
            <a:r>
              <a:rPr lang="en-IE" dirty="0" smtClean="0"/>
              <a:t>Teams of </a:t>
            </a:r>
            <a:r>
              <a:rPr lang="en-IE" b="1" dirty="0" smtClean="0">
                <a:solidFill>
                  <a:srgbClr val="0070C0"/>
                </a:solidFill>
              </a:rPr>
              <a:t>blended experience </a:t>
            </a:r>
            <a:r>
              <a:rPr lang="en-IE" dirty="0" smtClean="0"/>
              <a:t>– Regional Co-ordinator, Executive, Assistant and SSO staff structure</a:t>
            </a:r>
            <a:endParaRPr lang="en-IE" dirty="0"/>
          </a:p>
          <a:p>
            <a:r>
              <a:rPr lang="en-IE" b="1" dirty="0" smtClean="0">
                <a:solidFill>
                  <a:srgbClr val="0070C0"/>
                </a:solidFill>
              </a:rPr>
              <a:t>Governance structure </a:t>
            </a:r>
            <a:r>
              <a:rPr lang="en-IE" dirty="0" smtClean="0"/>
              <a:t>in place – National, Regional to Local level</a:t>
            </a:r>
            <a:endParaRPr lang="en-IE" dirty="0"/>
          </a:p>
          <a:p>
            <a:r>
              <a:rPr lang="en-IE" dirty="0" smtClean="0"/>
              <a:t>Links </a:t>
            </a:r>
            <a:r>
              <a:rPr lang="en-IE" dirty="0" smtClean="0"/>
              <a:t>with </a:t>
            </a:r>
            <a:r>
              <a:rPr lang="en-IE" b="1" dirty="0" smtClean="0">
                <a:solidFill>
                  <a:srgbClr val="0070C0"/>
                </a:solidFill>
              </a:rPr>
              <a:t>Regional Assemblies</a:t>
            </a:r>
            <a:r>
              <a:rPr lang="en-IE" b="1" dirty="0" smtClean="0"/>
              <a:t> </a:t>
            </a:r>
            <a:r>
              <a:rPr lang="en-IE" dirty="0" smtClean="0"/>
              <a:t>and LA </a:t>
            </a:r>
            <a:r>
              <a:rPr lang="en-IE" b="1" dirty="0" smtClean="0">
                <a:solidFill>
                  <a:srgbClr val="0070C0"/>
                </a:solidFill>
              </a:rPr>
              <a:t>Strategic Policy Committees </a:t>
            </a:r>
            <a:r>
              <a:rPr lang="en-IE" dirty="0" smtClean="0"/>
              <a:t>(SPCs) etc.</a:t>
            </a:r>
            <a:endParaRPr lang="en-I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779" y="-80571"/>
            <a:ext cx="4506052" cy="244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055" y="2442280"/>
            <a:ext cx="3906426" cy="227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363" y="4590529"/>
            <a:ext cx="3299923" cy="22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210745"/>
            <a:ext cx="11783313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Local Authority Adaptation Strategies / Climate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	Change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Action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Plans</a:t>
            </a:r>
            <a:r>
              <a:rPr lang="en-US" sz="4000" b="1" dirty="0">
                <a:solidFill>
                  <a:srgbClr val="0070C0"/>
                </a:solidFill>
              </a:rPr>
              <a:t/>
            </a:r>
            <a:br>
              <a:rPr lang="en-US" sz="4000" b="1" dirty="0">
                <a:solidFill>
                  <a:srgbClr val="0070C0"/>
                </a:solidFill>
              </a:rPr>
            </a:br>
            <a:endParaRPr lang="en-IE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082" y="1536308"/>
            <a:ext cx="6556248" cy="5064339"/>
          </a:xfrm>
        </p:spPr>
        <p:txBody>
          <a:bodyPr>
            <a:noAutofit/>
          </a:bodyPr>
          <a:lstStyle/>
          <a:p>
            <a:r>
              <a:rPr lang="en-IE" sz="2700" dirty="0" smtClean="0"/>
              <a:t>CAROs had input into </a:t>
            </a:r>
            <a:r>
              <a:rPr lang="en-IE" sz="2700" b="1" dirty="0" smtClean="0">
                <a:solidFill>
                  <a:srgbClr val="0070C0"/>
                </a:solidFill>
              </a:rPr>
              <a:t>all 31 LA Strategies</a:t>
            </a:r>
            <a:r>
              <a:rPr lang="en-IE" sz="2700" b="1" dirty="0" smtClean="0"/>
              <a:t> </a:t>
            </a:r>
            <a:r>
              <a:rPr lang="en-IE" sz="2700" dirty="0" smtClean="0"/>
              <a:t>– incl. workshops, public consultation, SEA/AA, Chief Executive’s report etc.</a:t>
            </a:r>
          </a:p>
          <a:p>
            <a:r>
              <a:rPr lang="en-IE" sz="2700" b="1" dirty="0" smtClean="0">
                <a:solidFill>
                  <a:srgbClr val="0070C0"/>
                </a:solidFill>
              </a:rPr>
              <a:t>Collaboration</a:t>
            </a:r>
            <a:r>
              <a:rPr lang="en-IE" sz="2700" dirty="0" smtClean="0"/>
              <a:t> with range of stakeholders – Climate Ireland, Energy </a:t>
            </a:r>
            <a:r>
              <a:rPr lang="en-IE" sz="2700" dirty="0"/>
              <a:t>A</a:t>
            </a:r>
            <a:r>
              <a:rPr lang="en-IE" sz="2700" dirty="0" smtClean="0"/>
              <a:t>gencies etc.</a:t>
            </a:r>
          </a:p>
          <a:p>
            <a:r>
              <a:rPr lang="en-IE" sz="2700" b="1" dirty="0" smtClean="0">
                <a:solidFill>
                  <a:srgbClr val="0070C0"/>
                </a:solidFill>
              </a:rPr>
              <a:t>All LA Strategies </a:t>
            </a:r>
            <a:r>
              <a:rPr lang="en-IE" sz="2700" dirty="0" smtClean="0"/>
              <a:t>have been approved and submitted to DCCAE Q3 2019.</a:t>
            </a:r>
          </a:p>
          <a:p>
            <a:r>
              <a:rPr lang="en-IE" sz="2700" dirty="0" smtClean="0"/>
              <a:t>CAROs have prepared </a:t>
            </a:r>
            <a:r>
              <a:rPr lang="en-IE" sz="2700" b="1" i="1" dirty="0" smtClean="0">
                <a:solidFill>
                  <a:srgbClr val="0070C0"/>
                </a:solidFill>
              </a:rPr>
              <a:t>guidance</a:t>
            </a:r>
            <a:r>
              <a:rPr lang="en-IE" sz="2700" dirty="0" smtClean="0"/>
              <a:t> </a:t>
            </a:r>
            <a:r>
              <a:rPr lang="en-IE" sz="2700" i="1" dirty="0" smtClean="0"/>
              <a:t>‘Implementing Local Authority Climate Adaptation Strategies’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180" y="1049478"/>
            <a:ext cx="3940227" cy="3021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02" y="3972018"/>
            <a:ext cx="2353037" cy="3014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639" y="4148097"/>
            <a:ext cx="3386929" cy="22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5D7F144B-05D1-40A9-976D-B1CFB3E5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08" y="-134339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3600" b="1" dirty="0" smtClean="0">
                <a:solidFill>
                  <a:srgbClr val="0070C0"/>
                </a:solidFill>
                <a:latin typeface="+mn-lt"/>
              </a:rPr>
              <a:t>Dublin Climate Change Action Plans 2019-2024</a:t>
            </a:r>
            <a:endParaRPr lang="en-IE" altLang="en-US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2B7AA8A1-A790-493D-93B5-97D95A034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769" y="1110816"/>
            <a:ext cx="73581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 smtClean="0"/>
              <a:t>Dublin CCAPs </a:t>
            </a:r>
            <a:r>
              <a:rPr lang="en-IE" sz="2800" dirty="0"/>
              <a:t>i</a:t>
            </a:r>
            <a:r>
              <a:rPr lang="en-IE" sz="2800" dirty="0" smtClean="0"/>
              <a:t>n development since 2016 in conjunction with </a:t>
            </a:r>
            <a:r>
              <a:rPr lang="en-IE" sz="2800" b="1" dirty="0" smtClean="0">
                <a:solidFill>
                  <a:srgbClr val="0070C0"/>
                </a:solidFill>
              </a:rPr>
              <a:t>Codema – Dublin’s Energy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 smtClean="0"/>
              <a:t>Regional Strategy for DLAs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 smtClean="0"/>
              <a:t>Workshops across all Dublin LAs 2017/18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 smtClean="0"/>
              <a:t>Draft CCAPs Public Consultation Feb/March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 smtClean="0"/>
              <a:t>Full SEA/AA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0070C0"/>
                </a:solidFill>
              </a:rPr>
              <a:t>960+ </a:t>
            </a:r>
            <a:r>
              <a:rPr lang="en-IE" sz="2800" dirty="0" smtClean="0"/>
              <a:t>attendees at Public Information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0070C0"/>
                </a:solidFill>
              </a:rPr>
              <a:t>560</a:t>
            </a:r>
            <a:r>
              <a:rPr lang="en-IE" sz="2800" dirty="0" smtClean="0"/>
              <a:t> submissions to CCAPs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0070C0"/>
                </a:solidFill>
              </a:rPr>
              <a:t>Sept 2019 </a:t>
            </a:r>
            <a:r>
              <a:rPr lang="en-IE" sz="2800" dirty="0" smtClean="0"/>
              <a:t>– Finalised and submitted to DDCAE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54" y="5808609"/>
            <a:ext cx="2159896" cy="102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034" y="892741"/>
            <a:ext cx="2585024" cy="3181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597" y="884180"/>
            <a:ext cx="2546222" cy="3198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906" y="3577594"/>
            <a:ext cx="2690531" cy="32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5597" y="3540121"/>
            <a:ext cx="2664223" cy="3287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37384" y="3540121"/>
            <a:ext cx="30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smtClean="0">
                <a:hlinkClick r:id="rId8"/>
              </a:rPr>
              <a:t>www.dublinclimatechange.ie</a:t>
            </a:r>
            <a:r>
              <a:rPr lang="en-IE" b="1" dirty="0" smtClean="0"/>
              <a:t> </a:t>
            </a:r>
            <a:endParaRPr lang="en-I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1" y="0"/>
            <a:ext cx="11813059" cy="635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633" y="6492208"/>
            <a:ext cx="1414395" cy="36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986" y="5974003"/>
            <a:ext cx="186553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5314" r="5403" b="10037"/>
          <a:stretch/>
        </p:blipFill>
        <p:spPr>
          <a:xfrm>
            <a:off x="1054443" y="60007"/>
            <a:ext cx="9838189" cy="668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633" y="6492208"/>
            <a:ext cx="1414395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22" y="1624491"/>
            <a:ext cx="4395511" cy="2970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694" y="1677957"/>
            <a:ext cx="1571625" cy="2771775"/>
          </a:xfrm>
          <a:prstGeom prst="rect">
            <a:avLst/>
          </a:prstGeo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29512F8E-B2E3-41C1-958F-E0D87B3E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90" y="-314475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Climate Action – Mitigation Examples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3" y="961471"/>
            <a:ext cx="4153824" cy="2284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825" y="353418"/>
            <a:ext cx="4800373" cy="378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74" y="4123171"/>
            <a:ext cx="3539626" cy="2654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6669" y="137574"/>
            <a:ext cx="2566520" cy="1432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07" y="3584967"/>
            <a:ext cx="2186774" cy="3192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6042" y="545304"/>
            <a:ext cx="3269791" cy="1768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945" y="4335003"/>
            <a:ext cx="3784495" cy="2522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10" y="646305"/>
            <a:ext cx="2076912" cy="276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4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36" y="3622293"/>
            <a:ext cx="2186096" cy="2936227"/>
          </a:xfrm>
          <a:prstGeom prst="rect">
            <a:avLst/>
          </a:prstGeo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29512F8E-B2E3-41C1-958F-E0D87B3E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9" y="-146279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Climate Action – Adaptation Examples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82" y="208799"/>
            <a:ext cx="2861585" cy="381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191" y="4082415"/>
            <a:ext cx="4207411" cy="2368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49" y="840301"/>
            <a:ext cx="4262709" cy="2669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66" y="3733328"/>
            <a:ext cx="5219700" cy="260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900" y="608940"/>
            <a:ext cx="5444719" cy="3343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87" y="840301"/>
            <a:ext cx="1988998" cy="265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2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AFF6-4831-455B-A055-C4863FB2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50" y="-91440"/>
            <a:ext cx="11259377" cy="1325563"/>
          </a:xfrm>
        </p:spPr>
        <p:txBody>
          <a:bodyPr>
            <a:normAutofit/>
          </a:bodyPr>
          <a:lstStyle/>
          <a:p>
            <a:r>
              <a:rPr lang="en-IE" sz="4000" b="1" dirty="0" smtClean="0">
                <a:solidFill>
                  <a:srgbClr val="0070C0"/>
                </a:solidFill>
                <a:latin typeface="+mn-lt"/>
              </a:rPr>
              <a:t>Sectoral Adaptation Plans – September 2019 </a:t>
            </a:r>
            <a:endParaRPr lang="en-IE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3198" y="1234123"/>
            <a:ext cx="11003280" cy="4351338"/>
          </a:xfrm>
        </p:spPr>
        <p:txBody>
          <a:bodyPr/>
          <a:lstStyle/>
          <a:p>
            <a:r>
              <a:rPr lang="en-US" dirty="0"/>
              <a:t>Agriculture, Forestry and </a:t>
            </a:r>
            <a:r>
              <a:rPr lang="en-US" dirty="0" smtClean="0"/>
              <a:t>Seafood</a:t>
            </a:r>
            <a:endParaRPr lang="en-US" dirty="0"/>
          </a:p>
          <a:p>
            <a:r>
              <a:rPr lang="en-US" dirty="0" smtClean="0"/>
              <a:t>Biodiversity</a:t>
            </a:r>
          </a:p>
          <a:p>
            <a:r>
              <a:rPr lang="en-US" dirty="0" smtClean="0"/>
              <a:t>Built </a:t>
            </a:r>
            <a:r>
              <a:rPr lang="en-US" dirty="0"/>
              <a:t>and Archaeological Heritage </a:t>
            </a:r>
          </a:p>
          <a:p>
            <a:r>
              <a:rPr lang="en-US" dirty="0" smtClean="0"/>
              <a:t>Transport infrastructure</a:t>
            </a:r>
          </a:p>
          <a:p>
            <a:r>
              <a:rPr lang="en-US" dirty="0" smtClean="0"/>
              <a:t>Electricity </a:t>
            </a:r>
            <a:r>
              <a:rPr lang="en-US" dirty="0"/>
              <a:t>and Gas Networks </a:t>
            </a:r>
            <a:endParaRPr lang="en-US" dirty="0" smtClean="0"/>
          </a:p>
          <a:p>
            <a:r>
              <a:rPr lang="en-US" dirty="0" smtClean="0"/>
              <a:t>Communications </a:t>
            </a:r>
            <a:r>
              <a:rPr lang="en-US" dirty="0"/>
              <a:t>Networks </a:t>
            </a:r>
          </a:p>
          <a:p>
            <a:r>
              <a:rPr lang="en-US" dirty="0" smtClean="0"/>
              <a:t>Flood </a:t>
            </a:r>
            <a:r>
              <a:rPr lang="en-US" dirty="0"/>
              <a:t>Risk </a:t>
            </a: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/>
              <a:t>Water Quality and Water </a:t>
            </a:r>
            <a:r>
              <a:rPr lang="en-US" dirty="0" smtClean="0"/>
              <a:t>Services                                               </a:t>
            </a:r>
            <a:r>
              <a:rPr lang="en-US" dirty="0"/>
              <a:t>Infrastructure 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Health​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140" y="1102749"/>
            <a:ext cx="3893435" cy="5590919"/>
          </a:xfrm>
          <a:prstGeom prst="rect">
            <a:avLst/>
          </a:prstGeom>
          <a:effectLst>
            <a:innerShdw blurRad="1778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620" y="2559686"/>
            <a:ext cx="6493421" cy="20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379" y="3945641"/>
            <a:ext cx="2028825" cy="1133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80" y="352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3	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Projects, Research and Regional Specialisms</a:t>
            </a:r>
            <a:r>
              <a:rPr lang="en-US" sz="4000" b="1" dirty="0" smtClean="0">
                <a:solidFill>
                  <a:srgbClr val="0070C0"/>
                </a:solidFill>
              </a:rPr>
              <a:t/>
            </a:r>
            <a:br>
              <a:rPr lang="en-US" sz="4000" b="1" dirty="0" smtClean="0">
                <a:solidFill>
                  <a:srgbClr val="0070C0"/>
                </a:solidFill>
              </a:rPr>
            </a:br>
            <a:endParaRPr lang="en-IE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04" y="1066800"/>
            <a:ext cx="6357784" cy="5115089"/>
          </a:xfrm>
        </p:spPr>
        <p:txBody>
          <a:bodyPr>
            <a:noAutofit/>
          </a:bodyPr>
          <a:lstStyle/>
          <a:p>
            <a:r>
              <a:rPr lang="en-IE" sz="2700" dirty="0" smtClean="0"/>
              <a:t>CAROs providing </a:t>
            </a:r>
            <a:r>
              <a:rPr lang="en-IE" sz="2700" b="1" dirty="0" smtClean="0">
                <a:solidFill>
                  <a:srgbClr val="0070C0"/>
                </a:solidFill>
              </a:rPr>
              <a:t>link between science and practice</a:t>
            </a:r>
            <a:endParaRPr lang="en-IE" sz="2700" dirty="0" smtClean="0">
              <a:solidFill>
                <a:srgbClr val="0070C0"/>
              </a:solidFill>
            </a:endParaRPr>
          </a:p>
          <a:p>
            <a:r>
              <a:rPr lang="en-IE" sz="2700" dirty="0" smtClean="0"/>
              <a:t>Liaise with </a:t>
            </a:r>
            <a:r>
              <a:rPr lang="en-IE" sz="2700" b="1" dirty="0" smtClean="0">
                <a:solidFill>
                  <a:srgbClr val="0070C0"/>
                </a:solidFill>
              </a:rPr>
              <a:t>3</a:t>
            </a:r>
            <a:r>
              <a:rPr lang="en-IE" sz="2700" b="1" baseline="30000" dirty="0" smtClean="0">
                <a:solidFill>
                  <a:srgbClr val="0070C0"/>
                </a:solidFill>
              </a:rPr>
              <a:t>rd</a:t>
            </a:r>
            <a:r>
              <a:rPr lang="en-IE" sz="2700" b="1" dirty="0" smtClean="0">
                <a:solidFill>
                  <a:srgbClr val="0070C0"/>
                </a:solidFill>
              </a:rPr>
              <a:t> level institutions</a:t>
            </a:r>
            <a:r>
              <a:rPr lang="en-IE" sz="2700" dirty="0" smtClean="0">
                <a:solidFill>
                  <a:srgbClr val="0070C0"/>
                </a:solidFill>
              </a:rPr>
              <a:t> </a:t>
            </a:r>
            <a:r>
              <a:rPr lang="en-IE" sz="2700" dirty="0" smtClean="0"/>
              <a:t>&amp; Research Co-ordination Group.</a:t>
            </a:r>
          </a:p>
          <a:p>
            <a:r>
              <a:rPr lang="en-IE" sz="2700" dirty="0" smtClean="0"/>
              <a:t>Engage with </a:t>
            </a:r>
            <a:r>
              <a:rPr lang="en-IE" sz="2700" b="1" dirty="0" smtClean="0">
                <a:solidFill>
                  <a:srgbClr val="0070C0"/>
                </a:solidFill>
              </a:rPr>
              <a:t>Regions and EU </a:t>
            </a:r>
            <a:r>
              <a:rPr lang="en-IE" sz="2700" dirty="0" smtClean="0"/>
              <a:t>/ International stakeholders</a:t>
            </a:r>
          </a:p>
          <a:p>
            <a:r>
              <a:rPr lang="en-IE" sz="2700" dirty="0" smtClean="0"/>
              <a:t>Provide technical support to LAs in partnership with relevant </a:t>
            </a:r>
            <a:r>
              <a:rPr lang="en-IE" sz="2700" b="1" dirty="0">
                <a:solidFill>
                  <a:srgbClr val="0070C0"/>
                </a:solidFill>
              </a:rPr>
              <a:t>E</a:t>
            </a:r>
            <a:r>
              <a:rPr lang="en-IE" sz="2700" b="1" dirty="0" smtClean="0">
                <a:solidFill>
                  <a:srgbClr val="0070C0"/>
                </a:solidFill>
              </a:rPr>
              <a:t>nergy </a:t>
            </a:r>
            <a:r>
              <a:rPr lang="en-IE" sz="2700" b="1" dirty="0">
                <a:solidFill>
                  <a:srgbClr val="0070C0"/>
                </a:solidFill>
              </a:rPr>
              <a:t>A</a:t>
            </a:r>
            <a:r>
              <a:rPr lang="en-IE" sz="2700" b="1" dirty="0" smtClean="0">
                <a:solidFill>
                  <a:srgbClr val="0070C0"/>
                </a:solidFill>
              </a:rPr>
              <a:t>gencies</a:t>
            </a:r>
            <a:r>
              <a:rPr lang="en-IE" sz="2700" dirty="0" smtClean="0"/>
              <a:t> i.e. Codema, 3CEA,TEA</a:t>
            </a:r>
          </a:p>
          <a:p>
            <a:r>
              <a:rPr lang="en-IE" sz="2700" dirty="0" smtClean="0"/>
              <a:t>All of society approach – case studies from 31 LAs.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08" y="1696781"/>
            <a:ext cx="1827896" cy="808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811" y="597559"/>
            <a:ext cx="1828958" cy="1099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901" y="1521909"/>
            <a:ext cx="2323266" cy="760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2661"/>
          <a:stretch/>
        </p:blipFill>
        <p:spPr>
          <a:xfrm>
            <a:off x="9407769" y="826060"/>
            <a:ext cx="2788784" cy="680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577" y="2510334"/>
            <a:ext cx="2097410" cy="1246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14555" b="13862"/>
          <a:stretch/>
        </p:blipFill>
        <p:spPr>
          <a:xfrm>
            <a:off x="8783903" y="2341400"/>
            <a:ext cx="2616928" cy="854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46" y="5128789"/>
            <a:ext cx="2976141" cy="1154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2583" y="5308698"/>
            <a:ext cx="2044416" cy="820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t="24430" b="17803"/>
          <a:stretch/>
        </p:blipFill>
        <p:spPr>
          <a:xfrm>
            <a:off x="9036716" y="3241326"/>
            <a:ext cx="2447811" cy="10318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754" y="1735379"/>
            <a:ext cx="1827896" cy="808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257" y="636157"/>
            <a:ext cx="1828958" cy="10992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347" y="1560507"/>
            <a:ext cx="2323266" cy="7601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2661"/>
          <a:stretch/>
        </p:blipFill>
        <p:spPr>
          <a:xfrm>
            <a:off x="9403215" y="864658"/>
            <a:ext cx="2788784" cy="6807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320" y="2500525"/>
            <a:ext cx="2097410" cy="12469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4555" b="13862"/>
          <a:stretch/>
        </p:blipFill>
        <p:spPr>
          <a:xfrm>
            <a:off x="8755646" y="2331591"/>
            <a:ext cx="2616928" cy="8543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497" y="1725570"/>
            <a:ext cx="1827896" cy="8085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090" y="1550698"/>
            <a:ext cx="2323266" cy="7601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2661"/>
          <a:stretch/>
        </p:blipFill>
        <p:spPr>
          <a:xfrm>
            <a:off x="9374958" y="854849"/>
            <a:ext cx="2788784" cy="680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4204" y="4201314"/>
            <a:ext cx="2326283" cy="664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9785" y="3961035"/>
            <a:ext cx="993437" cy="10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8340" y="26988"/>
            <a:ext cx="13820485" cy="6795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271" y="5201358"/>
            <a:ext cx="9823458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IE" b="1" dirty="0" smtClean="0"/>
          </a:p>
          <a:p>
            <a:r>
              <a:rPr lang="en-IE" dirty="0"/>
              <a:t>The darkest </a:t>
            </a:r>
            <a:r>
              <a:rPr lang="en-IE" b="1" dirty="0">
                <a:solidFill>
                  <a:srgbClr val="0070C0"/>
                </a:solidFill>
              </a:rPr>
              <a:t>blue</a:t>
            </a:r>
            <a:r>
              <a:rPr lang="en-IE" dirty="0"/>
              <a:t> is Dublin's coldest temperature during that time, the darkest </a:t>
            </a:r>
            <a:r>
              <a:rPr lang="en-IE" b="1" dirty="0">
                <a:solidFill>
                  <a:srgbClr val="C00000"/>
                </a:solidFill>
              </a:rPr>
              <a:t>red</a:t>
            </a:r>
            <a:r>
              <a:rPr lang="en-IE" dirty="0"/>
              <a:t> is Dublin's warmest.</a:t>
            </a:r>
          </a:p>
          <a:p>
            <a:endParaRPr lang="en-IE" b="1" dirty="0" smtClean="0"/>
          </a:p>
          <a:p>
            <a:r>
              <a:rPr lang="en-IE" b="1" dirty="0" smtClean="0"/>
              <a:t>Source</a:t>
            </a:r>
            <a:r>
              <a:rPr lang="en-IE" dirty="0" smtClean="0"/>
              <a:t> @</a:t>
            </a:r>
            <a:r>
              <a:rPr lang="en-IE" dirty="0" err="1" smtClean="0"/>
              <a:t>edhawkins</a:t>
            </a:r>
            <a:r>
              <a:rPr lang="en-IE" dirty="0" smtClean="0"/>
              <a:t> #</a:t>
            </a:r>
            <a:r>
              <a:rPr lang="en-IE" dirty="0" err="1" smtClean="0"/>
              <a:t>ShowYourstripes</a:t>
            </a:r>
            <a:r>
              <a:rPr lang="en-IE" dirty="0" smtClean="0"/>
              <a:t> </a:t>
            </a:r>
            <a:r>
              <a:rPr lang="en-IE" dirty="0"/>
              <a:t>National Centre for Atmospheric Science, University of Reading</a:t>
            </a:r>
            <a:r>
              <a:rPr lang="en-IE" dirty="0" smtClean="0"/>
              <a:t>.</a:t>
            </a:r>
          </a:p>
          <a:p>
            <a:r>
              <a:rPr lang="en-IE" b="1" dirty="0" smtClean="0"/>
              <a:t>Data</a:t>
            </a:r>
            <a:r>
              <a:rPr lang="en-IE" dirty="0"/>
              <a:t>: Berkeley Earth, NOAA, UK Met </a:t>
            </a:r>
            <a:r>
              <a:rPr lang="en-IE" dirty="0" smtClean="0"/>
              <a:t>Office, </a:t>
            </a:r>
            <a:r>
              <a:rPr lang="en-IE" dirty="0" err="1" smtClean="0"/>
              <a:t>MeteoSwiss</a:t>
            </a:r>
            <a:r>
              <a:rPr lang="en-IE" dirty="0" smtClean="0"/>
              <a:t>, </a:t>
            </a:r>
            <a:r>
              <a:rPr lang="en-IE" dirty="0" err="1"/>
              <a:t>MeteoSwiss</a:t>
            </a:r>
            <a:r>
              <a:rPr lang="en-IE" dirty="0"/>
              <a:t>, </a:t>
            </a:r>
            <a:r>
              <a:rPr lang="en-IE" dirty="0" smtClean="0"/>
              <a:t>DWD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455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CDC5-0F7C-4307-9B2A-52B6608C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2" y="84518"/>
            <a:ext cx="10515600" cy="1325563"/>
          </a:xfrm>
        </p:spPr>
        <p:txBody>
          <a:bodyPr/>
          <a:lstStyle/>
          <a:p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SDCC </a:t>
            </a:r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District Heating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018" y="6492208"/>
            <a:ext cx="1414395" cy="365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627" y="1315557"/>
            <a:ext cx="7044808" cy="3970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700" dirty="0">
                <a:latin typeface="+mn-lt"/>
              </a:rPr>
              <a:t>Process </a:t>
            </a:r>
            <a:r>
              <a:rPr lang="en-IE" sz="2700" dirty="0">
                <a:latin typeface="+mn-lt"/>
              </a:rPr>
              <a:t>starting point </a:t>
            </a:r>
            <a:r>
              <a:rPr lang="en-IE" sz="2700" dirty="0">
                <a:latin typeface="+mn-lt"/>
              </a:rPr>
              <a:t> - </a:t>
            </a:r>
            <a:r>
              <a:rPr lang="en-IE" sz="2700" b="1" dirty="0">
                <a:solidFill>
                  <a:srgbClr val="0070C0"/>
                </a:solidFill>
                <a:latin typeface="+mn-lt"/>
              </a:rPr>
              <a:t>County Development </a:t>
            </a:r>
            <a:r>
              <a:rPr lang="en-IE" sz="2700" b="1" dirty="0">
                <a:solidFill>
                  <a:srgbClr val="0070C0"/>
                </a:solidFill>
                <a:latin typeface="+mn-lt"/>
              </a:rPr>
              <a:t>Plan</a:t>
            </a:r>
            <a:endParaRPr lang="en-IE" sz="2700" b="1" dirty="0">
              <a:solidFill>
                <a:srgbClr val="0070C0"/>
              </a:solidFill>
              <a:latin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700" b="1" dirty="0">
                <a:solidFill>
                  <a:srgbClr val="0070C0"/>
                </a:solidFill>
                <a:latin typeface="+mn-lt"/>
              </a:rPr>
              <a:t>Chapter 10 </a:t>
            </a:r>
            <a:r>
              <a:rPr lang="en-IE" sz="2700" dirty="0">
                <a:latin typeface="+mn-lt"/>
              </a:rPr>
              <a:t>– urban based policy response incl. </a:t>
            </a:r>
            <a:r>
              <a:rPr lang="en-IE" sz="2700" dirty="0">
                <a:latin typeface="+mn-lt"/>
              </a:rPr>
              <a:t>Waste Heat &amp; District </a:t>
            </a:r>
            <a:r>
              <a:rPr lang="en-IE" sz="2700" dirty="0" smtClean="0">
                <a:latin typeface="+mn-lt"/>
              </a:rPr>
              <a:t>Heating</a:t>
            </a:r>
            <a:endParaRPr lang="en-IE" sz="2700" dirty="0">
              <a:latin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700" b="1" dirty="0" err="1">
                <a:solidFill>
                  <a:srgbClr val="0070C0"/>
                </a:solidFill>
                <a:latin typeface="+mn-lt"/>
              </a:rPr>
              <a:t>Interreg</a:t>
            </a:r>
            <a:r>
              <a:rPr lang="en-IE" sz="2700" dirty="0">
                <a:latin typeface="+mn-lt"/>
              </a:rPr>
              <a:t> NWE Project  - funding and best </a:t>
            </a:r>
            <a:r>
              <a:rPr lang="en-IE" sz="2700" dirty="0" smtClean="0">
                <a:latin typeface="+mn-lt"/>
              </a:rPr>
              <a:t>practice</a:t>
            </a:r>
            <a:endParaRPr lang="en-IE" sz="2700" dirty="0">
              <a:latin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700" dirty="0">
                <a:latin typeface="+mn-lt"/>
              </a:rPr>
              <a:t>AMAZON Planning Application – planning </a:t>
            </a:r>
            <a:r>
              <a:rPr lang="en-IE" sz="2700" dirty="0" smtClean="0">
                <a:latin typeface="+mn-lt"/>
              </a:rPr>
              <a:t>condition</a:t>
            </a:r>
            <a:endParaRPr lang="en-IE" sz="2700" dirty="0">
              <a:latin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700" b="1" dirty="0">
                <a:solidFill>
                  <a:srgbClr val="0070C0"/>
                </a:solidFill>
                <a:latin typeface="+mn-lt"/>
              </a:rPr>
              <a:t>Part 8</a:t>
            </a:r>
            <a:r>
              <a:rPr lang="en-IE" sz="2700" b="1" dirty="0">
                <a:latin typeface="+mn-lt"/>
              </a:rPr>
              <a:t> </a:t>
            </a:r>
            <a:r>
              <a:rPr lang="en-IE" sz="2700" dirty="0">
                <a:latin typeface="+mn-lt"/>
              </a:rPr>
              <a:t>and </a:t>
            </a:r>
            <a:r>
              <a:rPr lang="en-IE" sz="2700" b="1" dirty="0">
                <a:solidFill>
                  <a:srgbClr val="0070C0"/>
                </a:solidFill>
                <a:latin typeface="+mn-lt"/>
              </a:rPr>
              <a:t>Climate Action Fund 2018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35" y="990370"/>
            <a:ext cx="188283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724" y="882656"/>
            <a:ext cx="2160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652" y="5286388"/>
            <a:ext cx="2921348" cy="1560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310" y="5382699"/>
            <a:ext cx="2435385" cy="13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195" y="3339979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88" y="-23734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Regional Electric Vehicle Assessment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8" y="863629"/>
            <a:ext cx="7355774" cy="4642162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Combined Dublin Region </a:t>
            </a:r>
            <a:r>
              <a:rPr lang="en-IE" altLang="en-US" dirty="0" smtClean="0"/>
              <a:t>Assessment led by FCC</a:t>
            </a:r>
            <a:endParaRPr lang="en-IE" altLang="en-US" dirty="0" smtClean="0"/>
          </a:p>
          <a:p>
            <a:pPr eaLnBrk="1" hangingPunct="1"/>
            <a:r>
              <a:rPr lang="en-IE" altLang="en-US" dirty="0" smtClean="0"/>
              <a:t>Advise on strategy for Dublin region</a:t>
            </a:r>
          </a:p>
          <a:p>
            <a:pPr eaLnBrk="1" hangingPunct="1"/>
            <a:r>
              <a:rPr lang="en-IE" dirty="0"/>
              <a:t>O</a:t>
            </a:r>
            <a:r>
              <a:rPr lang="en-IE" dirty="0" smtClean="0"/>
              <a:t>n-street </a:t>
            </a:r>
            <a:r>
              <a:rPr lang="en-IE" dirty="0"/>
              <a:t>public parking and at public places or facilities under the control of the local authorities. </a:t>
            </a:r>
            <a:endParaRPr lang="en-IE" altLang="en-US" dirty="0" smtClean="0"/>
          </a:p>
          <a:p>
            <a:pPr eaLnBrk="1" hangingPunct="1"/>
            <a:r>
              <a:rPr lang="en-IE" altLang="en-US" dirty="0" smtClean="0"/>
              <a:t>Locations, technologies, payment options etc.</a:t>
            </a:r>
          </a:p>
          <a:p>
            <a:pPr eaLnBrk="1" hangingPunct="1"/>
            <a:r>
              <a:rPr lang="en-IE" altLang="en-US" dirty="0" smtClean="0"/>
              <a:t>Projects timeline - </a:t>
            </a:r>
            <a:r>
              <a:rPr lang="en-IE" altLang="en-US" dirty="0" smtClean="0"/>
              <a:t>March</a:t>
            </a:r>
            <a:r>
              <a:rPr lang="en-IE" altLang="en-US" dirty="0" smtClean="0"/>
              <a:t> to early June</a:t>
            </a:r>
            <a:endParaRPr lang="en-IE" altLang="en-US" dirty="0" smtClean="0"/>
          </a:p>
          <a:p>
            <a:pPr eaLnBrk="1" hangingPunct="1"/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88" y="965"/>
            <a:ext cx="2810267" cy="107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56" y="961551"/>
            <a:ext cx="2504961" cy="104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19" y="863629"/>
            <a:ext cx="2279549" cy="1259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328" y="1996565"/>
            <a:ext cx="2200582" cy="943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306" y="2882208"/>
            <a:ext cx="2135557" cy="1281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308" y="4296094"/>
            <a:ext cx="4838786" cy="2419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82" y="3983657"/>
            <a:ext cx="2095114" cy="27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CDC5-0F7C-4307-9B2A-52B6608C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2" y="84518"/>
            <a:ext cx="10515600" cy="1325563"/>
          </a:xfrm>
        </p:spPr>
        <p:txBody>
          <a:bodyPr/>
          <a:lstStyle/>
          <a:p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LGMA Climate Action Report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018" y="6492208"/>
            <a:ext cx="1414395" cy="365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627" y="1128745"/>
            <a:ext cx="7653380" cy="5387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Questionnaire</a:t>
            </a:r>
            <a:r>
              <a:rPr lang="en-US" sz="2800" dirty="0" smtClean="0"/>
              <a:t> issued to all LAs in 2019 Baseline via CAROs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SDCC</a:t>
            </a:r>
            <a:r>
              <a:rPr lang="en-US" sz="2800" dirty="0" smtClean="0"/>
              <a:t> Piloted Questionnaire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Baseline of Climate Action within LAs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Half </a:t>
            </a:r>
            <a:r>
              <a:rPr lang="en-US" sz="2800" dirty="0"/>
              <a:t>of all </a:t>
            </a:r>
            <a:r>
              <a:rPr lang="en-US" sz="2800" dirty="0" smtClean="0"/>
              <a:t>Las will </a:t>
            </a:r>
            <a:r>
              <a:rPr lang="en-US" sz="2800" dirty="0"/>
              <a:t>achieve energy savings beyond their 2030 targets </a:t>
            </a:r>
            <a:endParaRPr lang="en-US" sz="28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€</a:t>
            </a:r>
            <a:r>
              <a:rPr lang="en-US" sz="2800" b="1" dirty="0"/>
              <a:t>120m </a:t>
            </a:r>
            <a:r>
              <a:rPr lang="en-US" sz="2800" dirty="0"/>
              <a:t>in energy efficiency </a:t>
            </a:r>
            <a:r>
              <a:rPr lang="en-US" sz="2800" dirty="0" smtClean="0"/>
              <a:t>projects </a:t>
            </a:r>
            <a:r>
              <a:rPr lang="en-US" sz="2800" dirty="0"/>
              <a:t>preventing more than </a:t>
            </a:r>
            <a:r>
              <a:rPr lang="en-US" sz="2800" b="1" dirty="0"/>
              <a:t>60,000 </a:t>
            </a:r>
            <a:r>
              <a:rPr lang="en-US" sz="2800" b="1" dirty="0" err="1"/>
              <a:t>tonnes</a:t>
            </a:r>
            <a:r>
              <a:rPr lang="en-US" sz="2800" b="1" dirty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Sustainable </a:t>
            </a:r>
            <a:r>
              <a:rPr lang="en-US" sz="2800" dirty="0"/>
              <a:t>transport development, flood risk management, water conservation, waste management, nature-based solutions and public engagement</a:t>
            </a:r>
            <a:endParaRPr lang="en-IE" sz="27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007" y="747299"/>
            <a:ext cx="3933825" cy="499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082" y="6250976"/>
            <a:ext cx="11148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4"/>
              </a:rPr>
              <a:t>https://</a:t>
            </a:r>
            <a:r>
              <a:rPr lang="en-IE" dirty="0" smtClean="0">
                <a:hlinkClick r:id="rId4"/>
              </a:rPr>
              <a:t>www.lgma.ie/en/publications/local-authority-sector-reports/a-profile-of-local-government-climate-actions-in-ireland.pdf</a:t>
            </a:r>
            <a:r>
              <a:rPr lang="en-IE" dirty="0" smtClean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57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1" y="-237507"/>
            <a:ext cx="10515600" cy="1325563"/>
          </a:xfrm>
        </p:spPr>
        <p:txBody>
          <a:bodyPr/>
          <a:lstStyle/>
          <a:p>
            <a:pPr eaLnBrk="1" hangingPunct="1"/>
            <a:r>
              <a:rPr lang="en-IE" sz="4000" b="1" dirty="0" smtClean="0">
                <a:solidFill>
                  <a:srgbClr val="0070C0"/>
                </a:solidFill>
                <a:latin typeface="+mn-lt"/>
              </a:rPr>
              <a:t>Dublin Urban Rivers – EU LIFE 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01" y="709222"/>
            <a:ext cx="7355774" cy="3538928"/>
          </a:xfrm>
        </p:spPr>
        <p:txBody>
          <a:bodyPr/>
          <a:lstStyle/>
          <a:p>
            <a:pPr eaLnBrk="1" hangingPunct="1"/>
            <a:r>
              <a:rPr lang="en-US" dirty="0" smtClean="0"/>
              <a:t>Aims to improve water quality in rivers and streams</a:t>
            </a:r>
          </a:p>
          <a:p>
            <a:pPr eaLnBrk="1" hangingPunct="1"/>
            <a:r>
              <a:rPr lang="en-IE" dirty="0" smtClean="0"/>
              <a:t>Focus on domestic </a:t>
            </a:r>
            <a:r>
              <a:rPr lang="en-IE" dirty="0"/>
              <a:t>drainage </a:t>
            </a:r>
            <a:r>
              <a:rPr lang="en-IE" dirty="0" smtClean="0"/>
              <a:t>misconnections</a:t>
            </a:r>
            <a:endParaRPr lang="en-US" dirty="0" smtClean="0"/>
          </a:p>
          <a:p>
            <a:pPr eaLnBrk="1" hangingPunct="1"/>
            <a:r>
              <a:rPr lang="en-US" b="1" dirty="0" smtClean="0"/>
              <a:t>€</a:t>
            </a:r>
            <a:r>
              <a:rPr lang="en-US" b="1" dirty="0"/>
              <a:t>2.54 </a:t>
            </a:r>
            <a:r>
              <a:rPr lang="en-US" dirty="0"/>
              <a:t>million over a four year period from August 2018 to June 2022 </a:t>
            </a:r>
            <a:endParaRPr lang="en-US" dirty="0" smtClean="0"/>
          </a:p>
          <a:p>
            <a:pPr eaLnBrk="1" hangingPunct="1"/>
            <a:r>
              <a:rPr lang="en-US" b="1" dirty="0" smtClean="0"/>
              <a:t>50</a:t>
            </a:r>
            <a:r>
              <a:rPr lang="en-US" b="1" dirty="0"/>
              <a:t>%</a:t>
            </a:r>
            <a:r>
              <a:rPr lang="en-US" dirty="0"/>
              <a:t> funding from the EU LIFE Fund </a:t>
            </a:r>
            <a:r>
              <a:rPr lang="en-US" dirty="0" smtClean="0"/>
              <a:t>Programme</a:t>
            </a:r>
          </a:p>
          <a:p>
            <a:pPr eaLnBrk="1" hangingPunct="1"/>
            <a:r>
              <a:rPr lang="en-US" b="1" dirty="0"/>
              <a:t>SDCC</a:t>
            </a:r>
            <a:r>
              <a:rPr lang="en-US" dirty="0"/>
              <a:t> will be the lead authority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IE" altLang="en-US" dirty="0" smtClean="0"/>
          </a:p>
          <a:p>
            <a:pPr eaLnBrk="1" hangingPunct="1"/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66" y="2478651"/>
            <a:ext cx="2504961" cy="1044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66" y="190501"/>
            <a:ext cx="2532781" cy="1085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01" y="3552437"/>
            <a:ext cx="5320145" cy="2660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1" y="4271932"/>
            <a:ext cx="5905500" cy="17531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999" y="6107098"/>
            <a:ext cx="880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r>
              <a:rPr lang="en-IE" altLang="en-US" dirty="0">
                <a:hlinkClick r:id="rId6"/>
              </a:rPr>
              <a:t>https://www.sdcc.ie/en/services/environment/dublin-urban-rivers-life/project-background</a:t>
            </a:r>
            <a:r>
              <a:rPr lang="en-IE" altLang="en-US" dirty="0" smtClean="0">
                <a:hlinkClick r:id="rId6"/>
              </a:rPr>
              <a:t>/</a:t>
            </a:r>
            <a:r>
              <a:rPr lang="en-IE" altLang="en-US" dirty="0" smtClean="0"/>
              <a:t> </a:t>
            </a:r>
            <a:endParaRPr lang="en-IE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5698" y="1296032"/>
            <a:ext cx="1521315" cy="11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0245" y="330468"/>
            <a:ext cx="5633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Climate Action Fund 2020</a:t>
            </a:r>
            <a:endParaRPr lang="en-IE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6376374"/>
            <a:ext cx="1652159" cy="4816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 txBox="1">
            <a:spLocks/>
          </p:cNvSpPr>
          <p:nvPr/>
        </p:nvSpPr>
        <p:spPr bwMode="auto">
          <a:xfrm>
            <a:off x="210256" y="3026745"/>
            <a:ext cx="7242104" cy="54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24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Information sessions 5</a:t>
            </a:r>
            <a:r>
              <a:rPr lang="en-US" sz="2800" baseline="30000" dirty="0" smtClean="0">
                <a:latin typeface="+mn-lt"/>
              </a:rPr>
              <a:t>th</a:t>
            </a:r>
            <a:r>
              <a:rPr lang="en-US" sz="2800" dirty="0" smtClean="0">
                <a:latin typeface="+mn-lt"/>
              </a:rPr>
              <a:t> and 10</a:t>
            </a:r>
            <a:r>
              <a:rPr lang="en-US" sz="2800" baseline="30000" dirty="0" smtClean="0">
                <a:latin typeface="+mn-lt"/>
              </a:rPr>
              <a:t>th</a:t>
            </a:r>
            <a:r>
              <a:rPr lang="en-US" sz="2800" dirty="0" smtClean="0">
                <a:latin typeface="+mn-lt"/>
              </a:rPr>
              <a:t> February </a:t>
            </a: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Expression of Interest Form to be submitted by </a:t>
            </a:r>
            <a:r>
              <a:rPr lang="en-US" sz="2800" b="1" dirty="0">
                <a:latin typeface="+mn-lt"/>
              </a:rPr>
              <a:t>6th March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DLA </a:t>
            </a:r>
            <a:r>
              <a:rPr lang="en-US" sz="2800" dirty="0">
                <a:latin typeface="+mn-lt"/>
              </a:rPr>
              <a:t>Regional Proposal: Green Roofs and Solar </a:t>
            </a:r>
            <a:r>
              <a:rPr lang="en-US" sz="2800" dirty="0" smtClean="0">
                <a:latin typeface="+mn-lt"/>
              </a:rPr>
              <a:t>Installations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Change X </a:t>
            </a:r>
            <a:r>
              <a:rPr lang="en-US" sz="2800" dirty="0" smtClean="0">
                <a:latin typeface="+mn-lt"/>
              </a:rPr>
              <a:t>Community Proposal </a:t>
            </a:r>
            <a:r>
              <a:rPr lang="en-US" sz="2800" dirty="0" smtClean="0">
                <a:latin typeface="+mn-lt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Other areas – E</a:t>
            </a:r>
            <a:r>
              <a:rPr lang="en-US" sz="2800" dirty="0" smtClean="0">
                <a:latin typeface="+mn-lt"/>
              </a:rPr>
              <a:t>.g. Landfills/Land banks?</a:t>
            </a:r>
            <a:endParaRPr lang="en-IE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366777"/>
            <a:ext cx="384048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449" y="2344041"/>
            <a:ext cx="3764471" cy="2811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3244" y="5363740"/>
            <a:ext cx="323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Bisolar</a:t>
            </a:r>
            <a:r>
              <a:rPr lang="en-IE" dirty="0" smtClean="0"/>
              <a:t> Roof, Clapham Park, London – www.livingroofs.org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745" y="5552971"/>
            <a:ext cx="2352178" cy="13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4" y="12881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4	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Training and Education</a:t>
            </a:r>
            <a:r>
              <a:rPr lang="en-US" sz="4000" b="1" dirty="0" smtClean="0">
                <a:solidFill>
                  <a:srgbClr val="0070C0"/>
                </a:solidFill>
              </a:rPr>
              <a:t/>
            </a:r>
            <a:br>
              <a:rPr lang="en-US" sz="4000" b="1" dirty="0" smtClean="0">
                <a:solidFill>
                  <a:srgbClr val="0070C0"/>
                </a:solidFill>
              </a:rPr>
            </a:br>
            <a:endParaRPr lang="en-IE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00" y="979460"/>
            <a:ext cx="6011893" cy="5135590"/>
          </a:xfrm>
        </p:spPr>
        <p:txBody>
          <a:bodyPr>
            <a:noAutofit/>
          </a:bodyPr>
          <a:lstStyle/>
          <a:p>
            <a:r>
              <a:rPr lang="en-IE" sz="2700" dirty="0" smtClean="0"/>
              <a:t>Need to train and up-skill approx. </a:t>
            </a:r>
            <a:r>
              <a:rPr lang="en-IE" sz="2700" b="1" dirty="0" smtClean="0">
                <a:solidFill>
                  <a:srgbClr val="0070C0"/>
                </a:solidFill>
              </a:rPr>
              <a:t>29,000 LA staff</a:t>
            </a:r>
            <a:r>
              <a:rPr lang="en-IE" sz="2700" dirty="0" smtClean="0">
                <a:solidFill>
                  <a:srgbClr val="0070C0"/>
                </a:solidFill>
              </a:rPr>
              <a:t> </a:t>
            </a:r>
            <a:r>
              <a:rPr lang="en-IE" sz="2700" dirty="0" smtClean="0"/>
              <a:t>and </a:t>
            </a:r>
            <a:r>
              <a:rPr lang="en-IE" sz="2700" b="1" dirty="0" smtClean="0">
                <a:solidFill>
                  <a:srgbClr val="0070C0"/>
                </a:solidFill>
              </a:rPr>
              <a:t>1,000 Councillors</a:t>
            </a:r>
            <a:endParaRPr lang="en-IE" sz="2700" dirty="0" smtClean="0"/>
          </a:p>
          <a:p>
            <a:r>
              <a:rPr lang="en-IE" sz="2700" dirty="0" smtClean="0"/>
              <a:t>Climate </a:t>
            </a:r>
            <a:r>
              <a:rPr lang="en-IE" sz="2700" dirty="0" smtClean="0"/>
              <a:t>Action </a:t>
            </a:r>
            <a:r>
              <a:rPr lang="en-IE" sz="2700" b="1" dirty="0" smtClean="0">
                <a:solidFill>
                  <a:srgbClr val="0070C0"/>
                </a:solidFill>
              </a:rPr>
              <a:t>Training Plan </a:t>
            </a:r>
            <a:r>
              <a:rPr lang="en-IE" sz="2700" dirty="0" smtClean="0"/>
              <a:t>– agreed by LGMA/CCMA Q4 2019.</a:t>
            </a:r>
          </a:p>
          <a:p>
            <a:r>
              <a:rPr lang="en-IE" sz="2700" dirty="0" smtClean="0"/>
              <a:t>Links with </a:t>
            </a:r>
            <a:r>
              <a:rPr lang="en-IE" sz="2700" b="1" dirty="0" smtClean="0">
                <a:solidFill>
                  <a:srgbClr val="0070C0"/>
                </a:solidFill>
              </a:rPr>
              <a:t>stakeholders</a:t>
            </a:r>
            <a:r>
              <a:rPr lang="en-IE" sz="2700" dirty="0" smtClean="0"/>
              <a:t> including Climate Ireland, SEAI, Met Éireann, EPA, IPA.</a:t>
            </a:r>
          </a:p>
          <a:p>
            <a:r>
              <a:rPr lang="en-IE" sz="2700" dirty="0" smtClean="0"/>
              <a:t>Training in partnership with the </a:t>
            </a:r>
            <a:r>
              <a:rPr lang="en-IE" sz="2700" b="1" dirty="0" smtClean="0">
                <a:solidFill>
                  <a:srgbClr val="0070C0"/>
                </a:solidFill>
              </a:rPr>
              <a:t>Environmental Services Training Group</a:t>
            </a:r>
            <a:endParaRPr lang="en-IE" sz="2700" dirty="0" smtClean="0"/>
          </a:p>
          <a:p>
            <a:r>
              <a:rPr lang="en-IE" sz="2700" b="1" dirty="0" smtClean="0">
                <a:solidFill>
                  <a:srgbClr val="0070C0"/>
                </a:solidFill>
              </a:rPr>
              <a:t>Pilots</a:t>
            </a:r>
            <a:r>
              <a:rPr lang="en-IE" sz="2700" dirty="0" smtClean="0"/>
              <a:t> to be undertaken Q2 2020.</a:t>
            </a:r>
          </a:p>
          <a:p>
            <a:r>
              <a:rPr lang="en-IE" sz="2700" dirty="0" smtClean="0"/>
              <a:t>Training in additional technical areas i.e. spatial planning etc.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95" y="1202174"/>
            <a:ext cx="3199782" cy="44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253" y="1365946"/>
            <a:ext cx="2036539" cy="855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784" y="5708146"/>
            <a:ext cx="2177215" cy="1133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599" y="2631204"/>
            <a:ext cx="2222060" cy="6443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3868" y="3444290"/>
            <a:ext cx="1633572" cy="1664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6385" y="179154"/>
            <a:ext cx="2048434" cy="816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7882" y="4927532"/>
            <a:ext cx="232277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73" y="1167764"/>
            <a:ext cx="4088015" cy="508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10" y="98673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Climate and Biodiversity Action Workshop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08" y="1637626"/>
            <a:ext cx="3997925" cy="1390583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 txBox="1">
            <a:spLocks/>
          </p:cNvSpPr>
          <p:nvPr/>
        </p:nvSpPr>
        <p:spPr bwMode="auto">
          <a:xfrm>
            <a:off x="6318420" y="3454989"/>
            <a:ext cx="4623487" cy="16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IE" altLang="en-US" dirty="0" smtClean="0"/>
              <a:t>Wood Quay Venue -Dec 4</a:t>
            </a:r>
            <a:r>
              <a:rPr lang="en-IE" altLang="en-US" baseline="30000" dirty="0" smtClean="0"/>
              <a:t>th</a:t>
            </a:r>
            <a:endParaRPr lang="en-IE" altLang="en-US" dirty="0" smtClean="0"/>
          </a:p>
          <a:p>
            <a:pPr eaLnBrk="1" hangingPunct="1"/>
            <a:r>
              <a:rPr lang="en-IE" altLang="en-US" dirty="0" smtClean="0"/>
              <a:t> Contact Michael Ewing </a:t>
            </a:r>
            <a:r>
              <a:rPr lang="en-IE" u="sng" dirty="0" smtClean="0">
                <a:hlinkClick r:id="rId4"/>
              </a:rPr>
              <a:t>Development@ien.ie</a:t>
            </a:r>
            <a:endParaRPr lang="en-IE" altLang="en-US" dirty="0" smtClean="0"/>
          </a:p>
          <a:p>
            <a:pPr eaLnBrk="1" hangingPunct="1"/>
            <a:endParaRPr lang="en-IE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08622" y="6308648"/>
            <a:ext cx="8021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u="sng">
                <a:hlinkClick r:id="rId5"/>
              </a:rPr>
              <a:t>http://len.ie/resources/climate-action-training/#CAT3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263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5	Communications </a:t>
            </a:r>
            <a:r>
              <a:rPr lang="en-US" sz="4000" b="1" dirty="0" smtClean="0">
                <a:solidFill>
                  <a:srgbClr val="0070C0"/>
                </a:solidFill>
              </a:rPr>
              <a:t/>
            </a:r>
            <a:br>
              <a:rPr lang="en-US" sz="4000" b="1" dirty="0" smtClean="0">
                <a:solidFill>
                  <a:srgbClr val="0070C0"/>
                </a:solidFill>
              </a:rPr>
            </a:br>
            <a:endParaRPr lang="en-IE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522" y="793623"/>
            <a:ext cx="6485410" cy="5064339"/>
          </a:xfrm>
        </p:spPr>
        <p:txBody>
          <a:bodyPr>
            <a:noAutofit/>
          </a:bodyPr>
          <a:lstStyle/>
          <a:p>
            <a:r>
              <a:rPr lang="en-IE" sz="2700" dirty="0" smtClean="0"/>
              <a:t>CARO has prepared a </a:t>
            </a:r>
            <a:r>
              <a:rPr lang="en-IE" sz="2700" b="1" dirty="0" smtClean="0">
                <a:solidFill>
                  <a:srgbClr val="0070C0"/>
                </a:solidFill>
              </a:rPr>
              <a:t>Communications</a:t>
            </a:r>
            <a:r>
              <a:rPr lang="en-IE" sz="2700" b="1" dirty="0" smtClean="0"/>
              <a:t> </a:t>
            </a:r>
            <a:r>
              <a:rPr lang="en-IE" sz="2700" b="1" dirty="0" smtClean="0">
                <a:solidFill>
                  <a:srgbClr val="0070C0"/>
                </a:solidFill>
              </a:rPr>
              <a:t>Strategy</a:t>
            </a:r>
            <a:r>
              <a:rPr lang="en-IE" sz="2700" b="1" dirty="0" smtClean="0"/>
              <a:t> </a:t>
            </a:r>
            <a:r>
              <a:rPr lang="en-IE" sz="2700" dirty="0" smtClean="0"/>
              <a:t>– links to LGMA / CCMA.</a:t>
            </a:r>
          </a:p>
          <a:p>
            <a:r>
              <a:rPr lang="en-IE" sz="2700" dirty="0" smtClean="0"/>
              <a:t>Participated in </a:t>
            </a:r>
            <a:r>
              <a:rPr lang="en-IE" sz="2700" b="1" dirty="0" smtClean="0">
                <a:solidFill>
                  <a:srgbClr val="0070C0"/>
                </a:solidFill>
              </a:rPr>
              <a:t>National Dialogue </a:t>
            </a:r>
            <a:r>
              <a:rPr lang="en-IE" sz="2700" dirty="0" smtClean="0"/>
              <a:t>on </a:t>
            </a:r>
            <a:r>
              <a:rPr lang="en-IE" sz="2700" b="1" dirty="0" smtClean="0">
                <a:solidFill>
                  <a:srgbClr val="0070C0"/>
                </a:solidFill>
              </a:rPr>
              <a:t>Climate Action </a:t>
            </a:r>
            <a:r>
              <a:rPr lang="en-IE" sz="2700" dirty="0" smtClean="0"/>
              <a:t>– national to local level.</a:t>
            </a:r>
          </a:p>
          <a:p>
            <a:pPr lvl="1"/>
            <a:r>
              <a:rPr lang="en-IE" sz="2300" b="1" dirty="0" smtClean="0">
                <a:solidFill>
                  <a:srgbClr val="0070C0"/>
                </a:solidFill>
              </a:rPr>
              <a:t>Pilots </a:t>
            </a:r>
            <a:r>
              <a:rPr lang="en-IE" sz="2300" dirty="0" smtClean="0"/>
              <a:t>in Kildare, Dublin and Mayo in 2019 </a:t>
            </a:r>
          </a:p>
          <a:p>
            <a:r>
              <a:rPr lang="en-IE" sz="2700" b="1" dirty="0" smtClean="0">
                <a:solidFill>
                  <a:srgbClr val="0070C0"/>
                </a:solidFill>
              </a:rPr>
              <a:t>CARO branding </a:t>
            </a:r>
            <a:r>
              <a:rPr lang="en-IE" sz="2700" dirty="0" smtClean="0"/>
              <a:t>and social media - national website in development.</a:t>
            </a:r>
          </a:p>
          <a:p>
            <a:r>
              <a:rPr lang="en-IE" sz="2700" dirty="0" smtClean="0"/>
              <a:t>Variety of </a:t>
            </a:r>
            <a:r>
              <a:rPr lang="en-IE" sz="2700" b="1" dirty="0" smtClean="0">
                <a:solidFill>
                  <a:srgbClr val="0070C0"/>
                </a:solidFill>
              </a:rPr>
              <a:t>public engagement </a:t>
            </a:r>
            <a:r>
              <a:rPr lang="en-IE" sz="2700" dirty="0" smtClean="0"/>
              <a:t>– younger citizens, outdoor film screenings, artists, CCAP public consultations etc.</a:t>
            </a:r>
          </a:p>
          <a:p>
            <a:r>
              <a:rPr lang="en-IE" sz="2700" dirty="0" smtClean="0"/>
              <a:t>Continue to explore </a:t>
            </a:r>
            <a:r>
              <a:rPr lang="en-IE" sz="2700" b="1" dirty="0" smtClean="0">
                <a:solidFill>
                  <a:srgbClr val="0070C0"/>
                </a:solidFill>
              </a:rPr>
              <a:t>linkages</a:t>
            </a:r>
            <a:r>
              <a:rPr lang="en-IE" sz="2700" dirty="0" smtClean="0"/>
              <a:t> across LAs – Arts, Culture, Tourism, Business etc.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067" y="99557"/>
            <a:ext cx="2027196" cy="288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507" y="42662"/>
            <a:ext cx="1996585" cy="2815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451" y="3198435"/>
            <a:ext cx="2165812" cy="18942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856" y="5234942"/>
            <a:ext cx="2995465" cy="159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314" y="2987053"/>
            <a:ext cx="1550970" cy="1961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1105" y="5092693"/>
            <a:ext cx="2603388" cy="17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9512F8E-B2E3-41C1-958F-E0D87B3E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94" y="249178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</a:rPr>
              <a:t>Climate Action – Awareness and Engagement</a:t>
            </a:r>
            <a:endParaRPr lang="en-IE" altLang="en-US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4" y="249178"/>
            <a:ext cx="10503934" cy="65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05" y="0"/>
            <a:ext cx="9782504" cy="67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00" y="0"/>
            <a:ext cx="7756268" cy="68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729" y="4100523"/>
            <a:ext cx="3815921" cy="2398398"/>
          </a:xfrm>
          <a:prstGeom prst="rect">
            <a:avLst/>
          </a:prstGeo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29512F8E-B2E3-41C1-958F-E0D87B3E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05" y="3112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Climate Action – Awareness and Engagement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073"/>
            <a:ext cx="3996255" cy="266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55" y="1677326"/>
            <a:ext cx="5371161" cy="141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35" y="1060030"/>
            <a:ext cx="3382465" cy="253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028" y="4194555"/>
            <a:ext cx="5286408" cy="247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15" y="4100523"/>
            <a:ext cx="3792686" cy="25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6" y="-20956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6	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Mitigation </a:t>
            </a:r>
            <a:endParaRPr lang="en-IE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546" y="990043"/>
            <a:ext cx="6187885" cy="5064339"/>
          </a:xfrm>
        </p:spPr>
        <p:txBody>
          <a:bodyPr>
            <a:noAutofit/>
          </a:bodyPr>
          <a:lstStyle/>
          <a:p>
            <a:r>
              <a:rPr lang="en-IE" dirty="0" smtClean="0"/>
              <a:t>All LAs report annually through SEAI’s </a:t>
            </a:r>
            <a:r>
              <a:rPr lang="en-IE" b="1" dirty="0" smtClean="0">
                <a:solidFill>
                  <a:srgbClr val="0070C0"/>
                </a:solidFill>
              </a:rPr>
              <a:t>Monitoring &amp; Reporting </a:t>
            </a:r>
            <a:r>
              <a:rPr lang="en-IE" dirty="0" smtClean="0"/>
              <a:t>process.</a:t>
            </a:r>
          </a:p>
          <a:p>
            <a:r>
              <a:rPr lang="en-IE" dirty="0" smtClean="0"/>
              <a:t>27 LAs Adaptation Strategies, 4 Dublin LAs have Climate Action Plans</a:t>
            </a:r>
          </a:p>
          <a:p>
            <a:r>
              <a:rPr lang="en-US" dirty="0"/>
              <a:t>General Scheme </a:t>
            </a:r>
            <a:r>
              <a:rPr lang="en-US" b="1" dirty="0">
                <a:solidFill>
                  <a:srgbClr val="0070C0"/>
                </a:solidFill>
              </a:rPr>
              <a:t>Climate Action Amendment Bill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Head 15 – </a:t>
            </a:r>
            <a:r>
              <a:rPr lang="en-US" i="1" dirty="0" smtClean="0"/>
              <a:t>Local Authority Climate Action Plan</a:t>
            </a:r>
          </a:p>
          <a:p>
            <a:r>
              <a:rPr lang="en-US" dirty="0" smtClean="0"/>
              <a:t>LAs have broad </a:t>
            </a:r>
            <a:r>
              <a:rPr lang="en-US" b="1" dirty="0" smtClean="0">
                <a:solidFill>
                  <a:srgbClr val="0070C0"/>
                </a:solidFill>
              </a:rPr>
              <a:t>mitigation role </a:t>
            </a:r>
            <a:r>
              <a:rPr lang="en-US" dirty="0" smtClean="0"/>
              <a:t>– public lighting, housing, leisure </a:t>
            </a:r>
            <a:r>
              <a:rPr lang="en-US" dirty="0" err="1" smtClean="0"/>
              <a:t>centres</a:t>
            </a:r>
            <a:r>
              <a:rPr lang="en-US" dirty="0" smtClean="0"/>
              <a:t>, public buildings, fleet etc.</a:t>
            </a:r>
          </a:p>
          <a:p>
            <a:r>
              <a:rPr lang="en-US" dirty="0" smtClean="0"/>
              <a:t>Significant role for </a:t>
            </a:r>
            <a:r>
              <a:rPr lang="en-US" b="1" dirty="0" smtClean="0">
                <a:solidFill>
                  <a:srgbClr val="0070C0"/>
                </a:solidFill>
              </a:rPr>
              <a:t>spatial planning </a:t>
            </a:r>
            <a:r>
              <a:rPr lang="en-US" dirty="0" smtClean="0"/>
              <a:t>in </a:t>
            </a:r>
            <a:r>
              <a:rPr lang="en-US" dirty="0" smtClean="0"/>
              <a:t>enabling </a:t>
            </a:r>
            <a:r>
              <a:rPr lang="en-US" dirty="0" smtClean="0"/>
              <a:t>mitigation and adaptation.</a:t>
            </a:r>
            <a:endParaRPr lang="en-I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846" y="536527"/>
            <a:ext cx="1932599" cy="262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393" y="2780370"/>
            <a:ext cx="2634524" cy="1977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431" y="3027030"/>
            <a:ext cx="2420287" cy="1815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641" y="219295"/>
            <a:ext cx="2467827" cy="2467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468" y="4930965"/>
            <a:ext cx="3679849" cy="18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227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194C6-9BB7-4931-AC91-82A71F1EB550}"/>
              </a:ext>
            </a:extLst>
          </p:cNvPr>
          <p:cNvSpPr txBox="1">
            <a:spLocks/>
          </p:cNvSpPr>
          <p:nvPr/>
        </p:nvSpPr>
        <p:spPr bwMode="auto">
          <a:xfrm>
            <a:off x="-1066472" y="80163"/>
            <a:ext cx="10515600" cy="7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44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Mitigation </a:t>
            </a:r>
            <a:r>
              <a:rPr lang="en-IE" altLang="en-US" sz="44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Baseline – </a:t>
            </a:r>
            <a:r>
              <a:rPr lang="en-IE" altLang="en-US" sz="44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(</a:t>
            </a:r>
            <a:r>
              <a:rPr lang="en-IE" altLang="en-US" sz="4400" b="1" dirty="0">
                <a:solidFill>
                  <a:srgbClr val="0070C0"/>
                </a:solidFill>
                <a:cs typeface="Calibri" panose="020F0502020204030204" pitchFamily="34" charset="0"/>
              </a:rPr>
              <a:t>S</a:t>
            </a:r>
            <a:r>
              <a:rPr lang="en-IE" altLang="en-US" sz="44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DCC</a:t>
            </a:r>
            <a:r>
              <a:rPr lang="en-IE" altLang="en-US" sz="44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)</a:t>
            </a:r>
            <a:endParaRPr lang="en-IE" altLang="en-US" sz="4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8927"/>
            <a:ext cx="2171700" cy="1029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" y="796581"/>
            <a:ext cx="4619626" cy="5019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778" y="839117"/>
            <a:ext cx="6603843" cy="4573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328" y="5286375"/>
            <a:ext cx="26289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5" y="-273651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Flooding Projects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90" y="800140"/>
            <a:ext cx="7355774" cy="4642162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Local Authorities work on a range of flood alleviation projects from small to large scale</a:t>
            </a:r>
          </a:p>
          <a:p>
            <a:pPr eaLnBrk="1" hangingPunct="1"/>
            <a:r>
              <a:rPr lang="en-IE" altLang="en-US" dirty="0" smtClean="0"/>
              <a:t>LAs work with </a:t>
            </a:r>
            <a:r>
              <a:rPr lang="en-IE" altLang="en-US" b="1" dirty="0" smtClean="0">
                <a:solidFill>
                  <a:srgbClr val="0070C0"/>
                </a:solidFill>
              </a:rPr>
              <a:t>Office of Public Works </a:t>
            </a:r>
            <a:r>
              <a:rPr lang="en-IE" altLang="en-US" dirty="0" smtClean="0"/>
              <a:t>on major Flood Defence Schemes</a:t>
            </a:r>
          </a:p>
          <a:p>
            <a:pPr eaLnBrk="1" hangingPunct="1"/>
            <a:r>
              <a:rPr lang="en-IE" altLang="en-US" dirty="0" smtClean="0"/>
              <a:t>Assessment of these schemes – ‘</a:t>
            </a:r>
            <a:r>
              <a:rPr lang="en-IE" altLang="en-US" i="1" dirty="0" smtClean="0"/>
              <a:t>Areas of Further Alleviation</a:t>
            </a:r>
            <a:r>
              <a:rPr lang="en-IE" altLang="en-US" dirty="0" smtClean="0"/>
              <a:t>’ – AFAs</a:t>
            </a:r>
          </a:p>
          <a:p>
            <a:pPr eaLnBrk="1" hangingPunct="1"/>
            <a:r>
              <a:rPr lang="en-IE" altLang="en-US" dirty="0" smtClean="0"/>
              <a:t>CFRAMS – main vehicle for meeting the requirements of the EU Floods Directive.</a:t>
            </a:r>
          </a:p>
          <a:p>
            <a:pPr eaLnBrk="1" hangingPunct="1"/>
            <a:r>
              <a:rPr lang="en-IE" altLang="en-US" dirty="0" smtClean="0">
                <a:hlinkClick r:id="rId3"/>
              </a:rPr>
              <a:t>www.floodinfo.ie</a:t>
            </a:r>
            <a:r>
              <a:rPr lang="en-IE" altLang="en-US" dirty="0" smtClean="0"/>
              <a:t> – details flood risk for 300 areas throughout Ireland – both urban and rural context</a:t>
            </a:r>
          </a:p>
          <a:p>
            <a:pPr eaLnBrk="1" hangingPunct="1"/>
            <a:r>
              <a:rPr lang="en-IE" altLang="en-US" dirty="0" smtClean="0"/>
              <a:t>Need for more sustainable drainage in Urban areas.</a:t>
            </a:r>
          </a:p>
          <a:p>
            <a:pPr eaLnBrk="1" hangingPunct="1"/>
            <a:endParaRPr lang="en-IE" altLang="en-US" sz="2400" dirty="0" smtClean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5" y="126227"/>
            <a:ext cx="3993325" cy="2994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54" y="4012887"/>
            <a:ext cx="3993325" cy="2662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333" y="2954354"/>
            <a:ext cx="1881768" cy="1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1" y="-23750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Public Lighting Projects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83" y="803049"/>
            <a:ext cx="6963888" cy="4351338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Public Lighting is one of the </a:t>
            </a:r>
            <a:r>
              <a:rPr lang="en-IE" altLang="en-US" b="1" dirty="0" smtClean="0">
                <a:solidFill>
                  <a:srgbClr val="0070C0"/>
                </a:solidFill>
              </a:rPr>
              <a:t>largest energy </a:t>
            </a:r>
            <a:r>
              <a:rPr lang="en-IE" altLang="en-US" dirty="0" smtClean="0"/>
              <a:t>users for Local Authorities.</a:t>
            </a:r>
          </a:p>
          <a:p>
            <a:pPr eaLnBrk="1" hangingPunct="1"/>
            <a:r>
              <a:rPr lang="en-IE" altLang="en-US" dirty="0" smtClean="0"/>
              <a:t>Almost </a:t>
            </a:r>
            <a:r>
              <a:rPr lang="en-IE" altLang="en-US" b="1" dirty="0" smtClean="0">
                <a:solidFill>
                  <a:srgbClr val="0070C0"/>
                </a:solidFill>
              </a:rPr>
              <a:t>500,000</a:t>
            </a:r>
            <a:r>
              <a:rPr lang="en-IE" altLang="en-US" dirty="0" smtClean="0"/>
              <a:t> public lights across the Country.</a:t>
            </a:r>
          </a:p>
          <a:p>
            <a:pPr eaLnBrk="1" hangingPunct="1"/>
            <a:r>
              <a:rPr lang="en-US" altLang="en-US" dirty="0"/>
              <a:t>As parts of the public lighting network are over </a:t>
            </a:r>
            <a:r>
              <a:rPr lang="en-US" altLang="en-US" b="1" dirty="0">
                <a:solidFill>
                  <a:srgbClr val="0070C0"/>
                </a:solidFill>
              </a:rPr>
              <a:t>40 years old</a:t>
            </a:r>
            <a:r>
              <a:rPr lang="en-US" altLang="en-US" dirty="0"/>
              <a:t>, it is estimated that replacing bulbs with low energy equipment would see local authorities </a:t>
            </a:r>
            <a:r>
              <a:rPr lang="en-US" altLang="en-US" dirty="0" smtClean="0"/>
              <a:t>significantly reduce </a:t>
            </a:r>
            <a:r>
              <a:rPr lang="en-US" altLang="en-US" dirty="0"/>
              <a:t>annual lighting </a:t>
            </a:r>
            <a:r>
              <a:rPr lang="en-US" altLang="en-US" dirty="0" smtClean="0"/>
              <a:t>costs.</a:t>
            </a:r>
            <a:endParaRPr lang="en-IE" altLang="en-US" dirty="0" smtClean="0"/>
          </a:p>
          <a:p>
            <a:pPr eaLnBrk="1" hangingPunct="1"/>
            <a:r>
              <a:rPr lang="en-IE" altLang="en-US" dirty="0" smtClean="0"/>
              <a:t>Traditional SOX lamps are being phased out and replaced with LED lights.</a:t>
            </a:r>
            <a:endParaRPr lang="en-IE" altLang="en-US" dirty="0"/>
          </a:p>
          <a:p>
            <a:pPr eaLnBrk="1" hangingPunct="1"/>
            <a:r>
              <a:rPr lang="en-IE" altLang="en-US" dirty="0" smtClean="0"/>
              <a:t>LA Climate Action Charter 2019 – 50% improvement in energy efficiency by 2030</a:t>
            </a: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26" y="3322986"/>
            <a:ext cx="3871296" cy="2895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326" y="507363"/>
            <a:ext cx="381033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1" y="-23750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Spatial Planning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90" y="800140"/>
            <a:ext cx="7355774" cy="4642162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Planning system is an </a:t>
            </a:r>
            <a:r>
              <a:rPr lang="en-IE" altLang="en-US" b="1" dirty="0" smtClean="0">
                <a:solidFill>
                  <a:srgbClr val="0070C0"/>
                </a:solidFill>
              </a:rPr>
              <a:t>established means </a:t>
            </a:r>
            <a:r>
              <a:rPr lang="en-IE" altLang="en-US" dirty="0" smtClean="0"/>
              <a:t>to implement and integrate climate change.</a:t>
            </a:r>
          </a:p>
          <a:p>
            <a:pPr eaLnBrk="1" hangingPunct="1"/>
            <a:r>
              <a:rPr lang="en-IE" altLang="en-US" dirty="0" smtClean="0"/>
              <a:t>Evolving </a:t>
            </a:r>
            <a:r>
              <a:rPr lang="en-IE" altLang="en-US" b="1" dirty="0" smtClean="0">
                <a:solidFill>
                  <a:srgbClr val="0070C0"/>
                </a:solidFill>
              </a:rPr>
              <a:t>policy hierarchy </a:t>
            </a:r>
            <a:r>
              <a:rPr lang="en-IE" altLang="en-US" dirty="0" smtClean="0"/>
              <a:t>with regard to climate and spatial planning policy.</a:t>
            </a:r>
          </a:p>
          <a:p>
            <a:pPr eaLnBrk="1" hangingPunct="1"/>
            <a:r>
              <a:rPr lang="en-IE" altLang="en-US" dirty="0" smtClean="0"/>
              <a:t>4 Dublin CCAPs – </a:t>
            </a:r>
            <a:r>
              <a:rPr lang="en-IE" altLang="en-US" b="1" dirty="0">
                <a:solidFill>
                  <a:srgbClr val="0070C0"/>
                </a:solidFill>
              </a:rPr>
              <a:t>Action E4 </a:t>
            </a:r>
            <a:r>
              <a:rPr lang="en-IE" altLang="en-US" dirty="0" smtClean="0"/>
              <a:t>relates to City / County Development Plan and climate policy</a:t>
            </a:r>
          </a:p>
          <a:p>
            <a:pPr eaLnBrk="1" hangingPunct="1"/>
            <a:r>
              <a:rPr lang="en-IE" altLang="en-US" b="1" dirty="0">
                <a:solidFill>
                  <a:srgbClr val="0070C0"/>
                </a:solidFill>
              </a:rPr>
              <a:t>EMRA</a:t>
            </a:r>
            <a:r>
              <a:rPr lang="en-IE" altLang="en-US" dirty="0" smtClean="0"/>
              <a:t> Regional Spatial &amp; Economic Strategy – adopted June 2019 – signposts climate action</a:t>
            </a:r>
          </a:p>
          <a:p>
            <a:pPr eaLnBrk="1" hangingPunct="1"/>
            <a:r>
              <a:rPr lang="en-IE" altLang="en-US" dirty="0" smtClean="0"/>
              <a:t>CARO has published a </a:t>
            </a:r>
            <a:r>
              <a:rPr lang="en-IE" altLang="en-US" b="1" dirty="0" smtClean="0">
                <a:solidFill>
                  <a:srgbClr val="0070C0"/>
                </a:solidFill>
              </a:rPr>
              <a:t>Discussion Paper </a:t>
            </a:r>
            <a:r>
              <a:rPr lang="en-IE" altLang="en-US" dirty="0" smtClean="0"/>
              <a:t>– ‘</a:t>
            </a:r>
            <a:r>
              <a:rPr lang="en-IE" altLang="en-US" i="1" dirty="0" smtClean="0"/>
              <a:t>Planning for Climate Action in City / County Development Plans</a:t>
            </a:r>
            <a:r>
              <a:rPr lang="en-IE" altLang="en-US" dirty="0" smtClean="0"/>
              <a:t>’</a:t>
            </a:r>
          </a:p>
          <a:p>
            <a:pPr eaLnBrk="1" hangingPunct="1"/>
            <a:r>
              <a:rPr lang="en-IE" altLang="en-US" dirty="0" smtClean="0"/>
              <a:t>CARO led </a:t>
            </a:r>
            <a:r>
              <a:rPr lang="en-IE" altLang="en-US" b="1" dirty="0" smtClean="0">
                <a:solidFill>
                  <a:srgbClr val="0070C0"/>
                </a:solidFill>
              </a:rPr>
              <a:t>workshops for Planners </a:t>
            </a:r>
            <a:r>
              <a:rPr lang="en-IE" altLang="en-US" dirty="0" smtClean="0"/>
              <a:t>in 2020 aligned to Development Plan process</a:t>
            </a:r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80" y="800140"/>
            <a:ext cx="3802145" cy="5436796"/>
          </a:xfrm>
          <a:prstGeom prst="rect">
            <a:avLst/>
          </a:prstGeom>
          <a:effectLst>
            <a:innerShdw blurRad="2413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055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5" y="-222676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Take home messages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315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97" y="1377924"/>
            <a:ext cx="8249153" cy="4375176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Local Authorities </a:t>
            </a:r>
            <a:r>
              <a:rPr lang="en-IE" altLang="en-US" dirty="0"/>
              <a:t>can be </a:t>
            </a:r>
            <a:r>
              <a:rPr lang="en-IE" altLang="en-US" b="1" dirty="0">
                <a:solidFill>
                  <a:srgbClr val="0070C0"/>
                </a:solidFill>
              </a:rPr>
              <a:t>leaders on climate </a:t>
            </a:r>
            <a:r>
              <a:rPr lang="en-IE" altLang="en-US" b="1" dirty="0" smtClean="0">
                <a:solidFill>
                  <a:srgbClr val="0070C0"/>
                </a:solidFill>
              </a:rPr>
              <a:t>action </a:t>
            </a:r>
            <a:r>
              <a:rPr lang="en-IE" altLang="en-US" dirty="0" smtClean="0"/>
              <a:t>for the wider community </a:t>
            </a:r>
            <a:endParaRPr lang="en-IE" altLang="en-US" dirty="0"/>
          </a:p>
          <a:p>
            <a:pPr eaLnBrk="1" hangingPunct="1"/>
            <a:r>
              <a:rPr lang="en-IE" altLang="en-US" b="1" dirty="0" smtClean="0">
                <a:solidFill>
                  <a:srgbClr val="0070C0"/>
                </a:solidFill>
              </a:rPr>
              <a:t>All of Government and</a:t>
            </a:r>
            <a:r>
              <a:rPr lang="en-IE" altLang="en-US" dirty="0" smtClean="0">
                <a:solidFill>
                  <a:srgbClr val="0070C0"/>
                </a:solidFill>
              </a:rPr>
              <a:t> </a:t>
            </a:r>
            <a:r>
              <a:rPr lang="en-IE" altLang="en-US" b="1" dirty="0" smtClean="0">
                <a:solidFill>
                  <a:srgbClr val="0070C0"/>
                </a:solidFill>
              </a:rPr>
              <a:t>all of society </a:t>
            </a:r>
            <a:r>
              <a:rPr lang="en-IE" altLang="en-US" dirty="0" smtClean="0"/>
              <a:t>approach is needed</a:t>
            </a:r>
          </a:p>
          <a:p>
            <a:pPr eaLnBrk="1" hangingPunct="1"/>
            <a:r>
              <a:rPr lang="en-IE" altLang="en-US" b="1" dirty="0" smtClean="0">
                <a:solidFill>
                  <a:srgbClr val="0070C0"/>
                </a:solidFill>
              </a:rPr>
              <a:t>Adaptation</a:t>
            </a:r>
            <a:r>
              <a:rPr lang="en-IE" altLang="en-US" dirty="0" smtClean="0"/>
              <a:t> and </a:t>
            </a:r>
            <a:r>
              <a:rPr lang="en-IE" altLang="en-US" b="1" dirty="0" smtClean="0">
                <a:solidFill>
                  <a:srgbClr val="0070C0"/>
                </a:solidFill>
              </a:rPr>
              <a:t>Mitigation</a:t>
            </a:r>
            <a:r>
              <a:rPr lang="en-IE" altLang="en-US" dirty="0" smtClean="0"/>
              <a:t> must be undertaken in parallel</a:t>
            </a:r>
          </a:p>
          <a:p>
            <a:pPr eaLnBrk="1" hangingPunct="1"/>
            <a:r>
              <a:rPr lang="en-IE" altLang="en-US" b="1" dirty="0" smtClean="0">
                <a:solidFill>
                  <a:srgbClr val="0070C0"/>
                </a:solidFill>
              </a:rPr>
              <a:t>Key role for all LA staff and Elected Members </a:t>
            </a:r>
            <a:r>
              <a:rPr lang="en-IE" altLang="en-US" dirty="0" smtClean="0"/>
              <a:t>in driving climate action across all functions</a:t>
            </a:r>
            <a:endParaRPr lang="en-IE" altLang="en-US" dirty="0"/>
          </a:p>
          <a:p>
            <a:pPr eaLnBrk="1" hangingPunct="1"/>
            <a:endParaRPr lang="en-IE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80" y="2171700"/>
            <a:ext cx="3746470" cy="2491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631" y="5553343"/>
            <a:ext cx="220084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bg2">
              <a:alpha val="51000"/>
            </a:schemeClr>
          </a:solidFill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47" y="204985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</a:rPr>
              <a:t>Go raibh maith agaibh</a:t>
            </a:r>
            <a:br>
              <a:rPr lang="en-IE" altLang="en-US" sz="4000" b="1" dirty="0" smtClean="0">
                <a:solidFill>
                  <a:srgbClr val="0070C0"/>
                </a:solidFill>
              </a:rPr>
            </a:br>
            <a:r>
              <a:rPr lang="en-IE" altLang="en-US" sz="4000" b="1" dirty="0">
                <a:solidFill>
                  <a:srgbClr val="0070C0"/>
                </a:solidFill>
              </a:rPr>
              <a:t/>
            </a:r>
            <a:br>
              <a:rPr lang="en-IE" altLang="en-US" sz="4000" b="1" dirty="0">
                <a:solidFill>
                  <a:srgbClr val="0070C0"/>
                </a:solidFill>
              </a:rPr>
            </a:br>
            <a:r>
              <a:rPr lang="en-IE" altLang="en-US" sz="3600" b="1" dirty="0" smtClean="0">
                <a:hlinkClick r:id="rId4"/>
              </a:rPr>
              <a:t>david.dodd@dublincity.ie</a:t>
            </a:r>
            <a:r>
              <a:rPr lang="en-IE" altLang="en-US" sz="3600" b="1" dirty="0" smtClean="0"/>
              <a:t/>
            </a:r>
            <a:br>
              <a:rPr lang="en-IE" altLang="en-US" sz="3600" b="1" dirty="0" smtClean="0"/>
            </a:br>
            <a:r>
              <a:rPr lang="en-IE" altLang="en-US" sz="3600" b="1" dirty="0"/>
              <a:t/>
            </a:r>
            <a:br>
              <a:rPr lang="en-IE" altLang="en-US" sz="3600" b="1" dirty="0"/>
            </a:br>
            <a:r>
              <a:rPr lang="en-IE" altLang="en-US" sz="3600" b="1" dirty="0" smtClean="0"/>
              <a:t>       @DublinCARO</a:t>
            </a:r>
            <a:br>
              <a:rPr lang="en-IE" altLang="en-US" sz="3600" b="1" dirty="0" smtClean="0"/>
            </a:br>
            <a:r>
              <a:rPr lang="en-IE" altLang="en-US" sz="3600" b="1" dirty="0"/>
              <a:t/>
            </a:r>
            <a:br>
              <a:rPr lang="en-IE" altLang="en-US" sz="3600" b="1" dirty="0"/>
            </a:br>
            <a:r>
              <a:rPr lang="en-IE" altLang="en-US" sz="3600" b="1" i="1" dirty="0" smtClean="0"/>
              <a:t>#Councils4ClimateAction</a:t>
            </a:r>
            <a:r>
              <a:rPr lang="en-IE" altLang="en-US" sz="4000" b="1" dirty="0">
                <a:solidFill>
                  <a:srgbClr val="0070C0"/>
                </a:solidFill>
              </a:rPr>
              <a:t/>
            </a:r>
            <a:br>
              <a:rPr lang="en-IE" altLang="en-US" sz="4000" b="1" dirty="0">
                <a:solidFill>
                  <a:srgbClr val="0070C0"/>
                </a:solidFill>
              </a:rPr>
            </a:br>
            <a:r>
              <a:rPr lang="en-IE" altLang="en-US" sz="4000" b="1" dirty="0" smtClean="0">
                <a:solidFill>
                  <a:srgbClr val="0070C0"/>
                </a:solidFill>
              </a:rPr>
              <a:t/>
            </a:r>
            <a:br>
              <a:rPr lang="en-IE" altLang="en-US" sz="4000" b="1" dirty="0" smtClean="0">
                <a:solidFill>
                  <a:srgbClr val="0070C0"/>
                </a:solidFill>
              </a:rPr>
            </a:br>
            <a:endParaRPr lang="en-IE" altLang="en-US" sz="4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210" y="2435019"/>
            <a:ext cx="555237" cy="555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820" y="277649"/>
            <a:ext cx="3023878" cy="79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2355" t="20875" r="8142" b="18490"/>
          <a:stretch/>
        </p:blipFill>
        <p:spPr>
          <a:xfrm>
            <a:off x="9595262" y="129907"/>
            <a:ext cx="2434443" cy="12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03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1" y="-23750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Electric Vehicles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01" y="425274"/>
            <a:ext cx="6948564" cy="5975526"/>
          </a:xfrm>
        </p:spPr>
        <p:txBody>
          <a:bodyPr/>
          <a:lstStyle/>
          <a:p>
            <a:pPr eaLnBrk="1" hangingPunct="1"/>
            <a:endParaRPr lang="en-IE" altLang="en-US" dirty="0" smtClean="0"/>
          </a:p>
          <a:p>
            <a:pPr eaLnBrk="1" hangingPunct="1"/>
            <a:r>
              <a:rPr lang="en-IE" altLang="en-US" sz="2900" dirty="0" smtClean="0"/>
              <a:t>Climate Action Plan 2019 –</a:t>
            </a:r>
            <a:r>
              <a:rPr lang="en-IE" altLang="en-US" sz="2900" b="1" dirty="0" smtClean="0">
                <a:solidFill>
                  <a:srgbClr val="0070C0"/>
                </a:solidFill>
              </a:rPr>
              <a:t>1m EVs by 2030</a:t>
            </a:r>
            <a:endParaRPr lang="en-IE" altLang="en-US" sz="2900" dirty="0"/>
          </a:p>
          <a:p>
            <a:pPr eaLnBrk="1" hangingPunct="1"/>
            <a:r>
              <a:rPr lang="en-IE" altLang="en-US" sz="2900" dirty="0" smtClean="0"/>
              <a:t>Regional EV Group – Dublin LAs, CARO, Smart Dublin and SEAI </a:t>
            </a:r>
          </a:p>
          <a:p>
            <a:pPr lvl="1" eaLnBrk="1" hangingPunct="1"/>
            <a:r>
              <a:rPr lang="en-IE" altLang="en-US" sz="2500" dirty="0" smtClean="0"/>
              <a:t>Fleet Transition</a:t>
            </a:r>
          </a:p>
          <a:p>
            <a:pPr lvl="1" eaLnBrk="1" hangingPunct="1"/>
            <a:r>
              <a:rPr lang="en-IE" altLang="en-US" sz="2500" dirty="0" smtClean="0"/>
              <a:t>Plans for EV Charger infrastructure</a:t>
            </a:r>
          </a:p>
          <a:p>
            <a:pPr eaLnBrk="1" hangingPunct="1"/>
            <a:r>
              <a:rPr lang="en-IE" altLang="en-US" sz="2900" dirty="0" smtClean="0"/>
              <a:t>Recent</a:t>
            </a:r>
            <a:r>
              <a:rPr lang="en-IE" altLang="en-US" sz="2900" dirty="0" smtClean="0">
                <a:solidFill>
                  <a:srgbClr val="0070C0"/>
                </a:solidFill>
              </a:rPr>
              <a:t> </a:t>
            </a:r>
            <a:r>
              <a:rPr lang="en-IE" altLang="en-US" sz="2900" b="1" dirty="0" smtClean="0">
                <a:solidFill>
                  <a:srgbClr val="0070C0"/>
                </a:solidFill>
              </a:rPr>
              <a:t>SEAI grant support </a:t>
            </a:r>
            <a:r>
              <a:rPr lang="en-IE" altLang="en-US" sz="2900" dirty="0" smtClean="0"/>
              <a:t>for LA installation of charging points.</a:t>
            </a:r>
          </a:p>
          <a:p>
            <a:pPr eaLnBrk="1" hangingPunct="1"/>
            <a:r>
              <a:rPr lang="en-IE" altLang="en-US" sz="2900" dirty="0" smtClean="0"/>
              <a:t>Need for </a:t>
            </a:r>
            <a:r>
              <a:rPr lang="en-IE" altLang="en-US" sz="2900" b="1" dirty="0" smtClean="0">
                <a:solidFill>
                  <a:srgbClr val="0070C0"/>
                </a:solidFill>
              </a:rPr>
              <a:t>Strategic overview </a:t>
            </a:r>
            <a:r>
              <a:rPr lang="en-IE" altLang="en-US" sz="2900" dirty="0" smtClean="0"/>
              <a:t>of the Dublin Region that will inform EV requirements.</a:t>
            </a:r>
          </a:p>
          <a:p>
            <a:pPr eaLnBrk="1" hangingPunct="1"/>
            <a:r>
              <a:rPr lang="en-IE" altLang="en-US" sz="2900" dirty="0" smtClean="0"/>
              <a:t>CARO sits on </a:t>
            </a:r>
            <a:r>
              <a:rPr lang="en-IE" altLang="en-US" sz="2900" b="1" dirty="0" smtClean="0">
                <a:solidFill>
                  <a:srgbClr val="0070C0"/>
                </a:solidFill>
              </a:rPr>
              <a:t>DHPLG EV Working Group </a:t>
            </a:r>
            <a:r>
              <a:rPr lang="en-IE" altLang="en-US" sz="2900" dirty="0" smtClean="0"/>
              <a:t>– addressing planning policy, regulations etc.</a:t>
            </a:r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07" y="3862564"/>
            <a:ext cx="3769374" cy="2525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07" y="763125"/>
            <a:ext cx="2214970" cy="295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566" y="763125"/>
            <a:ext cx="2263217" cy="295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0519" y="1620984"/>
            <a:ext cx="4563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I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6376374"/>
            <a:ext cx="1652159" cy="481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06" y="1038885"/>
            <a:ext cx="4161138" cy="5706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19047" y="11362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2000" dirty="0" smtClean="0">
                <a:solidFill>
                  <a:srgbClr val="0070C0"/>
                </a:solidFill>
              </a:rPr>
              <a:t>Theme 1 - Economic Development</a:t>
            </a:r>
          </a:p>
          <a:p>
            <a:r>
              <a:rPr lang="en-IE" sz="2000" dirty="0" smtClean="0">
                <a:solidFill>
                  <a:srgbClr val="0070C0"/>
                </a:solidFill>
              </a:rPr>
              <a:t>Theme 2 – Social Inclusion</a:t>
            </a:r>
          </a:p>
          <a:p>
            <a:r>
              <a:rPr lang="en-IE" sz="2000" b="1" dirty="0" smtClean="0">
                <a:solidFill>
                  <a:srgbClr val="0070C0"/>
                </a:solidFill>
              </a:rPr>
              <a:t>Theme 3 - Environment</a:t>
            </a:r>
            <a:endParaRPr lang="en-IE" sz="2000" b="1" dirty="0">
              <a:solidFill>
                <a:srgbClr val="0070C0"/>
              </a:solidFill>
            </a:endParaRPr>
          </a:p>
          <a:p>
            <a:endParaRPr lang="en-IE" sz="2000" dirty="0">
              <a:solidFill>
                <a:srgbClr val="0070C0"/>
              </a:solidFill>
            </a:endParaRPr>
          </a:p>
          <a:p>
            <a:r>
              <a:rPr lang="en-IE" sz="2000" b="1" dirty="0" smtClean="0">
                <a:solidFill>
                  <a:srgbClr val="0070C0"/>
                </a:solidFill>
              </a:rPr>
              <a:t>Protection </a:t>
            </a:r>
            <a:r>
              <a:rPr lang="en-IE" sz="2000" b="1" dirty="0">
                <a:solidFill>
                  <a:srgbClr val="0070C0"/>
                </a:solidFill>
              </a:rPr>
              <a:t>and Sustainable use of Water </a:t>
            </a:r>
            <a:r>
              <a:rPr lang="en-IE" sz="2000" b="1" dirty="0" smtClean="0">
                <a:solidFill>
                  <a:srgbClr val="0070C0"/>
                </a:solidFill>
              </a:rPr>
              <a:t>Resources</a:t>
            </a:r>
          </a:p>
          <a:p>
            <a:endParaRPr lang="en-IE" sz="2000" dirty="0">
              <a:solidFill>
                <a:srgbClr val="0070C0"/>
              </a:solidFill>
            </a:endParaRPr>
          </a:p>
          <a:p>
            <a:r>
              <a:rPr lang="en-IE" sz="2000" b="1" dirty="0">
                <a:solidFill>
                  <a:srgbClr val="0070C0"/>
                </a:solidFill>
              </a:rPr>
              <a:t>Protection and Improvement of Local </a:t>
            </a:r>
            <a:r>
              <a:rPr lang="en-IE" sz="2000" b="1" dirty="0" smtClean="0">
                <a:solidFill>
                  <a:srgbClr val="0070C0"/>
                </a:solidFill>
              </a:rPr>
              <a:t>Biodiversity</a:t>
            </a:r>
          </a:p>
          <a:p>
            <a:endParaRPr lang="en-IE" sz="2000" b="1" dirty="0">
              <a:solidFill>
                <a:srgbClr val="0070C0"/>
              </a:solidFill>
            </a:endParaRPr>
          </a:p>
          <a:p>
            <a:r>
              <a:rPr lang="en-IE" sz="2000" b="1" dirty="0">
                <a:solidFill>
                  <a:srgbClr val="0070C0"/>
                </a:solidFill>
              </a:rPr>
              <a:t>Development of Renewable Energy</a:t>
            </a:r>
            <a:endParaRPr lang="en-IE" sz="2000" dirty="0">
              <a:solidFill>
                <a:srgbClr val="0070C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50320" y="-110259"/>
            <a:ext cx="10515600" cy="1325563"/>
          </a:xfrm>
        </p:spPr>
        <p:txBody>
          <a:bodyPr/>
          <a:lstStyle/>
          <a:p>
            <a:r>
              <a:rPr lang="en-IE" sz="4000" b="1" dirty="0" smtClean="0">
                <a:solidFill>
                  <a:srgbClr val="0070C0"/>
                </a:solidFill>
                <a:latin typeface="+mn-lt"/>
              </a:rPr>
              <a:t>Dublin Rural LEADER Funding</a:t>
            </a:r>
            <a:endParaRPr lang="en-IE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361" y="4045943"/>
            <a:ext cx="2693366" cy="281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4219" y="1919287"/>
            <a:ext cx="10287637" cy="5483835"/>
          </a:xfrm>
        </p:spPr>
        <p:txBody>
          <a:bodyPr>
            <a:normAutofit/>
          </a:bodyPr>
          <a:lstStyle/>
          <a:p>
            <a:r>
              <a:rPr lang="en-IE" sz="3600" dirty="0" smtClean="0"/>
              <a:t>CARO Background</a:t>
            </a:r>
          </a:p>
          <a:p>
            <a:r>
              <a:rPr lang="en-IE" sz="3600" dirty="0" smtClean="0"/>
              <a:t>CARO Work Programme</a:t>
            </a:r>
          </a:p>
          <a:p>
            <a:r>
              <a:rPr lang="en-IE" sz="3600" dirty="0" smtClean="0"/>
              <a:t>Dublin Climate Change Action </a:t>
            </a:r>
            <a:r>
              <a:rPr lang="en-IE" sz="3600" dirty="0" smtClean="0"/>
              <a:t>Plans</a:t>
            </a:r>
          </a:p>
          <a:p>
            <a:r>
              <a:rPr lang="en-IE" sz="3600" dirty="0" smtClean="0"/>
              <a:t>Mitigation and Adaptation </a:t>
            </a:r>
            <a:r>
              <a:rPr lang="en-IE" sz="3600" dirty="0"/>
              <a:t>e</a:t>
            </a:r>
            <a:r>
              <a:rPr lang="en-IE" sz="3600" dirty="0" smtClean="0"/>
              <a:t>xamples</a:t>
            </a:r>
            <a:endParaRPr lang="en-IE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910" y="365124"/>
            <a:ext cx="2713391" cy="598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19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Presentation Outline</a:t>
            </a:r>
            <a:endParaRPr lang="en-IE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85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AFF6-4831-455B-A055-C4863FB2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6" y="114027"/>
            <a:ext cx="11259377" cy="1325563"/>
          </a:xfrm>
        </p:spPr>
        <p:txBody>
          <a:bodyPr>
            <a:normAutofit/>
          </a:bodyPr>
          <a:lstStyle/>
          <a:p>
            <a:r>
              <a:rPr lang="en-IE" sz="4000" b="1" dirty="0" smtClean="0">
                <a:solidFill>
                  <a:srgbClr val="0070C0"/>
                </a:solidFill>
                <a:latin typeface="+mn-lt"/>
              </a:rPr>
              <a:t>LA Adaptation Plan Development - Methodology</a:t>
            </a:r>
            <a:r>
              <a:rPr lang="en-IE" sz="4000" dirty="0" smtClean="0">
                <a:solidFill>
                  <a:srgbClr val="0070C0"/>
                </a:solidFill>
                <a:latin typeface="+mn-lt"/>
              </a:rPr>
              <a:t>   </a:t>
            </a:r>
            <a:endParaRPr lang="en-IE" sz="4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Content Placeholder 5" descr="laAdaptationCycle.png">
            <a:extLst>
              <a:ext uri="{FF2B5EF4-FFF2-40B4-BE49-F238E27FC236}">
                <a16:creationId xmlns:a16="http://schemas.microsoft.com/office/drawing/2014/main" id="{AF4C8D0F-62AA-4069-B71A-06ED6C5BB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2450" y="1360350"/>
            <a:ext cx="6164619" cy="4728954"/>
          </a:xfrm>
          <a:prstGeom prst="rect">
            <a:avLst/>
          </a:prstGeom>
        </p:spPr>
      </p:pic>
      <p:pic>
        <p:nvPicPr>
          <p:cNvPr id="11" name="Picture Placeholder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C57124F-803F-43A4-8730-6E34EFFDD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/>
          <a:srcRect l="45785" t="14892" b="3815"/>
          <a:stretch/>
        </p:blipFill>
        <p:spPr>
          <a:xfrm rot="716984">
            <a:off x="725581" y="1272510"/>
            <a:ext cx="2243896" cy="3332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28479-1104-44F0-80AE-E5715412C8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412" r="3435" b="1524"/>
          <a:stretch/>
        </p:blipFill>
        <p:spPr>
          <a:xfrm rot="20582973">
            <a:off x="1242539" y="2577770"/>
            <a:ext cx="1760427" cy="2232248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2F8646E-AF27-4513-97ED-0FBDECF56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8" r="3479"/>
          <a:stretch>
            <a:fillRect/>
          </a:stretch>
        </p:blipFill>
        <p:spPr>
          <a:xfrm>
            <a:off x="2409936" y="2696547"/>
            <a:ext cx="2663077" cy="35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F44E0F0-9CF8-40E2-A195-2AC2948ED4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9350" y="6202335"/>
            <a:ext cx="1728659" cy="5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5" y="6492208"/>
            <a:ext cx="1414395" cy="3657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7902A1-1BFF-4A47-BC01-623EB351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1" y="-237507"/>
            <a:ext cx="10515600" cy="1325563"/>
          </a:xfrm>
        </p:spPr>
        <p:txBody>
          <a:bodyPr/>
          <a:lstStyle/>
          <a:p>
            <a:pPr eaLnBrk="1" hangingPunct="1"/>
            <a:r>
              <a:rPr lang="en-IE" altLang="en-US" sz="4000" b="1" dirty="0" smtClean="0">
                <a:solidFill>
                  <a:srgbClr val="0070C0"/>
                </a:solidFill>
              </a:rPr>
              <a:t> </a:t>
            </a:r>
            <a:r>
              <a:rPr lang="en-IE" altLang="en-US" sz="4000" b="1" dirty="0" smtClean="0">
                <a:solidFill>
                  <a:srgbClr val="0070C0"/>
                </a:solidFill>
                <a:latin typeface="+mn-lt"/>
              </a:rPr>
              <a:t>Coastal Erosion</a:t>
            </a:r>
            <a:endParaRPr lang="en-IE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1FDE593-F687-421D-B2D6-99D4707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0" y="921803"/>
            <a:ext cx="6677361" cy="4351338"/>
          </a:xfrm>
        </p:spPr>
        <p:txBody>
          <a:bodyPr/>
          <a:lstStyle/>
          <a:p>
            <a:pPr eaLnBrk="1" hangingPunct="1"/>
            <a:r>
              <a:rPr lang="en-IE" altLang="en-US" dirty="0" smtClean="0"/>
              <a:t>Storm surges, strong waves and tidal actions are resulting in increased coastal erosion.</a:t>
            </a:r>
          </a:p>
          <a:p>
            <a:pPr eaLnBrk="1" hangingPunct="1"/>
            <a:r>
              <a:rPr lang="en-US" altLang="en-US" dirty="0"/>
              <a:t>Adaptation actions encompasses taking a wide range of actions that can be classified as </a:t>
            </a:r>
            <a:r>
              <a:rPr lang="en-US" altLang="en-US" dirty="0">
                <a:solidFill>
                  <a:srgbClr val="0070C0"/>
                </a:solidFill>
              </a:rPr>
              <a:t>soft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70C0"/>
                </a:solidFill>
              </a:rPr>
              <a:t>green</a:t>
            </a:r>
            <a:r>
              <a:rPr lang="en-US" altLang="en-US" dirty="0"/>
              <a:t> or </a:t>
            </a:r>
            <a:r>
              <a:rPr lang="en-US" altLang="en-US" dirty="0">
                <a:solidFill>
                  <a:srgbClr val="0070C0"/>
                </a:solidFill>
              </a:rPr>
              <a:t>grey</a:t>
            </a:r>
            <a:r>
              <a:rPr lang="en-US" altLang="en-US" dirty="0"/>
              <a:t> measures</a:t>
            </a:r>
            <a:r>
              <a:rPr lang="en-US" altLang="en-US" dirty="0" smtClean="0"/>
              <a:t>.</a:t>
            </a:r>
            <a:endParaRPr lang="en-IE" altLang="en-US" dirty="0"/>
          </a:p>
          <a:p>
            <a:pPr eaLnBrk="1" hangingPunct="1"/>
            <a:r>
              <a:rPr lang="en-IE" altLang="en-US" dirty="0" smtClean="0"/>
              <a:t>Difficult decisions and significant funding will be needed to safeguard coastal communities and assets.</a:t>
            </a:r>
          </a:p>
          <a:p>
            <a:pPr eaLnBrk="1" hangingPunct="1"/>
            <a:r>
              <a:rPr lang="en-US" altLang="en-US" dirty="0" smtClean="0"/>
              <a:t>Increased evidence base for identifying coastal erosion projects – OPW, Geological Survey of Ireland etc.</a:t>
            </a:r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 smtClean="0"/>
          </a:p>
          <a:p>
            <a:pPr marL="0" indent="0" eaLnBrk="1" hangingPunct="1">
              <a:buNone/>
            </a:pPr>
            <a:endParaRPr lang="en-IE" altLang="en-US" dirty="0"/>
          </a:p>
          <a:p>
            <a:pPr marL="0" indent="0" eaLnBrk="1" hangingPunct="1">
              <a:buNone/>
            </a:pPr>
            <a:endParaRPr lang="en-IE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48" y="4493022"/>
            <a:ext cx="3132567" cy="234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211" y="96404"/>
            <a:ext cx="3208985" cy="2532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28" y="2408180"/>
            <a:ext cx="3499999" cy="2151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9016" y="2062769"/>
            <a:ext cx="1874000" cy="24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52" y="122519"/>
            <a:ext cx="8125072" cy="2098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35535"/>
            <a:ext cx="2538437" cy="1028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325" y="6498424"/>
            <a:ext cx="1414395" cy="365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52" y="1763257"/>
            <a:ext cx="9647873" cy="44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9" y="-764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Climate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Action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 Regional Offices - CARO </a:t>
            </a:r>
            <a:endParaRPr lang="en-IE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9C64-7582-448C-BB35-CA381530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839" y="1164765"/>
            <a:ext cx="6104757" cy="5591244"/>
          </a:xfrm>
        </p:spPr>
        <p:txBody>
          <a:bodyPr>
            <a:normAutofit/>
          </a:bodyPr>
          <a:lstStyle/>
          <a:p>
            <a:r>
              <a:rPr lang="en-IE" dirty="0" smtClean="0"/>
              <a:t>5 year funding from DCCAE</a:t>
            </a:r>
          </a:p>
          <a:p>
            <a:pPr marL="0" indent="0">
              <a:buNone/>
            </a:pPr>
            <a:r>
              <a:rPr lang="en-IE" dirty="0" smtClean="0"/>
              <a:t>   CARO Mandated </a:t>
            </a:r>
            <a:r>
              <a:rPr lang="en-IE" dirty="0"/>
              <a:t>to: </a:t>
            </a:r>
          </a:p>
          <a:p>
            <a:r>
              <a:rPr lang="en-IE" sz="3000" b="1" dirty="0">
                <a:solidFill>
                  <a:srgbClr val="0070C0"/>
                </a:solidFill>
              </a:rPr>
              <a:t>Build</a:t>
            </a:r>
            <a:r>
              <a:rPr lang="en-IE" sz="3000" b="1" dirty="0"/>
              <a:t> </a:t>
            </a:r>
            <a:r>
              <a:rPr lang="en-IE" sz="3000" dirty="0"/>
              <a:t>on</a:t>
            </a:r>
            <a:r>
              <a:rPr lang="en-IE" sz="3000" b="1" dirty="0"/>
              <a:t> </a:t>
            </a:r>
            <a:r>
              <a:rPr lang="en-IE" sz="3000" dirty="0"/>
              <a:t>Experience &amp; Expertise  </a:t>
            </a:r>
          </a:p>
          <a:p>
            <a:r>
              <a:rPr lang="en-IE" sz="3000" b="1" dirty="0" smtClean="0">
                <a:solidFill>
                  <a:srgbClr val="0070C0"/>
                </a:solidFill>
              </a:rPr>
              <a:t>Drive</a:t>
            </a:r>
            <a:r>
              <a:rPr lang="en-IE" sz="3000" dirty="0" smtClean="0"/>
              <a:t> </a:t>
            </a:r>
            <a:r>
              <a:rPr lang="en-IE" sz="3000" dirty="0"/>
              <a:t>Climate Action &amp; Build Capacity within LA Sector</a:t>
            </a:r>
          </a:p>
          <a:p>
            <a:r>
              <a:rPr lang="en-IE" sz="3000" b="1" dirty="0">
                <a:solidFill>
                  <a:srgbClr val="0070C0"/>
                </a:solidFill>
              </a:rPr>
              <a:t>Coordinate</a:t>
            </a:r>
            <a:r>
              <a:rPr lang="en-IE" sz="3000" dirty="0"/>
              <a:t> Engagement across Various Agencies and Government Departments</a:t>
            </a:r>
          </a:p>
          <a:p>
            <a:r>
              <a:rPr lang="en-IE" sz="3000" b="1" dirty="0">
                <a:solidFill>
                  <a:srgbClr val="0070C0"/>
                </a:solidFill>
              </a:rPr>
              <a:t>Translate</a:t>
            </a:r>
            <a:r>
              <a:rPr lang="en-IE" sz="3000" b="1" dirty="0"/>
              <a:t> </a:t>
            </a:r>
            <a:r>
              <a:rPr lang="en-IE" sz="3000" dirty="0"/>
              <a:t>Sectoral Efforts to Local </a:t>
            </a:r>
            <a:r>
              <a:rPr lang="en-IE" sz="3000" dirty="0" smtClean="0"/>
              <a:t>Level</a:t>
            </a:r>
            <a:endParaRPr lang="en-IE" sz="3000" dirty="0"/>
          </a:p>
        </p:txBody>
      </p:sp>
      <p:pic>
        <p:nvPicPr>
          <p:cNvPr id="5" name="Content Placeholder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8ADB74A5-EC7A-467E-80B4-1F129C163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8791" r="36747"/>
          <a:stretch/>
        </p:blipFill>
        <p:spPr>
          <a:xfrm>
            <a:off x="5926223" y="-517932"/>
            <a:ext cx="5896067" cy="7551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DD628-F45F-4B2A-8E13-2EAF849E7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5814" t="43618" r="7558" b="29095"/>
          <a:stretch/>
        </p:blipFill>
        <p:spPr>
          <a:xfrm>
            <a:off x="9703618" y="5243206"/>
            <a:ext cx="1761655" cy="105993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13" y="5883018"/>
            <a:ext cx="2412456" cy="97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940" y="1455758"/>
            <a:ext cx="1167296" cy="932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669" y="2728593"/>
            <a:ext cx="1085418" cy="566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200" y="3971527"/>
            <a:ext cx="621369" cy="645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588" y="4583229"/>
            <a:ext cx="1754245" cy="559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569" y="3965739"/>
            <a:ext cx="1919070" cy="6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3862-D10B-46BC-B64E-012C471D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39" y="109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 – Work </a:t>
            </a:r>
            <a:r>
              <a:rPr lang="en-US" sz="4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2019/2020 </a:t>
            </a:r>
            <a:endParaRPr lang="en-IE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B037FA-0DA7-4B44-B075-0326BF8D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31" y="6654018"/>
            <a:ext cx="791169" cy="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3054" y="1435117"/>
            <a:ext cx="9010930" cy="48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4B0DA1-3F2E-B74F-90F4-ECF7E486A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28" y="-13139"/>
            <a:ext cx="1051560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Climate Policy – Global to Local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521A2F-490C-D24C-8CFD-27F79CE32D3C}"/>
              </a:ext>
            </a:extLst>
          </p:cNvPr>
          <p:cNvSpPr txBox="1">
            <a:spLocks/>
          </p:cNvSpPr>
          <p:nvPr/>
        </p:nvSpPr>
        <p:spPr>
          <a:xfrm>
            <a:off x="68438" y="944934"/>
            <a:ext cx="7294148" cy="591306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Source Sans Pro" panose="020B0503030403020204" pitchFamily="34" charset="77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International Conventions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European Climate Directives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National Climate Policy 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Sectoral Plans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 </a:t>
            </a: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Local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Authority Climate 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Change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Adaptation/Action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Plans  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31" y="1114973"/>
            <a:ext cx="3295915" cy="97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84" y="1312424"/>
            <a:ext cx="1449923" cy="80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86" y="3001715"/>
            <a:ext cx="926100" cy="117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own Arrow 17"/>
          <p:cNvSpPr/>
          <p:nvPr/>
        </p:nvSpPr>
        <p:spPr>
          <a:xfrm>
            <a:off x="2165012" y="3037246"/>
            <a:ext cx="219256" cy="240972"/>
          </a:xfrm>
          <a:prstGeom prst="downArrow">
            <a:avLst/>
          </a:prstGeom>
          <a:solidFill>
            <a:srgbClr val="448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Down Arrow 18"/>
          <p:cNvSpPr/>
          <p:nvPr/>
        </p:nvSpPr>
        <p:spPr>
          <a:xfrm>
            <a:off x="2156188" y="3972670"/>
            <a:ext cx="219256" cy="240972"/>
          </a:xfrm>
          <a:prstGeom prst="downArrow">
            <a:avLst/>
          </a:prstGeom>
          <a:solidFill>
            <a:srgbClr val="448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Down Arrow 20"/>
          <p:cNvSpPr/>
          <p:nvPr/>
        </p:nvSpPr>
        <p:spPr>
          <a:xfrm>
            <a:off x="2156188" y="2066214"/>
            <a:ext cx="219256" cy="240972"/>
          </a:xfrm>
          <a:prstGeom prst="downArrow">
            <a:avLst/>
          </a:prstGeom>
          <a:solidFill>
            <a:srgbClr val="448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83" y="3016968"/>
            <a:ext cx="833651" cy="117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22" y="1998746"/>
            <a:ext cx="2064028" cy="103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033" y="3016968"/>
            <a:ext cx="876056" cy="117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391" y="2983844"/>
            <a:ext cx="1221837" cy="121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30755" t="16647" r="33845" b="-1572"/>
          <a:stretch/>
        </p:blipFill>
        <p:spPr>
          <a:xfrm>
            <a:off x="6620464" y="4359729"/>
            <a:ext cx="860236" cy="12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Content Placeholder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10" y="4348925"/>
            <a:ext cx="983030" cy="126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/>
          <a:srcRect l="26703" t="20058" r="41125" b="2150"/>
          <a:stretch/>
        </p:blipFill>
        <p:spPr>
          <a:xfrm>
            <a:off x="10586633" y="2915024"/>
            <a:ext cx="963678" cy="140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190" y="6492208"/>
            <a:ext cx="1414395" cy="36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8938" y="5574914"/>
            <a:ext cx="4666045" cy="1283086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>
            <a:off x="2156188" y="5042195"/>
            <a:ext cx="219256" cy="240972"/>
          </a:xfrm>
          <a:prstGeom prst="downArrow">
            <a:avLst/>
          </a:prstGeom>
          <a:solidFill>
            <a:srgbClr val="448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96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07" y="357376"/>
            <a:ext cx="10999973" cy="305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072" y="3073334"/>
            <a:ext cx="3719930" cy="4586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199" y="1212649"/>
            <a:ext cx="6086561" cy="4395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40" y="1361193"/>
            <a:ext cx="3456009" cy="480536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D475BAE-408D-409D-8894-E4DAE38CA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056" y="6492875"/>
            <a:ext cx="141494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9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1444</Words>
  <Application>Microsoft Office PowerPoint</Application>
  <PresentationFormat>Widescreen</PresentationFormat>
  <Paragraphs>214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Source Sans Pro</vt:lpstr>
      <vt:lpstr>Times New Roman</vt:lpstr>
      <vt:lpstr>Office Theme</vt:lpstr>
      <vt:lpstr>  Climate Action Regional Offices (CAROs) – Local Authorities leading on Climate Action  </vt:lpstr>
      <vt:lpstr>PowerPoint Presentation</vt:lpstr>
      <vt:lpstr>PowerPoint Presentation</vt:lpstr>
      <vt:lpstr>Presentation Outline</vt:lpstr>
      <vt:lpstr>PowerPoint Presentation</vt:lpstr>
      <vt:lpstr>Climate Action Regional Offices - CARO </vt:lpstr>
      <vt:lpstr>CARO – Work Programme 2019/2020 </vt:lpstr>
      <vt:lpstr>Climate Policy – Global to Local  </vt:lpstr>
      <vt:lpstr>PowerPoint Presentation</vt:lpstr>
      <vt:lpstr>PowerPoint Presentation</vt:lpstr>
      <vt:lpstr>1  Establish Regional Offices </vt:lpstr>
      <vt:lpstr>2  Local Authority Adaptation Strategies / Climate  Change Action Plans </vt:lpstr>
      <vt:lpstr>Dublin Climate Change Action Plans 2019-2024</vt:lpstr>
      <vt:lpstr>PowerPoint Presentation</vt:lpstr>
      <vt:lpstr>PowerPoint Presentation</vt:lpstr>
      <vt:lpstr>Climate Action – Mitigation Examples</vt:lpstr>
      <vt:lpstr>Climate Action – Adaptation Examples</vt:lpstr>
      <vt:lpstr>Sectoral Adaptation Plans – September 2019 </vt:lpstr>
      <vt:lpstr>3  Projects, Research and Regional Specialisms </vt:lpstr>
      <vt:lpstr>SDCC District Heating</vt:lpstr>
      <vt:lpstr>Regional Electric Vehicle Assessment</vt:lpstr>
      <vt:lpstr>LGMA Climate Action Report</vt:lpstr>
      <vt:lpstr>Dublin Urban Rivers – EU LIFE </vt:lpstr>
      <vt:lpstr>PowerPoint Presentation</vt:lpstr>
      <vt:lpstr>4  Training and Education </vt:lpstr>
      <vt:lpstr>Climate and Biodiversity Action Workshop</vt:lpstr>
      <vt:lpstr>5 Communications  </vt:lpstr>
      <vt:lpstr>Climate Action – Awareness and Engagement</vt:lpstr>
      <vt:lpstr>PowerPoint Presentation</vt:lpstr>
      <vt:lpstr>Climate Action – Awareness and Engagement</vt:lpstr>
      <vt:lpstr>6  Mitigation </vt:lpstr>
      <vt:lpstr>PowerPoint Presentation</vt:lpstr>
      <vt:lpstr>Flooding Projects</vt:lpstr>
      <vt:lpstr>Public Lighting Projects</vt:lpstr>
      <vt:lpstr>Spatial Planning</vt:lpstr>
      <vt:lpstr>Take home messages</vt:lpstr>
      <vt:lpstr>Go raibh maith agaibh  david.dodd@dublincity.ie         @DublinCARO  #Councils4ClimateAction  </vt:lpstr>
      <vt:lpstr>Electric Vehicles</vt:lpstr>
      <vt:lpstr>Dublin Rural LEADER Funding</vt:lpstr>
      <vt:lpstr>LA Adaptation Plan Development - Methodology   </vt:lpstr>
      <vt:lpstr> Coastal Erosion</vt:lpstr>
    </vt:vector>
  </TitlesOfParts>
  <Company>Dublin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Advisory Council  Adaptation Subcommittee</dc:title>
  <dc:creator>dubdesk</dc:creator>
  <cp:lastModifiedBy>David Dodd</cp:lastModifiedBy>
  <cp:revision>277</cp:revision>
  <dcterms:created xsi:type="dcterms:W3CDTF">2019-10-17T11:14:14Z</dcterms:created>
  <dcterms:modified xsi:type="dcterms:W3CDTF">2020-02-25T13:41:28Z</dcterms:modified>
</cp:coreProperties>
</file>