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1" r:id="rId5"/>
  </p:sldMasterIdLst>
  <p:notesMasterIdLst>
    <p:notesMasterId r:id="rId23"/>
  </p:notesMasterIdLst>
  <p:sldIdLst>
    <p:sldId id="261" r:id="rId6"/>
    <p:sldId id="299" r:id="rId7"/>
    <p:sldId id="295" r:id="rId8"/>
    <p:sldId id="290" r:id="rId9"/>
    <p:sldId id="291" r:id="rId10"/>
    <p:sldId id="257" r:id="rId11"/>
    <p:sldId id="275" r:id="rId12"/>
    <p:sldId id="274" r:id="rId13"/>
    <p:sldId id="272" r:id="rId14"/>
    <p:sldId id="297" r:id="rId15"/>
    <p:sldId id="300" r:id="rId16"/>
    <p:sldId id="301" r:id="rId17"/>
    <p:sldId id="305" r:id="rId18"/>
    <p:sldId id="298" r:id="rId19"/>
    <p:sldId id="302" r:id="rId20"/>
    <p:sldId id="304" r:id="rId21"/>
    <p:sldId id="29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F9C"/>
    <a:srgbClr val="FFF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89069" autoAdjust="0"/>
  </p:normalViewPr>
  <p:slideViewPr>
    <p:cSldViewPr snapToGrid="0" snapToObjects="1">
      <p:cViewPr varScale="1">
        <p:scale>
          <a:sx n="114" d="100"/>
          <a:sy n="114" d="100"/>
        </p:scale>
        <p:origin x="153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B6E9E-EB75-4C96-AC7F-4AD36B6547AD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791A-6D67-4069-BA45-B6BFF09EC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96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791A-6D67-4069-BA45-B6BFF09EC8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90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fld id="{9CD464A8-F7C6-4D53-92DF-B580067443AB}" type="slidenum">
              <a:rPr lang="en-IE" altLang="en-US" sz="1200" smtClean="0"/>
              <a:pPr/>
              <a:t>7</a:t>
            </a:fld>
            <a:endParaRPr lang="en-IE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7092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Enabling older people to stay in their homes and to age in place, as their needs change, is the key focus of our work.  We believe ‘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Ageing in Place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’:-</a:t>
            </a:r>
          </a:p>
          <a:p>
            <a:pPr lvl="0">
              <a:defRPr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Meets diverse and complex needs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hearing, mobility, intellectual, illness, mental health.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Costs less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This housing option provides a greater range of community care options which costs less than one tenth of the cost of nursing homes.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 more comfortable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‘There is no place like home’.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Strengthens our social network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fights isolation.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Strengthens our self-determination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we have control over our environment and independence.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Promotes our self-worth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we feel part of a community which we contribute to.</a:t>
            </a:r>
          </a:p>
          <a:p>
            <a:pPr eaLnBrk="1" hangingPunct="1">
              <a:spcBef>
                <a:spcPct val="0"/>
              </a:spcBef>
            </a:pPr>
            <a:endParaRPr lang="en-IE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fld id="{9CD464A8-F7C6-4D53-92DF-B580067443AB}" type="slidenum">
              <a:rPr lang="en-IE" altLang="en-US" sz="1200" smtClean="0"/>
              <a:pPr/>
              <a:t>8</a:t>
            </a:fld>
            <a:endParaRPr lang="en-IE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04503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Tenant Feedback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791A-6D67-4069-BA45-B6BFF09EC8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35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39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B551-69CB-3A46-B68D-1BA2DF50BDC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62F8-E3FA-2D4A-8742-2CFD93234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0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B551-69CB-3A46-B68D-1BA2DF50BDC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62F8-E3FA-2D4A-8742-2CFD93234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74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B551-69CB-3A46-B68D-1BA2DF50BDC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62F8-E3FA-2D4A-8742-2CFD93234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B551-69CB-3A46-B68D-1BA2DF50BDC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62F8-E3FA-2D4A-8742-2CFD93234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23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B551-69CB-3A46-B68D-1BA2DF50BDC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62F8-E3FA-2D4A-8742-2CFD93234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3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BD05C-9632-4428-B131-E5CF6DD4BC6A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C3E81A-226E-471B-8286-8510B2BB14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2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AA54-DCE2-45ED-AFCA-EED14EA80985}" type="datetime1">
              <a:rPr lang="en-US" smtClean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6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B551-69CB-3A46-B68D-1BA2DF50BDC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62F8-E3FA-2D4A-8742-2CFD93234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1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B551-69CB-3A46-B68D-1BA2DF50BDC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62F8-E3FA-2D4A-8742-2CFD93234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0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B551-69CB-3A46-B68D-1BA2DF50BDC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62F8-E3FA-2D4A-8742-2CFD93234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B551-69CB-3A46-B68D-1BA2DF50BDC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62F8-E3FA-2D4A-8742-2CFD93234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9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B551-69CB-3A46-B68D-1BA2DF50BDC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62F8-E3FA-2D4A-8742-2CFD93234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2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B551-69CB-3A46-B68D-1BA2DF50BDC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62F8-E3FA-2D4A-8742-2CFD93234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3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12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5B551-69CB-3A46-B68D-1BA2DF50BDC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A62F8-E3FA-2D4A-8742-2CFD93234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7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0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76200" y="1729047"/>
            <a:ext cx="8915400" cy="4821382"/>
          </a:xfrm>
          <a:noFill/>
          <a:ln/>
        </p:spPr>
        <p:txBody>
          <a:bodyPr>
            <a:normAutofit/>
          </a:bodyPr>
          <a:lstStyle/>
          <a:p>
            <a:r>
              <a:rPr lang="en-IE" sz="4300" b="1" dirty="0">
                <a:solidFill>
                  <a:schemeClr val="bg1"/>
                </a:solidFill>
              </a:rPr>
              <a:t>Whitestown Way</a:t>
            </a:r>
          </a:p>
          <a:p>
            <a:r>
              <a:rPr lang="en-IE" sz="4300" b="1" dirty="0">
                <a:solidFill>
                  <a:schemeClr val="bg1"/>
                </a:solidFill>
              </a:rPr>
              <a:t>Older Persons Accommodation</a:t>
            </a:r>
            <a:endParaRPr lang="en-IE" sz="3600" b="1" dirty="0">
              <a:solidFill>
                <a:schemeClr val="bg1"/>
              </a:solidFill>
            </a:endParaRPr>
          </a:p>
          <a:p>
            <a:r>
              <a:rPr lang="en-IE" sz="3600" b="1" dirty="0">
                <a:solidFill>
                  <a:schemeClr val="bg1"/>
                </a:solidFill>
              </a:rPr>
              <a:t>Proposed Ageing Well Partnership</a:t>
            </a:r>
          </a:p>
          <a:p>
            <a:endParaRPr lang="en-IE" sz="3600" b="1" dirty="0">
              <a:solidFill>
                <a:schemeClr val="bg1"/>
              </a:solidFill>
            </a:endParaRPr>
          </a:p>
          <a:p>
            <a:r>
              <a:rPr lang="en-IE" sz="3600" b="1" dirty="0">
                <a:solidFill>
                  <a:schemeClr val="bg1"/>
                </a:solidFill>
              </a:rPr>
              <a:t>Housing SPC Meeting</a:t>
            </a:r>
          </a:p>
          <a:p>
            <a:r>
              <a:rPr lang="en-IE" sz="3600" b="1" dirty="0">
                <a:solidFill>
                  <a:schemeClr val="bg1"/>
                </a:solidFill>
              </a:rPr>
              <a:t>20</a:t>
            </a:r>
            <a:r>
              <a:rPr lang="en-IE" sz="3600" b="1" baseline="30000" dirty="0">
                <a:solidFill>
                  <a:schemeClr val="bg1"/>
                </a:solidFill>
              </a:rPr>
              <a:t>th</a:t>
            </a:r>
            <a:r>
              <a:rPr lang="en-IE" sz="3600" b="1" dirty="0">
                <a:solidFill>
                  <a:schemeClr val="bg1"/>
                </a:solidFill>
              </a:rPr>
              <a:t> February 2020</a:t>
            </a: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381000" y="5029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endParaRPr lang="en-I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22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482875"/>
            <a:ext cx="8619867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D95E00"/>
                </a:solidFill>
              </a:rPr>
              <a:t>Partnership Strategy for Ageing Well</a:t>
            </a:r>
            <a:endParaRPr lang="en-US" altLang="en-US" sz="2800" dirty="0"/>
          </a:p>
          <a:p>
            <a:endParaRPr lang="en-IE" sz="2000" dirty="0">
              <a:solidFill>
                <a:srgbClr val="51626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964C9-5152-4435-89DA-ADF4A600FE4E}"/>
              </a:ext>
            </a:extLst>
          </p:cNvPr>
          <p:cNvSpPr txBox="1"/>
          <p:nvPr/>
        </p:nvSpPr>
        <p:spPr>
          <a:xfrm>
            <a:off x="628211" y="2749091"/>
            <a:ext cx="7300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Prof.  Seamas Donnelly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Tallaght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University Hospital &amp;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Trinity College Dublin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EB783F-D2B6-4009-BD80-2DDD77265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999" y="2933757"/>
            <a:ext cx="1900518" cy="120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48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262066" y="1025675"/>
            <a:ext cx="8619867" cy="50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D95E00"/>
                </a:solidFill>
              </a:rPr>
              <a:t>Context</a:t>
            </a:r>
          </a:p>
          <a:p>
            <a:r>
              <a:rPr lang="en-IE" sz="2800" dirty="0"/>
              <a:t>Rapidly ageing population – 2030 1m+ aged 65+</a:t>
            </a:r>
          </a:p>
          <a:p>
            <a:r>
              <a:rPr lang="en-IE" sz="2800" dirty="0"/>
              <a:t>aged 65 in TUH catchment +42% since 2011</a:t>
            </a:r>
          </a:p>
          <a:p>
            <a:r>
              <a:rPr lang="en-IE" sz="2800" dirty="0"/>
              <a:t>High social deprivation</a:t>
            </a:r>
          </a:p>
          <a:p>
            <a:r>
              <a:rPr lang="en-IE" sz="2800" dirty="0"/>
              <a:t>Older persons’ developments are opportunities for:</a:t>
            </a:r>
          </a:p>
          <a:p>
            <a:pPr lvl="1"/>
            <a:r>
              <a:rPr lang="en-IE" dirty="0"/>
              <a:t>public health community interventions targeting lifestyle and health risk factors;</a:t>
            </a:r>
          </a:p>
          <a:p>
            <a:pPr lvl="1"/>
            <a:r>
              <a:rPr lang="en-IE" dirty="0"/>
              <a:t>promotion of wellness and healthy ageing;</a:t>
            </a:r>
          </a:p>
          <a:p>
            <a:pPr lvl="1"/>
            <a:r>
              <a:rPr lang="en-IE" dirty="0"/>
              <a:t>learning to inform similar practice nationally and internationally</a:t>
            </a:r>
            <a:endParaRPr lang="en-IE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63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-132107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204332"/>
            <a:ext cx="8619867" cy="629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IE" altLang="en-US" b="1" dirty="0">
                <a:solidFill>
                  <a:srgbClr val="D95E00"/>
                </a:solidFill>
              </a:rPr>
              <a:t>Catchment Lifestyle Demographics</a:t>
            </a:r>
          </a:p>
          <a:p>
            <a:pPr eaLnBrk="1" hangingPunct="1">
              <a:buFontTx/>
              <a:buNone/>
            </a:pPr>
            <a:r>
              <a:rPr lang="en-IE" altLang="en-US" sz="2800" dirty="0"/>
              <a:t>(TCD Institute of Population Health)</a:t>
            </a:r>
            <a:endParaRPr lang="en-US" alt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A664A4-19EF-4DD9-B173-41FBE91C11D0}"/>
              </a:ext>
            </a:extLst>
          </p:cNvPr>
          <p:cNvSpPr txBox="1"/>
          <p:nvPr/>
        </p:nvSpPr>
        <p:spPr>
          <a:xfrm>
            <a:off x="246443" y="2408132"/>
            <a:ext cx="80747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Exercise     22% - V- 79%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Smoking    44% -V- 19%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Mental Resilience:  66%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Chronic Disease: 22%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High Social Deprivation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Low Socioeconomic Status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Lost years of functioning (6.6/4.6 years)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latin typeface="Calibri"/>
              </a:rPr>
              <a:t>A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ccelerated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decline from ages 66-85 years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ECEA76-8E3B-4444-9026-385D118A0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710" y="1930023"/>
            <a:ext cx="2325003" cy="3349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5608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256478" y="1181793"/>
            <a:ext cx="8631044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D95E00"/>
                </a:solidFill>
              </a:rPr>
              <a:t>Partnership Strategy for Ageing Well</a:t>
            </a:r>
          </a:p>
          <a:p>
            <a:pPr lvl="0"/>
            <a:r>
              <a:rPr lang="en-IE" sz="2800" dirty="0"/>
              <a:t>Promotes health to prevent illness</a:t>
            </a:r>
          </a:p>
          <a:p>
            <a:pPr lvl="0"/>
            <a:r>
              <a:rPr lang="en-IE" sz="2800" dirty="0"/>
              <a:t>Provides majority of care at/closer to home</a:t>
            </a:r>
          </a:p>
          <a:p>
            <a:pPr lvl="0"/>
            <a:r>
              <a:rPr lang="en-IE" sz="2800" dirty="0"/>
              <a:t>Integrated system of (health &amp; social) care </a:t>
            </a:r>
          </a:p>
          <a:p>
            <a:r>
              <a:rPr lang="en-IE" sz="2800" dirty="0"/>
              <a:t>“Housing Options for Our Ageing Population” (DHPLG &amp; Dept. of Health 2019):</a:t>
            </a:r>
          </a:p>
          <a:p>
            <a:pPr lvl="1"/>
            <a:r>
              <a:rPr lang="en-IE" dirty="0"/>
              <a:t>Ageing in Place</a:t>
            </a:r>
          </a:p>
          <a:p>
            <a:pPr lvl="1"/>
            <a:r>
              <a:rPr lang="en-IE" dirty="0"/>
              <a:t>Promoting Sustainable Lifetime Housing</a:t>
            </a:r>
          </a:p>
          <a:p>
            <a:pPr lvl="1"/>
            <a:r>
              <a:rPr lang="en-IE" dirty="0"/>
              <a:t>Using Assistive Technology</a:t>
            </a:r>
          </a:p>
          <a:p>
            <a:pPr lvl="1"/>
            <a:r>
              <a:rPr lang="en-IE" dirty="0"/>
              <a:t>Staying Socially Connected</a:t>
            </a:r>
          </a:p>
          <a:p>
            <a:pPr lvl="1"/>
            <a:r>
              <a:rPr lang="en-IE" dirty="0"/>
              <a:t>Working Together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endParaRPr lang="en-IE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76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1" y="1482875"/>
            <a:ext cx="7987990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D95E00"/>
                </a:solidFill>
              </a:rPr>
              <a:t>Project Objectives</a:t>
            </a:r>
            <a:endParaRPr lang="en-US" altLang="en-US" sz="2800" dirty="0"/>
          </a:p>
          <a:p>
            <a:pPr marL="0" indent="0">
              <a:buNone/>
            </a:pPr>
            <a:endParaRPr lang="en-IE" sz="2000" dirty="0">
              <a:solidFill>
                <a:srgbClr val="51626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589DEA-3D58-4FD6-A4CF-447468C0D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921" y="2194754"/>
            <a:ext cx="3413861" cy="1076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35F9C9-E461-4063-B5CA-5227FA7F4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182" y="3510247"/>
            <a:ext cx="3760386" cy="2979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F1899C-F352-4A46-9585-48D6326E35F8}"/>
              </a:ext>
            </a:extLst>
          </p:cNvPr>
          <p:cNvSpPr txBox="1"/>
          <p:nvPr/>
        </p:nvSpPr>
        <p:spPr>
          <a:xfrm flipH="1">
            <a:off x="257432" y="2155356"/>
            <a:ext cx="479864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Develop, implement and evaluate interventions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Prevent chronic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Community based lifestyle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Assessing and integrating technological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Support continued living in own homes</a:t>
            </a:r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416802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236196"/>
            <a:ext cx="8619867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D95E00"/>
                </a:solidFill>
              </a:rPr>
              <a:t>Focused Public Health Initiatives</a:t>
            </a:r>
            <a:endParaRPr lang="en-IE" sz="2000" dirty="0">
              <a:solidFill>
                <a:srgbClr val="51626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08190-C555-4EA5-8818-D9A490B8AC56}"/>
              </a:ext>
            </a:extLst>
          </p:cNvPr>
          <p:cNvSpPr txBox="1"/>
          <p:nvPr/>
        </p:nvSpPr>
        <p:spPr>
          <a:xfrm>
            <a:off x="3648679" y="2720493"/>
            <a:ext cx="5277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Mental Health and resilience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Smoking cessation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Physical Independence, Frailty</a:t>
            </a:r>
            <a:r>
              <a:rPr lang="en-US" sz="2400" dirty="0">
                <a:latin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&amp; Cognition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Cardiovascular Risk Factors &amp; Disease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Respiratory infections &amp; vaccinations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Healthy eating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8E5F2B-8ED7-469E-8DFD-44327C4184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979" y="2566039"/>
            <a:ext cx="3441700" cy="270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84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846174"/>
            <a:ext cx="8619867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D95E00"/>
                </a:solidFill>
              </a:rPr>
              <a:t>Process &amp; Outcomes</a:t>
            </a:r>
            <a:endParaRPr lang="en-IE" sz="2000" dirty="0">
              <a:solidFill>
                <a:srgbClr val="51626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08190-C555-4EA5-8818-D9A490B8AC56}"/>
              </a:ext>
            </a:extLst>
          </p:cNvPr>
          <p:cNvSpPr txBox="1"/>
          <p:nvPr/>
        </p:nvSpPr>
        <p:spPr>
          <a:xfrm>
            <a:off x="247556" y="1590589"/>
            <a:ext cx="82719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Allocation of homes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Information to residents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Invitation to participate on voluntary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Develop – Implement – Evaluate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Intervention strategies approved by TUH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On-site consultation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Utilise community activity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Tenant participation in community intervention strategies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GDPR / data anonymised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Project implementation/oversight committees</a:t>
            </a:r>
          </a:p>
        </p:txBody>
      </p:sp>
    </p:spTree>
    <p:extLst>
      <p:ext uri="{BB962C8B-B14F-4D97-AF65-F5344CB8AC3E}">
        <p14:creationId xmlns:p14="http://schemas.microsoft.com/office/powerpoint/2010/main" val="1092630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992221"/>
            <a:ext cx="8619867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800" dirty="0"/>
          </a:p>
          <a:p>
            <a:pPr algn="ctr" eaLnBrk="1" hangingPunct="1">
              <a:buFontTx/>
              <a:buNone/>
            </a:pPr>
            <a:endParaRPr lang="en-US" altLang="en-US" sz="2800" dirty="0"/>
          </a:p>
          <a:p>
            <a:pPr algn="ctr" eaLnBrk="1" hangingPunct="1">
              <a:buFontTx/>
              <a:buNone/>
            </a:pPr>
            <a:endParaRPr lang="en-US" altLang="en-US" sz="2800" dirty="0"/>
          </a:p>
          <a:p>
            <a:pPr algn="ctr" eaLnBrk="1" hangingPunct="1">
              <a:buFontTx/>
              <a:buNone/>
            </a:pPr>
            <a:endParaRPr lang="en-US" altLang="en-US" sz="2800" dirty="0"/>
          </a:p>
          <a:p>
            <a:pPr algn="ctr" eaLnBrk="1" hangingPunct="1">
              <a:buFontTx/>
              <a:buNone/>
            </a:pPr>
            <a:r>
              <a:rPr lang="en-US" altLang="en-US" sz="7200" dirty="0">
                <a:solidFill>
                  <a:schemeClr val="accent6">
                    <a:lumMod val="75000"/>
                  </a:schemeClr>
                </a:solidFill>
              </a:rPr>
              <a:t>Questions??</a:t>
            </a:r>
          </a:p>
          <a:p>
            <a:endParaRPr lang="en-IE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7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701275"/>
            <a:ext cx="8619867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D95E00"/>
                </a:solidFill>
              </a:rPr>
              <a:t>Project Partners</a:t>
            </a:r>
          </a:p>
          <a:p>
            <a:pPr eaLnBrk="1" hangingPunct="1">
              <a:buFontTx/>
              <a:buNone/>
            </a:pPr>
            <a:endParaRPr lang="en-US" altLang="en-US" sz="1050" dirty="0"/>
          </a:p>
          <a:p>
            <a:endParaRPr lang="en-IE" sz="2000" dirty="0">
              <a:solidFill>
                <a:srgbClr val="51626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C210D8-982C-40F6-9548-ED56EFAB2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2167751"/>
            <a:ext cx="74104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16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992221"/>
            <a:ext cx="8619867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 dirty="0"/>
          </a:p>
          <a:p>
            <a:endParaRPr lang="en-IE" sz="2000" dirty="0">
              <a:solidFill>
                <a:srgbClr val="51626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FD6DDB-9C28-41A2-A172-584E6E66E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54" y="1999303"/>
            <a:ext cx="6955692" cy="32723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42756C-DB3F-4693-92DC-98724EBD1261}"/>
              </a:ext>
            </a:extLst>
          </p:cNvPr>
          <p:cNvSpPr txBox="1"/>
          <p:nvPr/>
        </p:nvSpPr>
        <p:spPr>
          <a:xfrm>
            <a:off x="625794" y="5585538"/>
            <a:ext cx="8146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81 Older Persons’ Homes at Whitestown Way, Tallaght</a:t>
            </a:r>
          </a:p>
        </p:txBody>
      </p:sp>
    </p:spTree>
    <p:extLst>
      <p:ext uri="{BB962C8B-B14F-4D97-AF65-F5344CB8AC3E}">
        <p14:creationId xmlns:p14="http://schemas.microsoft.com/office/powerpoint/2010/main" val="384699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992221"/>
            <a:ext cx="8619867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D95E00"/>
                </a:solidFill>
              </a:rPr>
              <a:t>Project Timelines</a:t>
            </a:r>
          </a:p>
          <a:p>
            <a:r>
              <a:rPr lang="en-US" altLang="en-US" sz="2800" dirty="0"/>
              <a:t>2017: Site identified &amp; EOIs sought from AHBs</a:t>
            </a:r>
          </a:p>
          <a:p>
            <a:pPr marL="1371600" lvl="3" indent="0">
              <a:buNone/>
            </a:pPr>
            <a:r>
              <a:rPr lang="en-US" altLang="en-US" sz="2800" dirty="0" err="1"/>
              <a:t>Cluid</a:t>
            </a:r>
            <a:r>
              <a:rPr lang="en-US" altLang="en-US" sz="2800" dirty="0"/>
              <a:t> Housing appointed</a:t>
            </a:r>
          </a:p>
          <a:p>
            <a:r>
              <a:rPr lang="en-US" altLang="en-US" sz="2800" dirty="0"/>
              <a:t>2018:	Final design &amp; public consultation</a:t>
            </a:r>
          </a:p>
          <a:p>
            <a:pPr marL="1371600" lvl="3" indent="0">
              <a:buNone/>
            </a:pPr>
            <a:r>
              <a:rPr lang="en-US" altLang="en-US" sz="2800" dirty="0"/>
              <a:t>Part 8 approved by Elected Members</a:t>
            </a:r>
            <a:endParaRPr lang="en-US" altLang="en-US" sz="1600" dirty="0"/>
          </a:p>
          <a:p>
            <a:r>
              <a:rPr lang="en-US" altLang="en-US" sz="2800" dirty="0"/>
              <a:t>2019:	Ageing Well partnership concept proposed</a:t>
            </a:r>
          </a:p>
          <a:p>
            <a:pPr marL="1371600" lvl="3" indent="0">
              <a:buNone/>
            </a:pPr>
            <a:r>
              <a:rPr lang="en-US" altLang="en-US" sz="2800" dirty="0"/>
              <a:t>Partner consultation</a:t>
            </a:r>
          </a:p>
          <a:p>
            <a:r>
              <a:rPr lang="en-US" altLang="en-US" sz="2800" dirty="0"/>
              <a:t>2020:	Commence construction</a:t>
            </a:r>
          </a:p>
          <a:p>
            <a:pPr marL="1371600" lvl="3" indent="0">
              <a:buNone/>
            </a:pPr>
            <a:r>
              <a:rPr lang="en-US" altLang="en-US" sz="2800" dirty="0"/>
              <a:t>Project partner MoU</a:t>
            </a:r>
          </a:p>
          <a:p>
            <a:pPr marL="1371600" lvl="3" indent="0">
              <a:buNone/>
            </a:pPr>
            <a:r>
              <a:rPr lang="en-US" altLang="en-US" sz="2800" dirty="0"/>
              <a:t>Right-sizing policy and tenant engagement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2021:	Projected opening of development?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endParaRPr lang="en-IE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7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992221"/>
            <a:ext cx="8619867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D95E00"/>
                </a:solidFill>
              </a:rPr>
              <a:t>Critical Success Factors</a:t>
            </a:r>
            <a:endParaRPr lang="en-US" altLang="en-US" sz="2800" dirty="0"/>
          </a:p>
          <a:p>
            <a:pPr marL="0" indent="0">
              <a:buNone/>
            </a:pPr>
            <a:r>
              <a:rPr lang="en-US" altLang="en-US" sz="2800" dirty="0"/>
              <a:t>Tenants</a:t>
            </a:r>
          </a:p>
          <a:p>
            <a:r>
              <a:rPr lang="en-US" altLang="en-US" sz="2800" dirty="0"/>
              <a:t>Voluntary engagement</a:t>
            </a:r>
          </a:p>
          <a:p>
            <a:r>
              <a:rPr lang="en-US" altLang="en-US" sz="2800" dirty="0"/>
              <a:t>No cost</a:t>
            </a:r>
          </a:p>
          <a:p>
            <a:r>
              <a:rPr lang="en-US" altLang="en-US" sz="2800" dirty="0"/>
              <a:t>Not intrusive</a:t>
            </a:r>
          </a:p>
          <a:p>
            <a:r>
              <a:rPr lang="en-US" altLang="en-US" sz="2800" dirty="0"/>
              <a:t>On site supports</a:t>
            </a:r>
          </a:p>
          <a:p>
            <a:pPr marL="0" indent="0">
              <a:buNone/>
            </a:pPr>
            <a:r>
              <a:rPr lang="en-US" altLang="en-US" sz="2800" dirty="0"/>
              <a:t>Partners</a:t>
            </a:r>
          </a:p>
          <a:p>
            <a:r>
              <a:rPr lang="en-US" altLang="en-US" sz="2800" dirty="0"/>
              <a:t>Memorandum of Understanding</a:t>
            </a:r>
          </a:p>
          <a:p>
            <a:r>
              <a:rPr lang="en-US" altLang="en-US" sz="2800" dirty="0"/>
              <a:t>Effective collaboration</a:t>
            </a:r>
          </a:p>
          <a:p>
            <a:r>
              <a:rPr lang="en-US" altLang="en-US" sz="2800" dirty="0"/>
              <a:t>Cumulative buy-in &amp; commitment to services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02319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3880" y="3306871"/>
            <a:ext cx="787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4000" b="1" dirty="0">
                <a:solidFill>
                  <a:srgbClr val="FFF9C1"/>
                </a:solidFill>
                <a:latin typeface="Arial"/>
                <a:cs typeface="Arial"/>
              </a:rPr>
              <a:t>Clúid Housing &amp; </a:t>
            </a:r>
            <a:r>
              <a:rPr lang="en-IE" sz="4000" b="1" dirty="0" err="1">
                <a:solidFill>
                  <a:srgbClr val="FFF9C1"/>
                </a:solidFill>
                <a:latin typeface="Arial"/>
                <a:cs typeface="Arial"/>
              </a:rPr>
              <a:t>Clann</a:t>
            </a:r>
            <a:r>
              <a:rPr lang="en-IE" sz="4000" b="1" dirty="0">
                <a:solidFill>
                  <a:srgbClr val="FFF9C1"/>
                </a:solidFill>
                <a:latin typeface="Arial"/>
                <a:cs typeface="Arial"/>
              </a:rPr>
              <a:t> Service</a:t>
            </a:r>
          </a:p>
        </p:txBody>
      </p:sp>
    </p:spTree>
    <p:extLst>
      <p:ext uri="{BB962C8B-B14F-4D97-AF65-F5344CB8AC3E}">
        <p14:creationId xmlns:p14="http://schemas.microsoft.com/office/powerpoint/2010/main" val="2237427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42113"/>
            <a:ext cx="914400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42125"/>
            <a:ext cx="91440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088" y="184195"/>
            <a:ext cx="6328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our </a:t>
            </a:r>
            <a:r>
              <a:rPr lang="en-IE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Clann</a:t>
            </a:r>
            <a:r>
              <a:rPr lang="en-IE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088" y="909605"/>
            <a:ext cx="4635644" cy="2792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732" y="1143332"/>
            <a:ext cx="4250039" cy="3472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21" y="3754318"/>
            <a:ext cx="4542421" cy="2987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6101" y="4742919"/>
            <a:ext cx="5777899" cy="19991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167355"/>
            <a:ext cx="1639564" cy="7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42113"/>
            <a:ext cx="914400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42125"/>
            <a:ext cx="91440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49530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Clann’s</a:t>
            </a:r>
            <a:r>
              <a:rPr lang="en-IE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 Offering – </a:t>
            </a:r>
          </a:p>
          <a:p>
            <a:r>
              <a:rPr lang="en-IE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which Empower Independence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7147" y="908719"/>
            <a:ext cx="6251076" cy="5833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167355"/>
            <a:ext cx="1639564" cy="7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1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8759" y="223041"/>
            <a:ext cx="8612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278F9C"/>
                </a:solidFill>
                <a:latin typeface="Arial"/>
                <a:cs typeface="Arial"/>
              </a:rPr>
              <a:t>Broome Lodge Tenants – Enjoying</a:t>
            </a:r>
          </a:p>
          <a:p>
            <a:r>
              <a:rPr lang="en-IE" sz="3200" b="1" dirty="0">
                <a:solidFill>
                  <a:srgbClr val="278F9C"/>
                </a:solidFill>
                <a:latin typeface="Arial"/>
                <a:cs typeface="Arial"/>
              </a:rPr>
              <a:t>the </a:t>
            </a:r>
            <a:r>
              <a:rPr lang="en-IE" sz="3200" b="1" i="1" dirty="0">
                <a:solidFill>
                  <a:srgbClr val="278F9C"/>
                </a:solidFill>
                <a:latin typeface="Arial"/>
                <a:cs typeface="Arial"/>
              </a:rPr>
              <a:t>‘later part of normal life’</a:t>
            </a:r>
          </a:p>
        </p:txBody>
      </p:sp>
      <p:sp>
        <p:nvSpPr>
          <p:cNvPr id="4" name="Rectangle 3"/>
          <p:cNvSpPr/>
          <p:nvPr/>
        </p:nvSpPr>
        <p:spPr>
          <a:xfrm>
            <a:off x="400050" y="1571624"/>
            <a:ext cx="8401050" cy="2370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IE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IE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IE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IE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IE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endParaRPr lang="en-I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436" y="279968"/>
            <a:ext cx="1539368" cy="748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43300"/>
            <a:ext cx="5143500" cy="2843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0" y="3810000"/>
            <a:ext cx="4000500" cy="266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279" y="3703179"/>
            <a:ext cx="4024943" cy="26832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17" b="-614"/>
          <a:stretch/>
        </p:blipFill>
        <p:spPr>
          <a:xfrm>
            <a:off x="2014538" y="1461115"/>
            <a:ext cx="3529012" cy="23407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231" y="1350585"/>
            <a:ext cx="3688768" cy="24594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324784"/>
            <a:ext cx="2014539" cy="229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89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3b63bcd-7363-496c-bb01-75613c615840">
      <UserInfo>
        <DisplayName>Frances O'Brien</DisplayName>
        <AccountId>221</AccountId>
        <AccountType/>
      </UserInfo>
      <UserInfo>
        <DisplayName>Noelle Rogan</DisplayName>
        <AccountId>239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2F66D40BC0E640AED9FD239243F070" ma:contentTypeVersion="10" ma:contentTypeDescription="Create a new document." ma:contentTypeScope="" ma:versionID="d476ec2c4abbd81f7aee89206cbdb050">
  <xsd:schema xmlns:xsd="http://www.w3.org/2001/XMLSchema" xmlns:xs="http://www.w3.org/2001/XMLSchema" xmlns:p="http://schemas.microsoft.com/office/2006/metadata/properties" xmlns:ns3="cfd6f845-f81a-4cfa-ba55-81d7a2282f3b" xmlns:ns4="33b63bcd-7363-496c-bb01-75613c615840" targetNamespace="http://schemas.microsoft.com/office/2006/metadata/properties" ma:root="true" ma:fieldsID="485949d5a84e383c1186b749a7de9c57" ns3:_="" ns4:_="">
    <xsd:import namespace="cfd6f845-f81a-4cfa-ba55-81d7a2282f3b"/>
    <xsd:import namespace="33b63bcd-7363-496c-bb01-75613c6158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3:MediaServiceDateTaken" minOccurs="0"/>
                <xsd:element ref="ns3:MediaServiceAutoTag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6f845-f81a-4cfa-ba55-81d7a2282f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63bcd-7363-496c-bb01-75613c61584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AE0DE8-C9E3-4A1A-ADE1-0CA70E61279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3b63bcd-7363-496c-bb01-75613c615840"/>
    <ds:schemaRef ds:uri="cfd6f845-f81a-4cfa-ba55-81d7a2282f3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7B84934-E3EF-45E8-B703-D3767BFCFF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d6f845-f81a-4cfa-ba55-81d7a2282f3b"/>
    <ds:schemaRef ds:uri="33b63bcd-7363-496c-bb01-75613c6158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55F2D7-28F5-4411-ADDA-A03078D1AA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576</Words>
  <Application>Microsoft Office PowerPoint</Application>
  <PresentationFormat>On-screen Show (4:3)</PresentationFormat>
  <Paragraphs>131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Kavanagh</dc:creator>
  <cp:lastModifiedBy>Jacqueline Sweeney</cp:lastModifiedBy>
  <cp:revision>24</cp:revision>
  <dcterms:created xsi:type="dcterms:W3CDTF">2020-02-18T15:12:47Z</dcterms:created>
  <dcterms:modified xsi:type="dcterms:W3CDTF">2020-02-20T15:14:25Z</dcterms:modified>
</cp:coreProperties>
</file>