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1" r:id="rId2"/>
    <p:sldId id="284" r:id="rId3"/>
    <p:sldId id="313" r:id="rId4"/>
    <p:sldId id="300" r:id="rId5"/>
    <p:sldId id="314" r:id="rId6"/>
    <p:sldId id="315" r:id="rId7"/>
    <p:sldId id="316" r:id="rId8"/>
    <p:sldId id="319" r:id="rId9"/>
    <p:sldId id="320" r:id="rId10"/>
    <p:sldId id="318" r:id="rId11"/>
  </p:sldIdLst>
  <p:sldSz cx="9144000" cy="6858000" type="screen4x3"/>
  <p:notesSz cx="6805613" cy="9944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3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626F"/>
    <a:srgbClr val="D95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436" autoAdjust="0"/>
    <p:restoredTop sz="86421" autoAdjust="0"/>
  </p:normalViewPr>
  <p:slideViewPr>
    <p:cSldViewPr>
      <p:cViewPr varScale="1">
        <p:scale>
          <a:sx n="49" d="100"/>
          <a:sy n="49" d="100"/>
        </p:scale>
        <p:origin x="1121" y="4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3133"/>
        <p:guide pos="214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E" sz="2800" b="1" dirty="0"/>
              <a:t>Homeless Allocation</a:t>
            </a:r>
            <a:r>
              <a:rPr lang="en-IE" sz="2800" b="1" baseline="0" dirty="0"/>
              <a:t> 2018/2019</a:t>
            </a:r>
            <a:endParaRPr lang="en-IE" sz="2800" b="1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7.6469816272965882E-2"/>
          <c:y val="0.16627398968026463"/>
          <c:w val="0.89019685039370078"/>
          <c:h val="0.6204232860200925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Sheet2!$A$2:$A$5</c:f>
              <c:strCache>
                <c:ptCount val="4"/>
                <c:pt idx="0">
                  <c:v>1 Bed</c:v>
                </c:pt>
                <c:pt idx="1">
                  <c:v>2 Bed</c:v>
                </c:pt>
                <c:pt idx="2">
                  <c:v>3 Bed</c:v>
                </c:pt>
                <c:pt idx="3">
                  <c:v>4 Bed</c:v>
                </c:pt>
              </c:strCache>
            </c:strRef>
          </c:cat>
          <c:val>
            <c:numRef>
              <c:f>Sheet2!$B$2:$B$5</c:f>
              <c:numCache>
                <c:formatCode>General</c:formatCode>
                <c:ptCount val="4"/>
                <c:pt idx="0">
                  <c:v>10</c:v>
                </c:pt>
                <c:pt idx="1">
                  <c:v>28</c:v>
                </c:pt>
                <c:pt idx="2">
                  <c:v>50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E2-486B-95F8-B627970FAE06}"/>
            </c:ext>
          </c:extLst>
        </c:ser>
        <c:ser>
          <c:idx val="1"/>
          <c:order val="1"/>
          <c:tx>
            <c:strRef>
              <c:f>Sheet2!$C$1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Sheet2!$A$2:$A$5</c:f>
              <c:strCache>
                <c:ptCount val="4"/>
                <c:pt idx="0">
                  <c:v>1 Bed</c:v>
                </c:pt>
                <c:pt idx="1">
                  <c:v>2 Bed</c:v>
                </c:pt>
                <c:pt idx="2">
                  <c:v>3 Bed</c:v>
                </c:pt>
                <c:pt idx="3">
                  <c:v>4 Bed</c:v>
                </c:pt>
              </c:strCache>
            </c:strRef>
          </c:cat>
          <c:val>
            <c:numRef>
              <c:f>Sheet2!$C$2:$C$5</c:f>
              <c:numCache>
                <c:formatCode>General</c:formatCode>
                <c:ptCount val="4"/>
                <c:pt idx="0">
                  <c:v>34</c:v>
                </c:pt>
                <c:pt idx="1">
                  <c:v>65</c:v>
                </c:pt>
                <c:pt idx="2">
                  <c:v>98</c:v>
                </c:pt>
                <c:pt idx="3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E2-486B-95F8-B627970FAE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926460656"/>
        <c:axId val="1061088176"/>
      </c:barChart>
      <c:catAx>
        <c:axId val="9264606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1088176"/>
        <c:crosses val="autoZero"/>
        <c:auto val="1"/>
        <c:lblAlgn val="ctr"/>
        <c:lblOffset val="100"/>
        <c:noMultiLvlLbl val="0"/>
      </c:catAx>
      <c:valAx>
        <c:axId val="10610881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64606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E"/>
              <a:t>HAP Tenancies V Social Housing Tenancies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Sheet1!$B$19</c:f>
              <c:strCache>
                <c:ptCount val="1"/>
                <c:pt idx="0">
                  <c:v>HAP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Sheet1!$A$20:$A$27</c:f>
              <c:strCache>
                <c:ptCount val="8"/>
                <c:pt idx="0">
                  <c:v> &lt;3 Months</c:v>
                </c:pt>
                <c:pt idx="1">
                  <c:v>&lt;6 Months</c:v>
                </c:pt>
                <c:pt idx="2">
                  <c:v>&lt;9 Month</c:v>
                </c:pt>
                <c:pt idx="3">
                  <c:v>&lt;12 Months</c:v>
                </c:pt>
                <c:pt idx="4">
                  <c:v>&lt;18 Months</c:v>
                </c:pt>
                <c:pt idx="5">
                  <c:v>&lt;24 Months</c:v>
                </c:pt>
                <c:pt idx="6">
                  <c:v>&lt;36 Months</c:v>
                </c:pt>
                <c:pt idx="7">
                  <c:v>&gt;36 Months</c:v>
                </c:pt>
              </c:strCache>
            </c:strRef>
          </c:cat>
          <c:val>
            <c:numRef>
              <c:f>Sheet1!$B$20:$B$27</c:f>
              <c:numCache>
                <c:formatCode>0.00%</c:formatCode>
                <c:ptCount val="8"/>
                <c:pt idx="0">
                  <c:v>0.29370000000000002</c:v>
                </c:pt>
                <c:pt idx="1">
                  <c:v>0.1399</c:v>
                </c:pt>
                <c:pt idx="2">
                  <c:v>0.1399</c:v>
                </c:pt>
                <c:pt idx="3">
                  <c:v>4.9000000000000002E-2</c:v>
                </c:pt>
                <c:pt idx="4">
                  <c:v>0.17480000000000001</c:v>
                </c:pt>
                <c:pt idx="5">
                  <c:v>9.0899999999999995E-2</c:v>
                </c:pt>
                <c:pt idx="6">
                  <c:v>6.9900000000000004E-2</c:v>
                </c:pt>
                <c:pt idx="7">
                  <c:v>4.2000000000000003E-2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627-4D54-8D76-AA54132AA68F}"/>
            </c:ext>
          </c:extLst>
        </c:ser>
        <c:ser>
          <c:idx val="1"/>
          <c:order val="1"/>
          <c:tx>
            <c:strRef>
              <c:f>Sheet1!$C$19</c:f>
              <c:strCache>
                <c:ptCount val="1"/>
                <c:pt idx="0">
                  <c:v>2018/2019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Sheet1!$A$20:$A$27</c:f>
              <c:strCache>
                <c:ptCount val="8"/>
                <c:pt idx="0">
                  <c:v> &lt;3 Months</c:v>
                </c:pt>
                <c:pt idx="1">
                  <c:v>&lt;6 Months</c:v>
                </c:pt>
                <c:pt idx="2">
                  <c:v>&lt;9 Month</c:v>
                </c:pt>
                <c:pt idx="3">
                  <c:v>&lt;12 Months</c:v>
                </c:pt>
                <c:pt idx="4">
                  <c:v>&lt;18 Months</c:v>
                </c:pt>
                <c:pt idx="5">
                  <c:v>&lt;24 Months</c:v>
                </c:pt>
                <c:pt idx="6">
                  <c:v>&lt;36 Months</c:v>
                </c:pt>
                <c:pt idx="7">
                  <c:v>&gt;36 Months</c:v>
                </c:pt>
              </c:strCache>
            </c:strRef>
          </c:cat>
          <c:val>
            <c:numRef>
              <c:f>Sheet1!$C$20:$C$27</c:f>
              <c:numCache>
                <c:formatCode>0.00%</c:formatCode>
                <c:ptCount val="8"/>
                <c:pt idx="0">
                  <c:v>1.9300000000000001E-2</c:v>
                </c:pt>
                <c:pt idx="1">
                  <c:v>6.6650000000000001E-2</c:v>
                </c:pt>
                <c:pt idx="2">
                  <c:v>0.13900000000000001</c:v>
                </c:pt>
                <c:pt idx="3">
                  <c:v>8.8800000000000004E-2</c:v>
                </c:pt>
                <c:pt idx="4">
                  <c:v>0.16350000000000001</c:v>
                </c:pt>
                <c:pt idx="5">
                  <c:v>0.21610000000000001</c:v>
                </c:pt>
                <c:pt idx="6">
                  <c:v>0.22044999999999998</c:v>
                </c:pt>
                <c:pt idx="7">
                  <c:v>8.6199999999999999E-2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627-4D54-8D76-AA54132AA6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782011120"/>
        <c:axId val="926953472"/>
      </c:barChart>
      <c:catAx>
        <c:axId val="782011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26953472"/>
        <c:crosses val="autoZero"/>
        <c:auto val="1"/>
        <c:lblAlgn val="ctr"/>
        <c:lblOffset val="100"/>
        <c:noMultiLvlLbl val="0"/>
      </c:catAx>
      <c:valAx>
        <c:axId val="9269534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2011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40" y="1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36121A73-F264-4B11-BC65-82F3B60BF728}" type="datetimeFigureOut">
              <a:rPr lang="en-IE" smtClean="0"/>
              <a:t>19/02/2020</a:t>
            </a:fld>
            <a:endParaRPr lang="en-I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40" y="9445170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F6D2F664-2B28-4E95-B850-8C1285D625C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0675192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940" y="1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940202D5-F79F-48B0-89C1-F9237F675FD1}" type="datetimeFigureOut">
              <a:rPr lang="en-IE" smtClean="0"/>
              <a:t>19/02/2020</a:t>
            </a:fld>
            <a:endParaRPr lang="en-IE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6125"/>
            <a:ext cx="4973637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en-IE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3447"/>
            <a:ext cx="5444490" cy="4474845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I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940" y="9445170"/>
            <a:ext cx="2949099" cy="497205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477B4A99-232C-45C9-97BD-2CC7D5CC8ACE}" type="slidenum">
              <a:rPr lang="en-IE" smtClean="0"/>
              <a:t>‹#›</a:t>
            </a:fld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40219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CAA54-DCE2-45ED-AFCA-EED14EA80985}" type="datetime1">
              <a:rPr lang="en-US" smtClean="0"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C3EF4-BA8C-48CD-8ACE-A1859A29A9D0}" type="datetime1">
              <a:rPr lang="en-US" smtClean="0"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FA4E87-87C4-4EDA-AE0F-AC156E6BBAB4}" type="datetime1">
              <a:rPr lang="en-US" smtClean="0"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596DE-7953-42DE-86B7-907C9EEB35F3}" type="datetime1">
              <a:rPr lang="en-US" smtClean="0"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EB5A9C-DBC4-4008-8DDD-853DDEAE3ACC}" type="datetime1">
              <a:rPr lang="en-US" smtClean="0"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BD430-FA4C-478C-9978-AD026E29A509}" type="datetime1">
              <a:rPr lang="en-US" smtClean="0"/>
              <a:t>2/19/2020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043CF5-CE1F-4D27-A21B-A8D5D269773B}" type="datetime1">
              <a:rPr lang="en-US" smtClean="0"/>
              <a:t>2/19/2020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0E2D98-D8A3-47B1-865E-B9DB341164B3}" type="datetime1">
              <a:rPr lang="en-US" smtClean="0"/>
              <a:t>2/19/2020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D16854-5569-4E7B-AD92-107A11125D69}" type="datetime1">
              <a:rPr lang="en-US" smtClean="0"/>
              <a:t>2/19/2020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4EBAD-794E-4A3B-B181-E8A5E04A68AD}" type="datetime1">
              <a:rPr lang="en-US" smtClean="0"/>
              <a:t>2/19/2020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35C0-94B2-4809-87BD-FCF641210681}" type="datetime1">
              <a:rPr lang="en-US" smtClean="0"/>
              <a:t>2/19/2020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B95FA-CCE5-42FB-B86E-75F7E28D96D3}" type="datetime1">
              <a:rPr lang="en-US" smtClean="0"/>
              <a:t>2/19/2020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431116"/>
            <a:ext cx="381000" cy="349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9" name="Picture 3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80" name="Rectangle 32"/>
          <p:cNvSpPr>
            <a:spLocks noGrp="1" noChangeArrowheads="1"/>
          </p:cNvSpPr>
          <p:nvPr>
            <p:ph type="subTitle" idx="1"/>
          </p:nvPr>
        </p:nvSpPr>
        <p:spPr>
          <a:xfrm>
            <a:off x="76200" y="2209800"/>
            <a:ext cx="8915400" cy="3810000"/>
          </a:xfrm>
          <a:noFill/>
          <a:ln/>
        </p:spPr>
        <p:txBody>
          <a:bodyPr>
            <a:normAutofit/>
          </a:bodyPr>
          <a:lstStyle/>
          <a:p>
            <a:r>
              <a:rPr lang="en-IE" sz="4300" b="1" dirty="0">
                <a:solidFill>
                  <a:schemeClr val="bg1"/>
                </a:solidFill>
              </a:rPr>
              <a:t>Allocations Update </a:t>
            </a:r>
          </a:p>
          <a:p>
            <a:r>
              <a:rPr lang="en-IE" sz="3600" b="1" dirty="0">
                <a:solidFill>
                  <a:schemeClr val="bg1"/>
                </a:solidFill>
              </a:rPr>
              <a:t>(including Homeless Presentations &amp; Exits)</a:t>
            </a:r>
          </a:p>
          <a:p>
            <a:endParaRPr lang="en-IE" sz="3600" b="1" dirty="0">
              <a:solidFill>
                <a:schemeClr val="bg1"/>
              </a:solidFill>
            </a:endParaRPr>
          </a:p>
          <a:p>
            <a:r>
              <a:rPr lang="en-IE" sz="3600" b="1" dirty="0">
                <a:solidFill>
                  <a:schemeClr val="bg1"/>
                </a:solidFill>
              </a:rPr>
              <a:t>Housing Strategic Policy Committee Meeting</a:t>
            </a:r>
          </a:p>
          <a:p>
            <a:r>
              <a:rPr lang="en-IE" sz="3600" b="1" dirty="0">
                <a:solidFill>
                  <a:schemeClr val="bg1"/>
                </a:solidFill>
              </a:rPr>
              <a:t>20</a:t>
            </a:r>
            <a:r>
              <a:rPr lang="en-IE" sz="3600" b="1" baseline="30000" dirty="0">
                <a:solidFill>
                  <a:schemeClr val="bg1"/>
                </a:solidFill>
              </a:rPr>
              <a:t>h</a:t>
            </a:r>
            <a:r>
              <a:rPr lang="en-IE" sz="3600" b="1" dirty="0">
                <a:solidFill>
                  <a:schemeClr val="bg1"/>
                </a:solidFill>
              </a:rPr>
              <a:t> February 2020</a:t>
            </a:r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381000" y="5029200"/>
            <a:ext cx="8305800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spcBef>
                <a:spcPct val="20000"/>
              </a:spcBef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algn="ctr">
              <a:spcBef>
                <a:spcPct val="20000"/>
              </a:spcBef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algn="ctr">
              <a:spcBef>
                <a:spcPct val="20000"/>
              </a:spcBef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algn="ctr">
              <a:spcBef>
                <a:spcPct val="20000"/>
              </a:spcBef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algn="ctr" fontAlgn="base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l"/>
            <a:endParaRPr lang="en-IE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6222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9" name="Picture 17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3"/>
          <a:stretch/>
        </p:blipFill>
        <p:spPr bwMode="auto">
          <a:xfrm>
            <a:off x="-1588" y="-25167"/>
            <a:ext cx="9148763" cy="655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96068" y="6422681"/>
            <a:ext cx="381000" cy="349250"/>
          </a:xfrm>
        </p:spPr>
        <p:txBody>
          <a:bodyPr/>
          <a:lstStyle/>
          <a:p>
            <a:r>
              <a:rPr lang="en-US" dirty="0"/>
              <a:t>3</a:t>
            </a: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31608" y="1143000"/>
            <a:ext cx="894546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dirty="0">
                <a:solidFill>
                  <a:srgbClr val="D95E00"/>
                </a:solidFill>
              </a:rPr>
              <a:t>Improved Responses / Prevention</a:t>
            </a:r>
            <a:endParaRPr lang="en-US" altLang="en-US" sz="600" dirty="0">
              <a:solidFill>
                <a:srgbClr val="D95E00"/>
              </a:solidFill>
            </a:endParaRPr>
          </a:p>
          <a:p>
            <a:endParaRPr lang="en-IE" sz="2400" dirty="0">
              <a:solidFill>
                <a:srgbClr val="51626F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Current ‘time on list’ policy?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Enhanced prevention measures?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Mediation / sustainment services?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Incentivise/increase social housing tenancies for HAP transfer list?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Pathways from EA 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Housing Support Officers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2800" dirty="0"/>
              <a:t>CBL engagement</a:t>
            </a:r>
            <a:endParaRPr lang="en-IE" sz="2400" dirty="0">
              <a:solidFill>
                <a:srgbClr val="51626F"/>
              </a:solidFill>
            </a:endParaRPr>
          </a:p>
          <a:p>
            <a:endParaRPr lang="en-IE" sz="600" dirty="0">
              <a:solidFill>
                <a:srgbClr val="51626F"/>
              </a:solidFill>
            </a:endParaRPr>
          </a:p>
          <a:p>
            <a:endParaRPr lang="en-IE" sz="2000" dirty="0">
              <a:solidFill>
                <a:srgbClr val="5162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1393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9" name="Picture 17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3"/>
          <a:stretch/>
        </p:blipFill>
        <p:spPr bwMode="auto">
          <a:xfrm>
            <a:off x="-1588" y="0"/>
            <a:ext cx="9148763" cy="655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96068" y="6422681"/>
            <a:ext cx="381000" cy="349250"/>
          </a:xfrm>
        </p:spPr>
        <p:txBody>
          <a:bodyPr/>
          <a:lstStyle/>
          <a:p>
            <a:r>
              <a:rPr lang="en-US" dirty="0"/>
              <a:t>2</a:t>
            </a: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52400" y="701275"/>
            <a:ext cx="8619867" cy="6021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endParaRPr lang="en-US" altLang="en-US" dirty="0">
              <a:solidFill>
                <a:srgbClr val="D95E00"/>
              </a:solidFill>
            </a:endParaRPr>
          </a:p>
          <a:p>
            <a:pPr eaLnBrk="1" hangingPunct="1">
              <a:buFontTx/>
              <a:buNone/>
            </a:pPr>
            <a:r>
              <a:rPr lang="en-US" altLang="en-US" b="1" dirty="0">
                <a:solidFill>
                  <a:srgbClr val="D95E00"/>
                </a:solidFill>
              </a:rPr>
              <a:t>Social Housing List January 2020</a:t>
            </a:r>
          </a:p>
          <a:p>
            <a:pPr eaLnBrk="1" hangingPunct="1">
              <a:buFontTx/>
              <a:buNone/>
            </a:pPr>
            <a:endParaRPr lang="en-US" altLang="en-US" dirty="0">
              <a:solidFill>
                <a:srgbClr val="D95E00"/>
              </a:solidFill>
            </a:endParaRPr>
          </a:p>
          <a:p>
            <a:pPr eaLnBrk="1" hangingPunct="1">
              <a:buFontTx/>
              <a:buNone/>
            </a:pPr>
            <a:endParaRPr lang="en-US" altLang="en-US" sz="1050" dirty="0">
              <a:solidFill>
                <a:srgbClr val="D95E00"/>
              </a:solidFill>
            </a:endParaRPr>
          </a:p>
          <a:p>
            <a:endParaRPr lang="en-IE" sz="2000" dirty="0">
              <a:solidFill>
                <a:srgbClr val="51626F"/>
              </a:solidFill>
            </a:endParaRP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79572478-CB9C-4864-A7B6-DA93843E9C3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647876"/>
              </p:ext>
            </p:extLst>
          </p:nvPr>
        </p:nvGraphicFramePr>
        <p:xfrm>
          <a:off x="371733" y="2133600"/>
          <a:ext cx="8238868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9434">
                  <a:extLst>
                    <a:ext uri="{9D8B030D-6E8A-4147-A177-3AD203B41FA5}">
                      <a16:colId xmlns:a16="http://schemas.microsoft.com/office/drawing/2014/main" val="3871634082"/>
                    </a:ext>
                  </a:extLst>
                </a:gridCol>
                <a:gridCol w="4119434">
                  <a:extLst>
                    <a:ext uri="{9D8B030D-6E8A-4147-A177-3AD203B41FA5}">
                      <a16:colId xmlns:a16="http://schemas.microsoft.com/office/drawing/2014/main" val="1343478150"/>
                    </a:ext>
                  </a:extLst>
                </a:gridCol>
              </a:tblGrid>
              <a:tr h="259080">
                <a:tc>
                  <a:txBody>
                    <a:bodyPr/>
                    <a:lstStyle/>
                    <a:p>
                      <a:pPr algn="ctr"/>
                      <a:r>
                        <a:rPr lang="en-IE" sz="2800" dirty="0"/>
                        <a:t>Total No. Applications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800" dirty="0"/>
                        <a:t>6,873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5681145"/>
                  </a:ext>
                </a:extLst>
              </a:tr>
            </a:tbl>
          </a:graphicData>
        </a:graphic>
      </p:graphicFrame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D6897BB2-D30F-4B17-9E98-CE74B00E656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4810841"/>
              </p:ext>
            </p:extLst>
          </p:nvPr>
        </p:nvGraphicFramePr>
        <p:xfrm>
          <a:off x="351289" y="3277394"/>
          <a:ext cx="3992112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6056">
                  <a:extLst>
                    <a:ext uri="{9D8B030D-6E8A-4147-A177-3AD203B41FA5}">
                      <a16:colId xmlns:a16="http://schemas.microsoft.com/office/drawing/2014/main" val="4261751082"/>
                    </a:ext>
                  </a:extLst>
                </a:gridCol>
                <a:gridCol w="1996056">
                  <a:extLst>
                    <a:ext uri="{9D8B030D-6E8A-4147-A177-3AD203B41FA5}">
                      <a16:colId xmlns:a16="http://schemas.microsoft.com/office/drawing/2014/main" val="251325274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IE" sz="2400" dirty="0"/>
                        <a:t>North of Naas Road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1210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2400" dirty="0"/>
                        <a:t>1-bed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/>
                        <a:t>1,703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42375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2400" dirty="0"/>
                        <a:t>2-bed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/>
                        <a:t>1,551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199772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2400" dirty="0"/>
                        <a:t>3-bed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/>
                        <a:t>800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011330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2400" dirty="0"/>
                        <a:t>4-bed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/>
                        <a:t>103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22640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/>
                        <a:t>4,157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3420165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C97DDEBA-FBC3-4B8B-913B-77406D3D07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9939165"/>
              </p:ext>
            </p:extLst>
          </p:nvPr>
        </p:nvGraphicFramePr>
        <p:xfrm>
          <a:off x="4572000" y="3277394"/>
          <a:ext cx="3992112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6056">
                  <a:extLst>
                    <a:ext uri="{9D8B030D-6E8A-4147-A177-3AD203B41FA5}">
                      <a16:colId xmlns:a16="http://schemas.microsoft.com/office/drawing/2014/main" val="3429873334"/>
                    </a:ext>
                  </a:extLst>
                </a:gridCol>
                <a:gridCol w="1996056">
                  <a:extLst>
                    <a:ext uri="{9D8B030D-6E8A-4147-A177-3AD203B41FA5}">
                      <a16:colId xmlns:a16="http://schemas.microsoft.com/office/drawing/2014/main" val="154811097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IE" sz="2400" dirty="0"/>
                        <a:t>South of Naas Road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I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97322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2400" dirty="0"/>
                        <a:t>1-bed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/>
                        <a:t>2,246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77828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2400" dirty="0"/>
                        <a:t>2-bed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/>
                        <a:t>1,796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488185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2400" dirty="0"/>
                        <a:t>3-bed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/>
                        <a:t>812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834243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2400" dirty="0"/>
                        <a:t>4-bed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/>
                        <a:t>92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50567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/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/>
                        <a:t>4,946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896493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9064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9" name="Picture 17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3"/>
          <a:stretch/>
        </p:blipFill>
        <p:spPr bwMode="auto">
          <a:xfrm>
            <a:off x="-1588" y="0"/>
            <a:ext cx="9148763" cy="655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96068" y="6422681"/>
            <a:ext cx="381000" cy="349250"/>
          </a:xfrm>
        </p:spPr>
        <p:txBody>
          <a:bodyPr/>
          <a:lstStyle/>
          <a:p>
            <a:r>
              <a:rPr lang="en-US" dirty="0"/>
              <a:t>2</a:t>
            </a: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52400" y="701275"/>
            <a:ext cx="8619867" cy="6021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b="1" dirty="0">
                <a:solidFill>
                  <a:srgbClr val="D95E00"/>
                </a:solidFill>
              </a:rPr>
              <a:t>Allocations Report</a:t>
            </a:r>
          </a:p>
          <a:p>
            <a:pPr eaLnBrk="1" hangingPunct="1">
              <a:buFontTx/>
              <a:buNone/>
            </a:pPr>
            <a:endParaRPr lang="en-US" altLang="en-US" sz="1050" dirty="0">
              <a:solidFill>
                <a:srgbClr val="D95E00"/>
              </a:solidFill>
            </a:endParaRPr>
          </a:p>
          <a:p>
            <a:endParaRPr lang="en-IE" sz="2000" dirty="0">
              <a:solidFill>
                <a:srgbClr val="51626F"/>
              </a:solidFill>
            </a:endParaRPr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265EA0E9-975A-4400-85EE-A82E191190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535223"/>
              </p:ext>
            </p:extLst>
          </p:nvPr>
        </p:nvGraphicFramePr>
        <p:xfrm>
          <a:off x="387093" y="1550222"/>
          <a:ext cx="8238868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6867">
                  <a:extLst>
                    <a:ext uri="{9D8B030D-6E8A-4147-A177-3AD203B41FA5}">
                      <a16:colId xmlns:a16="http://schemas.microsoft.com/office/drawing/2014/main" val="70426721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44166859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885001306"/>
                    </a:ext>
                  </a:extLst>
                </a:gridCol>
                <a:gridCol w="1752601">
                  <a:extLst>
                    <a:ext uri="{9D8B030D-6E8A-4147-A177-3AD203B41FA5}">
                      <a16:colId xmlns:a16="http://schemas.microsoft.com/office/drawing/2014/main" val="10957418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E" sz="24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/>
                        <a:t>2020 (JAN)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652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sz="2400" dirty="0"/>
                        <a:t>CBL-General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104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189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11</a:t>
                      </a:r>
                      <a:endParaRPr lang="en-I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716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sz="2400" dirty="0"/>
                        <a:t>CBL-HAP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16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65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4</a:t>
                      </a:r>
                      <a:endParaRPr lang="en-I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408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400" dirty="0"/>
                        <a:t>CBL-RAS Fixed T/F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24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38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</a:t>
                      </a:r>
                      <a:endParaRPr lang="en-I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7832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sz="2400" dirty="0"/>
                        <a:t>CBL-Homeless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13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8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</a:t>
                      </a:r>
                      <a:endParaRPr lang="en-I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4968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sz="2400" dirty="0"/>
                        <a:t>CBL-Medical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0</a:t>
                      </a:r>
                      <a:endParaRPr lang="en-I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01706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sz="2400" dirty="0"/>
                        <a:t>Homeless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92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195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20</a:t>
                      </a:r>
                      <a:endParaRPr lang="en-I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3928170"/>
                  </a:ext>
                </a:extLst>
              </a:tr>
              <a:tr h="36151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E" sz="2400" dirty="0"/>
                        <a:t>Standard Medical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54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68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5</a:t>
                      </a:r>
                      <a:endParaRPr lang="en-I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53695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sz="2400" dirty="0"/>
                        <a:t>Priority/Older Persons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6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50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3</a:t>
                      </a:r>
                      <a:endParaRPr lang="en-I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81155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sz="24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/>
                        <a:t>311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/>
                        <a:t>616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45</a:t>
                      </a:r>
                      <a:endParaRPr lang="en-IE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004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53902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96199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9" name="Picture 17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3"/>
          <a:stretch/>
        </p:blipFill>
        <p:spPr bwMode="auto">
          <a:xfrm>
            <a:off x="-1588" y="-25167"/>
            <a:ext cx="9148763" cy="655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96068" y="6422681"/>
            <a:ext cx="381000" cy="349250"/>
          </a:xfrm>
        </p:spPr>
        <p:txBody>
          <a:bodyPr/>
          <a:lstStyle/>
          <a:p>
            <a:r>
              <a:rPr lang="en-US" dirty="0"/>
              <a:t>3</a:t>
            </a: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31608" y="838200"/>
            <a:ext cx="8945460" cy="518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dirty="0">
                <a:solidFill>
                  <a:srgbClr val="D95E00"/>
                </a:solidFill>
              </a:rPr>
              <a:t>Homeless Responses History</a:t>
            </a:r>
          </a:p>
          <a:p>
            <a:pPr eaLnBrk="1" hangingPunct="1">
              <a:buFontTx/>
              <a:buNone/>
            </a:pPr>
            <a:endParaRPr lang="en-US" altLang="en-US" sz="600" dirty="0">
              <a:solidFill>
                <a:srgbClr val="D95E00"/>
              </a:solidFill>
            </a:endParaRPr>
          </a:p>
          <a:p>
            <a:pPr eaLnBrk="1" hangingPunct="1">
              <a:buFontTx/>
              <a:buNone/>
            </a:pPr>
            <a:endParaRPr lang="en-US" altLang="en-US" sz="600" dirty="0">
              <a:solidFill>
                <a:srgbClr val="D95E00"/>
              </a:solidFill>
            </a:endParaRPr>
          </a:p>
          <a:p>
            <a:pPr eaLnBrk="1" hangingPunct="1">
              <a:buFontTx/>
              <a:buNone/>
            </a:pPr>
            <a:endParaRPr lang="en-US" altLang="en-US" sz="600" dirty="0">
              <a:solidFill>
                <a:srgbClr val="D95E00"/>
              </a:solidFill>
            </a:endParaRPr>
          </a:p>
          <a:p>
            <a:r>
              <a:rPr lang="en-GB" sz="2800" dirty="0"/>
              <a:t>Ministerial Order May 2015 </a:t>
            </a:r>
          </a:p>
          <a:p>
            <a:r>
              <a:rPr lang="en-GB" sz="2800" dirty="0"/>
              <a:t>Increase in numbers presenting</a:t>
            </a:r>
          </a:p>
          <a:p>
            <a:r>
              <a:rPr lang="en-GB" sz="2800" dirty="0"/>
              <a:t>Housing SPC Change Policy 2018</a:t>
            </a:r>
          </a:p>
          <a:p>
            <a:r>
              <a:rPr lang="en-GB" sz="2800" dirty="0"/>
              <a:t>Significant increase in Allocations during 2018/2019</a:t>
            </a:r>
          </a:p>
          <a:p>
            <a:r>
              <a:rPr lang="en-GB" sz="2800" dirty="0"/>
              <a:t>Preventative HAP &amp; Homeless HAP </a:t>
            </a:r>
          </a:p>
          <a:p>
            <a:r>
              <a:rPr lang="en-GB" sz="2800" dirty="0"/>
              <a:t>Time in EA decreasing significantly</a:t>
            </a:r>
          </a:p>
          <a:p>
            <a:r>
              <a:rPr lang="en-GB" sz="2800" dirty="0"/>
              <a:t>Project forward?</a:t>
            </a:r>
          </a:p>
          <a:p>
            <a:endParaRPr lang="en-IE" sz="2400" dirty="0">
              <a:solidFill>
                <a:srgbClr val="51626F"/>
              </a:solidFill>
            </a:endParaRPr>
          </a:p>
          <a:p>
            <a:endParaRPr lang="en-IE" sz="600" dirty="0">
              <a:solidFill>
                <a:srgbClr val="51626F"/>
              </a:solidFill>
            </a:endParaRPr>
          </a:p>
          <a:p>
            <a:endParaRPr lang="en-IE" sz="2000" dirty="0">
              <a:solidFill>
                <a:srgbClr val="51626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2964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9" name="Picture 17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3"/>
          <a:stretch/>
        </p:blipFill>
        <p:spPr bwMode="auto">
          <a:xfrm>
            <a:off x="-1588" y="-25167"/>
            <a:ext cx="9148763" cy="655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96068" y="6422681"/>
            <a:ext cx="381000" cy="349250"/>
          </a:xfrm>
        </p:spPr>
        <p:txBody>
          <a:bodyPr/>
          <a:lstStyle/>
          <a:p>
            <a:r>
              <a:rPr lang="en-US" dirty="0"/>
              <a:t>3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483428D-CD09-41F5-BF01-47B00780E9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052433"/>
              </p:ext>
            </p:extLst>
          </p:nvPr>
        </p:nvGraphicFramePr>
        <p:xfrm>
          <a:off x="228600" y="1676400"/>
          <a:ext cx="8534402" cy="2362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1661031084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570819142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910003976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3188549448"/>
                    </a:ext>
                  </a:extLst>
                </a:gridCol>
                <a:gridCol w="549790">
                  <a:extLst>
                    <a:ext uri="{9D8B030D-6E8A-4147-A177-3AD203B41FA5}">
                      <a16:colId xmlns:a16="http://schemas.microsoft.com/office/drawing/2014/main" val="3906943898"/>
                    </a:ext>
                  </a:extLst>
                </a:gridCol>
                <a:gridCol w="419552">
                  <a:extLst>
                    <a:ext uri="{9D8B030D-6E8A-4147-A177-3AD203B41FA5}">
                      <a16:colId xmlns:a16="http://schemas.microsoft.com/office/drawing/2014/main" val="207014619"/>
                    </a:ext>
                  </a:extLst>
                </a:gridCol>
                <a:gridCol w="405132">
                  <a:extLst>
                    <a:ext uri="{9D8B030D-6E8A-4147-A177-3AD203B41FA5}">
                      <a16:colId xmlns:a16="http://schemas.microsoft.com/office/drawing/2014/main" val="3318799638"/>
                    </a:ext>
                  </a:extLst>
                </a:gridCol>
                <a:gridCol w="385148">
                  <a:extLst>
                    <a:ext uri="{9D8B030D-6E8A-4147-A177-3AD203B41FA5}">
                      <a16:colId xmlns:a16="http://schemas.microsoft.com/office/drawing/2014/main" val="819179111"/>
                    </a:ext>
                  </a:extLst>
                </a:gridCol>
                <a:gridCol w="385148">
                  <a:extLst>
                    <a:ext uri="{9D8B030D-6E8A-4147-A177-3AD203B41FA5}">
                      <a16:colId xmlns:a16="http://schemas.microsoft.com/office/drawing/2014/main" val="1802260505"/>
                    </a:ext>
                  </a:extLst>
                </a:gridCol>
                <a:gridCol w="385148">
                  <a:extLst>
                    <a:ext uri="{9D8B030D-6E8A-4147-A177-3AD203B41FA5}">
                      <a16:colId xmlns:a16="http://schemas.microsoft.com/office/drawing/2014/main" val="3522909837"/>
                    </a:ext>
                  </a:extLst>
                </a:gridCol>
                <a:gridCol w="385148">
                  <a:extLst>
                    <a:ext uri="{9D8B030D-6E8A-4147-A177-3AD203B41FA5}">
                      <a16:colId xmlns:a16="http://schemas.microsoft.com/office/drawing/2014/main" val="1294981433"/>
                    </a:ext>
                  </a:extLst>
                </a:gridCol>
                <a:gridCol w="425312">
                  <a:extLst>
                    <a:ext uri="{9D8B030D-6E8A-4147-A177-3AD203B41FA5}">
                      <a16:colId xmlns:a16="http://schemas.microsoft.com/office/drawing/2014/main" val="4289856918"/>
                    </a:ext>
                  </a:extLst>
                </a:gridCol>
                <a:gridCol w="425312">
                  <a:extLst>
                    <a:ext uri="{9D8B030D-6E8A-4147-A177-3AD203B41FA5}">
                      <a16:colId xmlns:a16="http://schemas.microsoft.com/office/drawing/2014/main" val="1434603680"/>
                    </a:ext>
                  </a:extLst>
                </a:gridCol>
                <a:gridCol w="425312">
                  <a:extLst>
                    <a:ext uri="{9D8B030D-6E8A-4147-A177-3AD203B41FA5}">
                      <a16:colId xmlns:a16="http://schemas.microsoft.com/office/drawing/2014/main" val="1762245550"/>
                    </a:ext>
                  </a:extLst>
                </a:gridCol>
              </a:tblGrid>
              <a:tr h="7874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 Homeless Register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Jan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Feb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Mar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Apr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May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Jun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Jul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Aug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Sep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Oct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Dec</a:t>
                      </a:r>
                      <a:endParaRPr lang="en-IE" sz="1200" b="1" kern="1200" dirty="0">
                        <a:solidFill>
                          <a:schemeClr val="lt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2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Jan 20</a:t>
                      </a:r>
                      <a:endParaRPr lang="en-IE" sz="1200" b="1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17864217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No. of Registered Homeless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 dirty="0">
                          <a:solidFill>
                            <a:schemeClr val="tx1"/>
                          </a:solidFill>
                          <a:effectLst/>
                        </a:rPr>
                        <a:t>624</a:t>
                      </a:r>
                      <a:endParaRPr lang="en-I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 dirty="0">
                          <a:solidFill>
                            <a:schemeClr val="tx1"/>
                          </a:solidFill>
                          <a:effectLst/>
                        </a:rPr>
                        <a:t>620</a:t>
                      </a:r>
                      <a:endParaRPr lang="en-I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 dirty="0">
                          <a:solidFill>
                            <a:schemeClr val="tx1"/>
                          </a:solidFill>
                          <a:effectLst/>
                        </a:rPr>
                        <a:t>630</a:t>
                      </a:r>
                      <a:endParaRPr lang="en-I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>
                          <a:solidFill>
                            <a:schemeClr val="tx1"/>
                          </a:solidFill>
                          <a:effectLst/>
                        </a:rPr>
                        <a:t>639</a:t>
                      </a:r>
                      <a:endParaRPr lang="en-IE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>
                          <a:solidFill>
                            <a:schemeClr val="tx1"/>
                          </a:solidFill>
                          <a:effectLst/>
                        </a:rPr>
                        <a:t>638</a:t>
                      </a:r>
                      <a:endParaRPr lang="en-IE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>
                          <a:solidFill>
                            <a:schemeClr val="tx1"/>
                          </a:solidFill>
                          <a:effectLst/>
                        </a:rPr>
                        <a:t>627</a:t>
                      </a:r>
                      <a:endParaRPr lang="en-IE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>
                          <a:solidFill>
                            <a:schemeClr val="tx1"/>
                          </a:solidFill>
                          <a:effectLst/>
                        </a:rPr>
                        <a:t>607</a:t>
                      </a:r>
                      <a:endParaRPr lang="en-IE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 dirty="0">
                          <a:solidFill>
                            <a:schemeClr val="tx1"/>
                          </a:solidFill>
                          <a:effectLst/>
                        </a:rPr>
                        <a:t>614</a:t>
                      </a:r>
                      <a:endParaRPr lang="en-I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 dirty="0">
                          <a:solidFill>
                            <a:schemeClr val="tx1"/>
                          </a:solidFill>
                          <a:effectLst/>
                        </a:rPr>
                        <a:t>624</a:t>
                      </a:r>
                      <a:endParaRPr lang="en-I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 dirty="0">
                          <a:solidFill>
                            <a:schemeClr val="tx1"/>
                          </a:solidFill>
                          <a:effectLst/>
                        </a:rPr>
                        <a:t>625</a:t>
                      </a:r>
                      <a:endParaRPr lang="en-I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 dirty="0">
                          <a:solidFill>
                            <a:schemeClr val="tx1"/>
                          </a:solidFill>
                          <a:effectLst/>
                        </a:rPr>
                        <a:t>613</a:t>
                      </a:r>
                      <a:endParaRPr lang="en-I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588</a:t>
                      </a:r>
                      <a:endParaRPr lang="en-I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587</a:t>
                      </a:r>
                      <a:endParaRPr lang="en-IE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64401757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Single Male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 dirty="0">
                          <a:solidFill>
                            <a:schemeClr val="tx1"/>
                          </a:solidFill>
                          <a:effectLst/>
                        </a:rPr>
                        <a:t>264</a:t>
                      </a:r>
                      <a:endParaRPr lang="en-I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 dirty="0">
                          <a:solidFill>
                            <a:schemeClr val="tx1"/>
                          </a:solidFill>
                          <a:effectLst/>
                        </a:rPr>
                        <a:t>268</a:t>
                      </a:r>
                      <a:endParaRPr lang="en-I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 dirty="0">
                          <a:solidFill>
                            <a:schemeClr val="tx1"/>
                          </a:solidFill>
                          <a:effectLst/>
                        </a:rPr>
                        <a:t>274</a:t>
                      </a:r>
                      <a:endParaRPr lang="en-I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 dirty="0">
                          <a:solidFill>
                            <a:schemeClr val="tx1"/>
                          </a:solidFill>
                          <a:effectLst/>
                        </a:rPr>
                        <a:t>285</a:t>
                      </a:r>
                      <a:endParaRPr lang="en-I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 dirty="0">
                          <a:solidFill>
                            <a:schemeClr val="tx1"/>
                          </a:solidFill>
                          <a:effectLst/>
                        </a:rPr>
                        <a:t>289</a:t>
                      </a:r>
                      <a:endParaRPr lang="en-I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 dirty="0">
                          <a:solidFill>
                            <a:schemeClr val="tx1"/>
                          </a:solidFill>
                          <a:effectLst/>
                        </a:rPr>
                        <a:t>282</a:t>
                      </a:r>
                      <a:endParaRPr lang="en-I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 dirty="0">
                          <a:solidFill>
                            <a:schemeClr val="tx1"/>
                          </a:solidFill>
                          <a:effectLst/>
                        </a:rPr>
                        <a:t>265</a:t>
                      </a:r>
                      <a:endParaRPr lang="en-I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 dirty="0">
                          <a:solidFill>
                            <a:schemeClr val="tx1"/>
                          </a:solidFill>
                          <a:effectLst/>
                        </a:rPr>
                        <a:t>277</a:t>
                      </a:r>
                      <a:endParaRPr lang="en-I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100" dirty="0">
                          <a:solidFill>
                            <a:schemeClr val="tx1"/>
                          </a:solidFill>
                          <a:effectLst/>
                        </a:rPr>
                        <a:t>284</a:t>
                      </a:r>
                      <a:endParaRPr lang="en-I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 dirty="0">
                          <a:solidFill>
                            <a:schemeClr val="tx1"/>
                          </a:solidFill>
                          <a:effectLst/>
                        </a:rPr>
                        <a:t>289</a:t>
                      </a:r>
                      <a:endParaRPr lang="en-I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 dirty="0">
                          <a:solidFill>
                            <a:schemeClr val="tx1"/>
                          </a:solidFill>
                          <a:effectLst/>
                        </a:rPr>
                        <a:t>279</a:t>
                      </a:r>
                      <a:endParaRPr lang="en-I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277</a:t>
                      </a:r>
                      <a:endParaRPr lang="en-I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279</a:t>
                      </a:r>
                      <a:endParaRPr lang="en-IE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10832631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Single Female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IE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>
                          <a:solidFill>
                            <a:schemeClr val="tx1"/>
                          </a:solidFill>
                          <a:effectLst/>
                        </a:rPr>
                        <a:t>59</a:t>
                      </a:r>
                      <a:endParaRPr lang="en-IE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IE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IE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>
                          <a:solidFill>
                            <a:schemeClr val="tx1"/>
                          </a:solidFill>
                          <a:effectLst/>
                        </a:rPr>
                        <a:t>66</a:t>
                      </a:r>
                      <a:endParaRPr lang="en-IE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IE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IE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 dirty="0">
                          <a:solidFill>
                            <a:schemeClr val="tx1"/>
                          </a:solidFill>
                          <a:effectLst/>
                        </a:rPr>
                        <a:t>58</a:t>
                      </a:r>
                      <a:endParaRPr lang="en-I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100" dirty="0">
                          <a:solidFill>
                            <a:schemeClr val="tx1"/>
                          </a:solidFill>
                          <a:effectLst/>
                        </a:rPr>
                        <a:t>62</a:t>
                      </a:r>
                      <a:endParaRPr lang="en-I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 dirty="0">
                          <a:solidFill>
                            <a:schemeClr val="tx1"/>
                          </a:solidFill>
                          <a:effectLst/>
                        </a:rPr>
                        <a:t>64</a:t>
                      </a:r>
                      <a:endParaRPr lang="en-I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 dirty="0">
                          <a:solidFill>
                            <a:schemeClr val="tx1"/>
                          </a:solidFill>
                          <a:effectLst/>
                        </a:rPr>
                        <a:t>60</a:t>
                      </a:r>
                      <a:endParaRPr lang="en-I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57</a:t>
                      </a:r>
                      <a:endParaRPr lang="en-I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55</a:t>
                      </a:r>
                      <a:endParaRPr lang="en-IE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52464438"/>
                  </a:ext>
                </a:extLst>
              </a:tr>
              <a:tr h="39370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Number of Presentations to Homeless Clinic 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507</a:t>
                      </a:r>
                      <a:endParaRPr lang="en-I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425</a:t>
                      </a:r>
                      <a:endParaRPr lang="en-IE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527</a:t>
                      </a:r>
                      <a:endParaRPr lang="en-IE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455</a:t>
                      </a:r>
                      <a:endParaRPr lang="en-IE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522</a:t>
                      </a:r>
                      <a:endParaRPr lang="en-IE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406</a:t>
                      </a:r>
                      <a:endParaRPr lang="en-IE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557</a:t>
                      </a:r>
                      <a:endParaRPr lang="en-IE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444</a:t>
                      </a:r>
                      <a:endParaRPr lang="en-IE" sz="11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506</a:t>
                      </a:r>
                      <a:endParaRPr lang="en-I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493</a:t>
                      </a:r>
                      <a:endParaRPr lang="en-I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380</a:t>
                      </a:r>
                      <a:endParaRPr lang="en-I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286</a:t>
                      </a:r>
                      <a:endParaRPr lang="en-IE" sz="1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374</a:t>
                      </a:r>
                      <a:endParaRPr lang="en-IE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77160106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00E19098-9B2E-4B1B-88C8-213C3A624F62}"/>
              </a:ext>
            </a:extLst>
          </p:cNvPr>
          <p:cNvSpPr/>
          <p:nvPr/>
        </p:nvSpPr>
        <p:spPr>
          <a:xfrm>
            <a:off x="152400" y="726525"/>
            <a:ext cx="3874779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rgbClr val="D95E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Homeless Register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CA4DC66-7E48-4645-879B-E1FCB3B3E6D4}"/>
              </a:ext>
            </a:extLst>
          </p:cNvPr>
          <p:cNvSpPr/>
          <p:nvPr/>
        </p:nvSpPr>
        <p:spPr>
          <a:xfrm>
            <a:off x="152399" y="4495800"/>
            <a:ext cx="622875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en-US" sz="3200" b="1" dirty="0">
                <a:solidFill>
                  <a:srgbClr val="D95E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Numbers in Self Accommodate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4ABF6D88-3265-41DF-B36B-9CB807A732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5224420"/>
              </p:ext>
            </p:extLst>
          </p:nvPr>
        </p:nvGraphicFramePr>
        <p:xfrm>
          <a:off x="228600" y="5306827"/>
          <a:ext cx="8534404" cy="86667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19400">
                  <a:extLst>
                    <a:ext uri="{9D8B030D-6E8A-4147-A177-3AD203B41FA5}">
                      <a16:colId xmlns:a16="http://schemas.microsoft.com/office/drawing/2014/main" val="580238948"/>
                    </a:ext>
                  </a:extLst>
                </a:gridCol>
                <a:gridCol w="862019">
                  <a:extLst>
                    <a:ext uri="{9D8B030D-6E8A-4147-A177-3AD203B41FA5}">
                      <a16:colId xmlns:a16="http://schemas.microsoft.com/office/drawing/2014/main" val="3815641514"/>
                    </a:ext>
                  </a:extLst>
                </a:gridCol>
                <a:gridCol w="384512">
                  <a:extLst>
                    <a:ext uri="{9D8B030D-6E8A-4147-A177-3AD203B41FA5}">
                      <a16:colId xmlns:a16="http://schemas.microsoft.com/office/drawing/2014/main" val="984605417"/>
                    </a:ext>
                  </a:extLst>
                </a:gridCol>
                <a:gridCol w="444086">
                  <a:extLst>
                    <a:ext uri="{9D8B030D-6E8A-4147-A177-3AD203B41FA5}">
                      <a16:colId xmlns:a16="http://schemas.microsoft.com/office/drawing/2014/main" val="1625153008"/>
                    </a:ext>
                  </a:extLst>
                </a:gridCol>
                <a:gridCol w="383179">
                  <a:extLst>
                    <a:ext uri="{9D8B030D-6E8A-4147-A177-3AD203B41FA5}">
                      <a16:colId xmlns:a16="http://schemas.microsoft.com/office/drawing/2014/main" val="3031022670"/>
                    </a:ext>
                  </a:extLst>
                </a:gridCol>
                <a:gridCol w="419551">
                  <a:extLst>
                    <a:ext uri="{9D8B030D-6E8A-4147-A177-3AD203B41FA5}">
                      <a16:colId xmlns:a16="http://schemas.microsoft.com/office/drawing/2014/main" val="4066452627"/>
                    </a:ext>
                  </a:extLst>
                </a:gridCol>
                <a:gridCol w="405132">
                  <a:extLst>
                    <a:ext uri="{9D8B030D-6E8A-4147-A177-3AD203B41FA5}">
                      <a16:colId xmlns:a16="http://schemas.microsoft.com/office/drawing/2014/main" val="320616576"/>
                    </a:ext>
                  </a:extLst>
                </a:gridCol>
                <a:gridCol w="385148">
                  <a:extLst>
                    <a:ext uri="{9D8B030D-6E8A-4147-A177-3AD203B41FA5}">
                      <a16:colId xmlns:a16="http://schemas.microsoft.com/office/drawing/2014/main" val="3857123339"/>
                    </a:ext>
                  </a:extLst>
                </a:gridCol>
                <a:gridCol w="385148">
                  <a:extLst>
                    <a:ext uri="{9D8B030D-6E8A-4147-A177-3AD203B41FA5}">
                      <a16:colId xmlns:a16="http://schemas.microsoft.com/office/drawing/2014/main" val="3834912776"/>
                    </a:ext>
                  </a:extLst>
                </a:gridCol>
                <a:gridCol w="385148">
                  <a:extLst>
                    <a:ext uri="{9D8B030D-6E8A-4147-A177-3AD203B41FA5}">
                      <a16:colId xmlns:a16="http://schemas.microsoft.com/office/drawing/2014/main" val="1753450214"/>
                    </a:ext>
                  </a:extLst>
                </a:gridCol>
                <a:gridCol w="385148">
                  <a:extLst>
                    <a:ext uri="{9D8B030D-6E8A-4147-A177-3AD203B41FA5}">
                      <a16:colId xmlns:a16="http://schemas.microsoft.com/office/drawing/2014/main" val="1591223907"/>
                    </a:ext>
                  </a:extLst>
                </a:gridCol>
                <a:gridCol w="425311">
                  <a:extLst>
                    <a:ext uri="{9D8B030D-6E8A-4147-A177-3AD203B41FA5}">
                      <a16:colId xmlns:a16="http://schemas.microsoft.com/office/drawing/2014/main" val="3242437071"/>
                    </a:ext>
                  </a:extLst>
                </a:gridCol>
                <a:gridCol w="425311">
                  <a:extLst>
                    <a:ext uri="{9D8B030D-6E8A-4147-A177-3AD203B41FA5}">
                      <a16:colId xmlns:a16="http://schemas.microsoft.com/office/drawing/2014/main" val="4216880810"/>
                    </a:ext>
                  </a:extLst>
                </a:gridCol>
                <a:gridCol w="425311">
                  <a:extLst>
                    <a:ext uri="{9D8B030D-6E8A-4147-A177-3AD203B41FA5}">
                      <a16:colId xmlns:a16="http://schemas.microsoft.com/office/drawing/2014/main" val="1858699444"/>
                    </a:ext>
                  </a:extLst>
                </a:gridCol>
              </a:tblGrid>
              <a:tr h="5777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 Self Accommodate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Jan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Feb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Mar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Apr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May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Jun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Jul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Aug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Sep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>
                          <a:effectLst/>
                        </a:rPr>
                        <a:t>Oct</a:t>
                      </a:r>
                      <a:endParaRPr lang="en-IE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Nov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Dec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Jan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20</a:t>
                      </a:r>
                      <a:endParaRPr lang="en-IE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43192075"/>
                  </a:ext>
                </a:extLst>
              </a:tr>
              <a:tr h="2888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No. of Families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196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206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216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218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223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213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203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198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192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178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E" sz="1200" dirty="0">
                          <a:effectLst/>
                        </a:rPr>
                        <a:t>170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162</a:t>
                      </a:r>
                      <a:endParaRPr lang="en-IE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100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</a:rPr>
                        <a:t>132</a:t>
                      </a:r>
                      <a:endParaRPr lang="en-IE" sz="1100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6119721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9338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9" name="Picture 17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3"/>
          <a:stretch/>
        </p:blipFill>
        <p:spPr bwMode="auto">
          <a:xfrm>
            <a:off x="-1588" y="-25167"/>
            <a:ext cx="9148763" cy="655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96068" y="6422681"/>
            <a:ext cx="381000" cy="349250"/>
          </a:xfrm>
        </p:spPr>
        <p:txBody>
          <a:bodyPr/>
          <a:lstStyle/>
          <a:p>
            <a:r>
              <a:rPr lang="en-US" dirty="0"/>
              <a:t>3</a:t>
            </a:r>
          </a:p>
        </p:txBody>
      </p:sp>
      <p:sp>
        <p:nvSpPr>
          <p:cNvPr id="7" name="Rectangle 18">
            <a:extLst>
              <a:ext uri="{FF2B5EF4-FFF2-40B4-BE49-F238E27FC236}">
                <a16:creationId xmlns:a16="http://schemas.microsoft.com/office/drawing/2014/main" id="{AA53346D-C521-4A20-99C0-795BA0A223E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040" y="1371600"/>
            <a:ext cx="8619867" cy="6021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b="1" dirty="0">
                <a:solidFill>
                  <a:srgbClr val="D95E00"/>
                </a:solidFill>
              </a:rPr>
              <a:t>Exits from Emergency Accommodation</a:t>
            </a:r>
          </a:p>
          <a:p>
            <a:pPr eaLnBrk="1" hangingPunct="1">
              <a:buFontTx/>
              <a:buNone/>
            </a:pPr>
            <a:endParaRPr lang="en-US" altLang="en-US" sz="1050" dirty="0">
              <a:solidFill>
                <a:srgbClr val="D95E00"/>
              </a:solidFill>
            </a:endParaRPr>
          </a:p>
          <a:p>
            <a:endParaRPr lang="en-IE" sz="2000" dirty="0">
              <a:solidFill>
                <a:srgbClr val="51626F"/>
              </a:solidFill>
            </a:endParaRPr>
          </a:p>
        </p:txBody>
      </p:sp>
      <p:graphicFrame>
        <p:nvGraphicFramePr>
          <p:cNvPr id="8" name="Table 2">
            <a:extLst>
              <a:ext uri="{FF2B5EF4-FFF2-40B4-BE49-F238E27FC236}">
                <a16:creationId xmlns:a16="http://schemas.microsoft.com/office/drawing/2014/main" id="{CDD9E9DA-1955-4AF3-ADEC-237AB8F5F9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0312327"/>
              </p:ext>
            </p:extLst>
          </p:nvPr>
        </p:nvGraphicFramePr>
        <p:xfrm>
          <a:off x="327539" y="2535976"/>
          <a:ext cx="8238868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66867">
                  <a:extLst>
                    <a:ext uri="{9D8B030D-6E8A-4147-A177-3AD203B41FA5}">
                      <a16:colId xmlns:a16="http://schemas.microsoft.com/office/drawing/2014/main" val="70426721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44166859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885001306"/>
                    </a:ext>
                  </a:extLst>
                </a:gridCol>
                <a:gridCol w="1752601">
                  <a:extLst>
                    <a:ext uri="{9D8B030D-6E8A-4147-A177-3AD203B41FA5}">
                      <a16:colId xmlns:a16="http://schemas.microsoft.com/office/drawing/2014/main" val="109574184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E" sz="24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dirty="0"/>
                        <a:t>2020 (YTD)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7652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sz="2400" dirty="0"/>
                        <a:t>Allocations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94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203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28</a:t>
                      </a:r>
                      <a:endParaRPr lang="en-I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27169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sz="2400" dirty="0"/>
                        <a:t>Homeless HAP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131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146</a:t>
                      </a:r>
                      <a:endParaRPr lang="en-IE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dirty="0"/>
                        <a:t>16</a:t>
                      </a:r>
                      <a:endParaRPr lang="en-IE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8408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E" sz="2400" b="1" dirty="0"/>
                        <a:t>Total Exits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/>
                        <a:t>225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/>
                        <a:t>349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/>
                        <a:t>44</a:t>
                      </a:r>
                      <a:endParaRPr lang="en-IE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90042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E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517400"/>
                  </a:ext>
                </a:extLst>
              </a:tr>
              <a:tr h="192218">
                <a:tc>
                  <a:txBody>
                    <a:bodyPr/>
                    <a:lstStyle/>
                    <a:p>
                      <a:r>
                        <a:rPr lang="en-IE" sz="2400" b="1" dirty="0"/>
                        <a:t>Preventative HAP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/>
                        <a:t>346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/>
                        <a:t>389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sz="2400" b="1" dirty="0"/>
                        <a:t>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13271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289197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9" name="Picture 17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3"/>
          <a:stretch/>
        </p:blipFill>
        <p:spPr bwMode="auto">
          <a:xfrm>
            <a:off x="-1588" y="-25167"/>
            <a:ext cx="9148763" cy="655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96068" y="6422681"/>
            <a:ext cx="381000" cy="349250"/>
          </a:xfrm>
        </p:spPr>
        <p:txBody>
          <a:bodyPr/>
          <a:lstStyle/>
          <a:p>
            <a:r>
              <a:rPr lang="en-US" dirty="0"/>
              <a:t>3</a:t>
            </a: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31608" y="838200"/>
            <a:ext cx="894546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dirty="0">
                <a:solidFill>
                  <a:srgbClr val="D95E00"/>
                </a:solidFill>
              </a:rPr>
              <a:t>Homeless Allocations</a:t>
            </a:r>
            <a:endParaRPr lang="en-US" altLang="en-US" sz="600" dirty="0">
              <a:solidFill>
                <a:srgbClr val="D95E00"/>
              </a:solidFill>
            </a:endParaRPr>
          </a:p>
          <a:p>
            <a:pPr marL="0" indent="0">
              <a:buNone/>
            </a:pPr>
            <a:endParaRPr lang="en-IE" sz="2400" dirty="0">
              <a:solidFill>
                <a:srgbClr val="51626F"/>
              </a:solidFill>
            </a:endParaRPr>
          </a:p>
          <a:p>
            <a:endParaRPr lang="en-IE" sz="600" dirty="0">
              <a:solidFill>
                <a:srgbClr val="51626F"/>
              </a:solidFill>
            </a:endParaRPr>
          </a:p>
          <a:p>
            <a:endParaRPr lang="en-IE" sz="2000" dirty="0">
              <a:solidFill>
                <a:srgbClr val="51626F"/>
              </a:solidFill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A684FF33-914F-4C3F-80E5-80118C85CA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1102356"/>
              </p:ext>
            </p:extLst>
          </p:nvPr>
        </p:nvGraphicFramePr>
        <p:xfrm>
          <a:off x="381000" y="1752599"/>
          <a:ext cx="8077200" cy="46700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61710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9" name="Picture 17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3"/>
          <a:stretch/>
        </p:blipFill>
        <p:spPr bwMode="auto">
          <a:xfrm>
            <a:off x="-1588" y="-25167"/>
            <a:ext cx="9148763" cy="655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96068" y="6422681"/>
            <a:ext cx="381000" cy="349250"/>
          </a:xfrm>
        </p:spPr>
        <p:txBody>
          <a:bodyPr/>
          <a:lstStyle/>
          <a:p>
            <a:r>
              <a:rPr lang="en-US" dirty="0"/>
              <a:t>3</a:t>
            </a: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25167" y="1227965"/>
            <a:ext cx="894546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dirty="0">
                <a:solidFill>
                  <a:srgbClr val="D95E00"/>
                </a:solidFill>
              </a:rPr>
              <a:t>Homeless Allocations</a:t>
            </a:r>
            <a:endParaRPr lang="en-US" altLang="en-US" sz="600" dirty="0">
              <a:solidFill>
                <a:srgbClr val="D95E00"/>
              </a:solidFill>
            </a:endParaRPr>
          </a:p>
          <a:p>
            <a:pPr marL="0" indent="0">
              <a:buNone/>
            </a:pPr>
            <a:endParaRPr lang="en-IE" sz="2400" dirty="0">
              <a:solidFill>
                <a:srgbClr val="51626F"/>
              </a:solidFill>
            </a:endParaRPr>
          </a:p>
          <a:p>
            <a:endParaRPr lang="en-IE" sz="600" dirty="0">
              <a:solidFill>
                <a:srgbClr val="51626F"/>
              </a:solidFill>
            </a:endParaRPr>
          </a:p>
          <a:p>
            <a:endParaRPr lang="en-IE" sz="2000" dirty="0">
              <a:solidFill>
                <a:srgbClr val="51626F"/>
              </a:solidFill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8CB04B3-008D-46DE-8B3F-5A4A098C50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1981200"/>
            <a:ext cx="7239000" cy="4548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9264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89" name="Picture 17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43"/>
          <a:stretch/>
        </p:blipFill>
        <p:spPr bwMode="auto">
          <a:xfrm>
            <a:off x="-4763" y="0"/>
            <a:ext cx="9148763" cy="6554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96068" y="6422681"/>
            <a:ext cx="381000" cy="349250"/>
          </a:xfrm>
        </p:spPr>
        <p:txBody>
          <a:bodyPr/>
          <a:lstStyle/>
          <a:p>
            <a:r>
              <a:rPr lang="en-US" dirty="0"/>
              <a:t>3</a:t>
            </a:r>
          </a:p>
        </p:txBody>
      </p:sp>
      <p:sp>
        <p:nvSpPr>
          <p:cNvPr id="5" name="Rectangle 18"/>
          <p:cNvSpPr>
            <a:spLocks noChangeArrowheads="1"/>
          </p:cNvSpPr>
          <p:nvPr/>
        </p:nvSpPr>
        <p:spPr bwMode="auto">
          <a:xfrm>
            <a:off x="131608" y="838200"/>
            <a:ext cx="894546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dirty="0">
                <a:solidFill>
                  <a:srgbClr val="D95E00"/>
                </a:solidFill>
              </a:rPr>
              <a:t>HAP V Social Housing Tenancy – Time In EA</a:t>
            </a:r>
            <a:endParaRPr lang="en-US" altLang="en-US" sz="600" dirty="0">
              <a:solidFill>
                <a:srgbClr val="D95E00"/>
              </a:solidFill>
            </a:endParaRPr>
          </a:p>
          <a:p>
            <a:pPr marL="0" indent="0">
              <a:buNone/>
            </a:pPr>
            <a:endParaRPr lang="en-IE" sz="2400" dirty="0">
              <a:solidFill>
                <a:srgbClr val="51626F"/>
              </a:solidFill>
            </a:endParaRPr>
          </a:p>
          <a:p>
            <a:endParaRPr lang="en-IE" sz="600" dirty="0">
              <a:solidFill>
                <a:srgbClr val="51626F"/>
              </a:solidFill>
            </a:endParaRPr>
          </a:p>
          <a:p>
            <a:endParaRPr lang="en-IE" sz="2000" dirty="0">
              <a:solidFill>
                <a:srgbClr val="51626F"/>
              </a:solidFill>
            </a:endParaRPr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1EE38AE2-9955-45EE-B171-D4985D86FDC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36771689"/>
              </p:ext>
            </p:extLst>
          </p:nvPr>
        </p:nvGraphicFramePr>
        <p:xfrm>
          <a:off x="304801" y="1600200"/>
          <a:ext cx="8391268" cy="49545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247592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7057</TotalTime>
  <Words>369</Words>
  <Application>Microsoft Office PowerPoint</Application>
  <PresentationFormat>On-screen Show (4:3)</PresentationFormat>
  <Paragraphs>233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Public Adult</dc:creator>
  <cp:lastModifiedBy>Colm Ward</cp:lastModifiedBy>
  <cp:revision>315</cp:revision>
  <cp:lastPrinted>2018-09-27T14:42:52Z</cp:lastPrinted>
  <dcterms:created xsi:type="dcterms:W3CDTF">2006-08-16T00:00:00Z</dcterms:created>
  <dcterms:modified xsi:type="dcterms:W3CDTF">2020-02-19T16:54:12Z</dcterms:modified>
</cp:coreProperties>
</file>