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261" r:id="rId2"/>
    <p:sldId id="284" r:id="rId3"/>
    <p:sldId id="313" r:id="rId4"/>
    <p:sldId id="300" r:id="rId5"/>
    <p:sldId id="314" r:id="rId6"/>
    <p:sldId id="315" r:id="rId7"/>
    <p:sldId id="316" r:id="rId8"/>
    <p:sldId id="319" r:id="rId9"/>
    <p:sldId id="320" r:id="rId10"/>
    <p:sldId id="318" r:id="rId11"/>
  </p:sldIdLst>
  <p:sldSz cx="9144000" cy="6858000" type="screen4x3"/>
  <p:notesSz cx="6805613" cy="9944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33" userDrawn="1">
          <p15:clr>
            <a:srgbClr val="A4A3A4"/>
          </p15:clr>
        </p15:guide>
        <p15:guide id="2" pos="2144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1626F"/>
    <a:srgbClr val="D95E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436" autoAdjust="0"/>
    <p:restoredTop sz="86421" autoAdjust="0"/>
  </p:normalViewPr>
  <p:slideViewPr>
    <p:cSldViewPr>
      <p:cViewPr varScale="1">
        <p:scale>
          <a:sx n="49" d="100"/>
          <a:sy n="49" d="100"/>
        </p:scale>
        <p:origin x="1121" y="41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88" d="100"/>
          <a:sy n="88" d="100"/>
        </p:scale>
        <p:origin x="-3870" y="-120"/>
      </p:cViewPr>
      <p:guideLst>
        <p:guide orient="horz" pos="3133"/>
        <p:guide pos="214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Book1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Book1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8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IE" sz="2800" b="1" dirty="0"/>
              <a:t>Homeless Allocation</a:t>
            </a:r>
            <a:r>
              <a:rPr lang="en-IE" sz="2800" b="1" baseline="0" dirty="0"/>
              <a:t> 2018/2019</a:t>
            </a:r>
            <a:endParaRPr lang="en-IE" sz="2800" b="1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8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7.6469816272965882E-2"/>
          <c:y val="0.16627398968026463"/>
          <c:w val="0.89019685039370078"/>
          <c:h val="0.6204232860200925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Sheet2!$B$1</c:f>
              <c:strCache>
                <c:ptCount val="1"/>
                <c:pt idx="0">
                  <c:v>2018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Sheet2!$A$2:$A$5</c:f>
              <c:strCache>
                <c:ptCount val="4"/>
                <c:pt idx="0">
                  <c:v>1 Bed</c:v>
                </c:pt>
                <c:pt idx="1">
                  <c:v>2 Bed</c:v>
                </c:pt>
                <c:pt idx="2">
                  <c:v>3 Bed</c:v>
                </c:pt>
                <c:pt idx="3">
                  <c:v>4 Bed</c:v>
                </c:pt>
              </c:strCache>
            </c:strRef>
          </c:cat>
          <c:val>
            <c:numRef>
              <c:f>Sheet2!$B$2:$B$5</c:f>
              <c:numCache>
                <c:formatCode>General</c:formatCode>
                <c:ptCount val="4"/>
                <c:pt idx="0">
                  <c:v>10</c:v>
                </c:pt>
                <c:pt idx="1">
                  <c:v>28</c:v>
                </c:pt>
                <c:pt idx="2">
                  <c:v>50</c:v>
                </c:pt>
                <c:pt idx="3">
                  <c:v>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CE2-486B-95F8-B627970FAE06}"/>
            </c:ext>
          </c:extLst>
        </c:ser>
        <c:ser>
          <c:idx val="1"/>
          <c:order val="1"/>
          <c:tx>
            <c:strRef>
              <c:f>Sheet2!$C$1</c:f>
              <c:strCache>
                <c:ptCount val="1"/>
                <c:pt idx="0">
                  <c:v>2019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Sheet2!$A$2:$A$5</c:f>
              <c:strCache>
                <c:ptCount val="4"/>
                <c:pt idx="0">
                  <c:v>1 Bed</c:v>
                </c:pt>
                <c:pt idx="1">
                  <c:v>2 Bed</c:v>
                </c:pt>
                <c:pt idx="2">
                  <c:v>3 Bed</c:v>
                </c:pt>
                <c:pt idx="3">
                  <c:v>4 Bed</c:v>
                </c:pt>
              </c:strCache>
            </c:strRef>
          </c:cat>
          <c:val>
            <c:numRef>
              <c:f>Sheet2!$C$2:$C$5</c:f>
              <c:numCache>
                <c:formatCode>General</c:formatCode>
                <c:ptCount val="4"/>
                <c:pt idx="0">
                  <c:v>34</c:v>
                </c:pt>
                <c:pt idx="1">
                  <c:v>65</c:v>
                </c:pt>
                <c:pt idx="2">
                  <c:v>98</c:v>
                </c:pt>
                <c:pt idx="3">
                  <c:v>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CE2-486B-95F8-B627970FAE0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926460656"/>
        <c:axId val="1061088176"/>
      </c:barChart>
      <c:catAx>
        <c:axId val="92646065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061088176"/>
        <c:crosses val="autoZero"/>
        <c:auto val="1"/>
        <c:lblAlgn val="ctr"/>
        <c:lblOffset val="100"/>
        <c:noMultiLvlLbl val="0"/>
      </c:catAx>
      <c:valAx>
        <c:axId val="106108817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92646065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IE"/>
              <a:t>HAP Tenancies V Social Housing Tenancies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Sheet1!$B$19</c:f>
              <c:strCache>
                <c:ptCount val="1"/>
                <c:pt idx="0">
                  <c:v>HAP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Sheet1!$A$20:$A$27</c:f>
              <c:strCache>
                <c:ptCount val="8"/>
                <c:pt idx="0">
                  <c:v> &lt;3 Months</c:v>
                </c:pt>
                <c:pt idx="1">
                  <c:v>&lt;6 Months</c:v>
                </c:pt>
                <c:pt idx="2">
                  <c:v>&lt;9 Month</c:v>
                </c:pt>
                <c:pt idx="3">
                  <c:v>&lt;12 Months</c:v>
                </c:pt>
                <c:pt idx="4">
                  <c:v>&lt;18 Months</c:v>
                </c:pt>
                <c:pt idx="5">
                  <c:v>&lt;24 Months</c:v>
                </c:pt>
                <c:pt idx="6">
                  <c:v>&lt;36 Months</c:v>
                </c:pt>
                <c:pt idx="7">
                  <c:v>&gt;36 Months</c:v>
                </c:pt>
              </c:strCache>
            </c:strRef>
          </c:cat>
          <c:val>
            <c:numRef>
              <c:f>Sheet1!$B$20:$B$27</c:f>
              <c:numCache>
                <c:formatCode>0.00%</c:formatCode>
                <c:ptCount val="8"/>
                <c:pt idx="0">
                  <c:v>0.29370000000000002</c:v>
                </c:pt>
                <c:pt idx="1">
                  <c:v>0.1399</c:v>
                </c:pt>
                <c:pt idx="2">
                  <c:v>0.1399</c:v>
                </c:pt>
                <c:pt idx="3">
                  <c:v>4.9000000000000002E-2</c:v>
                </c:pt>
                <c:pt idx="4">
                  <c:v>0.17480000000000001</c:v>
                </c:pt>
                <c:pt idx="5">
                  <c:v>9.0899999999999995E-2</c:v>
                </c:pt>
                <c:pt idx="6">
                  <c:v>6.9900000000000004E-2</c:v>
                </c:pt>
                <c:pt idx="7">
                  <c:v>4.2000000000000003E-2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627-4D54-8D76-AA54132AA68F}"/>
            </c:ext>
          </c:extLst>
        </c:ser>
        <c:ser>
          <c:idx val="1"/>
          <c:order val="1"/>
          <c:tx>
            <c:strRef>
              <c:f>Sheet1!$C$19</c:f>
              <c:strCache>
                <c:ptCount val="1"/>
                <c:pt idx="0">
                  <c:v>2018/2019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Sheet1!$A$20:$A$27</c:f>
              <c:strCache>
                <c:ptCount val="8"/>
                <c:pt idx="0">
                  <c:v> &lt;3 Months</c:v>
                </c:pt>
                <c:pt idx="1">
                  <c:v>&lt;6 Months</c:v>
                </c:pt>
                <c:pt idx="2">
                  <c:v>&lt;9 Month</c:v>
                </c:pt>
                <c:pt idx="3">
                  <c:v>&lt;12 Months</c:v>
                </c:pt>
                <c:pt idx="4">
                  <c:v>&lt;18 Months</c:v>
                </c:pt>
                <c:pt idx="5">
                  <c:v>&lt;24 Months</c:v>
                </c:pt>
                <c:pt idx="6">
                  <c:v>&lt;36 Months</c:v>
                </c:pt>
                <c:pt idx="7">
                  <c:v>&gt;36 Months</c:v>
                </c:pt>
              </c:strCache>
            </c:strRef>
          </c:cat>
          <c:val>
            <c:numRef>
              <c:f>Sheet1!$C$20:$C$27</c:f>
              <c:numCache>
                <c:formatCode>0.00%</c:formatCode>
                <c:ptCount val="8"/>
                <c:pt idx="0">
                  <c:v>1.9300000000000001E-2</c:v>
                </c:pt>
                <c:pt idx="1">
                  <c:v>6.6650000000000001E-2</c:v>
                </c:pt>
                <c:pt idx="2">
                  <c:v>0.13900000000000001</c:v>
                </c:pt>
                <c:pt idx="3">
                  <c:v>8.8800000000000004E-2</c:v>
                </c:pt>
                <c:pt idx="4">
                  <c:v>0.16350000000000001</c:v>
                </c:pt>
                <c:pt idx="5">
                  <c:v>0.21610000000000001</c:v>
                </c:pt>
                <c:pt idx="6">
                  <c:v>0.22044999999999998</c:v>
                </c:pt>
                <c:pt idx="7">
                  <c:v>8.6199999999999999E-2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627-4D54-8D76-AA54132AA68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782011120"/>
        <c:axId val="926953472"/>
      </c:barChart>
      <c:catAx>
        <c:axId val="78201112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926953472"/>
        <c:crosses val="autoZero"/>
        <c:auto val="1"/>
        <c:lblAlgn val="ctr"/>
        <c:lblOffset val="100"/>
        <c:noMultiLvlLbl val="0"/>
      </c:catAx>
      <c:valAx>
        <c:axId val="92695347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8201112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9099" cy="497205"/>
          </a:xfrm>
          <a:prstGeom prst="rect">
            <a:avLst/>
          </a:prstGeom>
        </p:spPr>
        <p:txBody>
          <a:bodyPr vert="horz" lIns="91577" tIns="45789" rIns="91577" bIns="45789" rtlCol="0"/>
          <a:lstStyle>
            <a:lvl1pPr algn="l">
              <a:defRPr sz="1200"/>
            </a:lvl1pPr>
          </a:lstStyle>
          <a:p>
            <a:endParaRPr lang="en-IE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4940" y="1"/>
            <a:ext cx="2949099" cy="497205"/>
          </a:xfrm>
          <a:prstGeom prst="rect">
            <a:avLst/>
          </a:prstGeom>
        </p:spPr>
        <p:txBody>
          <a:bodyPr vert="horz" lIns="91577" tIns="45789" rIns="91577" bIns="45789" rtlCol="0"/>
          <a:lstStyle>
            <a:lvl1pPr algn="r">
              <a:defRPr sz="1200"/>
            </a:lvl1pPr>
          </a:lstStyle>
          <a:p>
            <a:fld id="{36121A73-F264-4B11-BC65-82F3B60BF728}" type="datetimeFigureOut">
              <a:rPr lang="en-IE" smtClean="0"/>
              <a:t>19/02/2020</a:t>
            </a:fld>
            <a:endParaRPr lang="en-IE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45170"/>
            <a:ext cx="2949099" cy="497205"/>
          </a:xfrm>
          <a:prstGeom prst="rect">
            <a:avLst/>
          </a:prstGeom>
        </p:spPr>
        <p:txBody>
          <a:bodyPr vert="horz" lIns="91577" tIns="45789" rIns="91577" bIns="45789" rtlCol="0" anchor="b"/>
          <a:lstStyle>
            <a:lvl1pPr algn="l">
              <a:defRPr sz="1200"/>
            </a:lvl1pPr>
          </a:lstStyle>
          <a:p>
            <a:endParaRPr lang="en-IE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4940" y="9445170"/>
            <a:ext cx="2949099" cy="497205"/>
          </a:xfrm>
          <a:prstGeom prst="rect">
            <a:avLst/>
          </a:prstGeom>
        </p:spPr>
        <p:txBody>
          <a:bodyPr vert="horz" lIns="91577" tIns="45789" rIns="91577" bIns="45789" rtlCol="0" anchor="b"/>
          <a:lstStyle>
            <a:lvl1pPr algn="r">
              <a:defRPr sz="1200"/>
            </a:lvl1pPr>
          </a:lstStyle>
          <a:p>
            <a:fld id="{F6D2F664-2B28-4E95-B850-8C1285D625CE}" type="slidenum">
              <a:rPr lang="en-IE" smtClean="0"/>
              <a:t>‹#›</a:t>
            </a:fld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106751921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9099" cy="497205"/>
          </a:xfrm>
          <a:prstGeom prst="rect">
            <a:avLst/>
          </a:prstGeom>
        </p:spPr>
        <p:txBody>
          <a:bodyPr vert="horz" lIns="91577" tIns="45789" rIns="91577" bIns="45789" rtlCol="0"/>
          <a:lstStyle>
            <a:lvl1pPr algn="l">
              <a:defRPr sz="1200"/>
            </a:lvl1pPr>
          </a:lstStyle>
          <a:p>
            <a:endParaRPr lang="en-IE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4940" y="1"/>
            <a:ext cx="2949099" cy="497205"/>
          </a:xfrm>
          <a:prstGeom prst="rect">
            <a:avLst/>
          </a:prstGeom>
        </p:spPr>
        <p:txBody>
          <a:bodyPr vert="horz" lIns="91577" tIns="45789" rIns="91577" bIns="45789" rtlCol="0"/>
          <a:lstStyle>
            <a:lvl1pPr algn="r">
              <a:defRPr sz="1200"/>
            </a:lvl1pPr>
          </a:lstStyle>
          <a:p>
            <a:fld id="{940202D5-F79F-48B0-89C1-F9237F675FD1}" type="datetimeFigureOut">
              <a:rPr lang="en-IE" smtClean="0"/>
              <a:t>19/02/2020</a:t>
            </a:fld>
            <a:endParaRPr lang="en-IE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5988" y="746125"/>
            <a:ext cx="4973637" cy="37290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577" tIns="45789" rIns="91577" bIns="45789" rtlCol="0" anchor="ctr"/>
          <a:lstStyle/>
          <a:p>
            <a:endParaRPr lang="en-IE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0562" y="4723447"/>
            <a:ext cx="5444490" cy="4474845"/>
          </a:xfrm>
          <a:prstGeom prst="rect">
            <a:avLst/>
          </a:prstGeom>
        </p:spPr>
        <p:txBody>
          <a:bodyPr vert="horz" lIns="91577" tIns="45789" rIns="91577" bIns="457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5170"/>
            <a:ext cx="2949099" cy="497205"/>
          </a:xfrm>
          <a:prstGeom prst="rect">
            <a:avLst/>
          </a:prstGeom>
        </p:spPr>
        <p:txBody>
          <a:bodyPr vert="horz" lIns="91577" tIns="45789" rIns="91577" bIns="45789" rtlCol="0" anchor="b"/>
          <a:lstStyle>
            <a:lvl1pPr algn="l">
              <a:defRPr sz="1200"/>
            </a:lvl1pPr>
          </a:lstStyle>
          <a:p>
            <a:endParaRPr lang="en-IE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4940" y="9445170"/>
            <a:ext cx="2949099" cy="497205"/>
          </a:xfrm>
          <a:prstGeom prst="rect">
            <a:avLst/>
          </a:prstGeom>
        </p:spPr>
        <p:txBody>
          <a:bodyPr vert="horz" lIns="91577" tIns="45789" rIns="91577" bIns="45789" rtlCol="0" anchor="b"/>
          <a:lstStyle>
            <a:lvl1pPr algn="r">
              <a:defRPr sz="1200"/>
            </a:lvl1pPr>
          </a:lstStyle>
          <a:p>
            <a:fld id="{477B4A99-232C-45C9-97BD-2CC7D5CC8ACE}" type="slidenum">
              <a:rPr lang="en-IE" smtClean="0"/>
              <a:t>‹#›</a:t>
            </a:fld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34021991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CAA54-DCE2-45ED-AFCA-EED14EA80985}" type="datetime1">
              <a:rPr lang="en-US" smtClean="0"/>
              <a:t>2/19/2020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C3EF4-BA8C-48CD-8ACE-A1859A29A9D0}" type="datetime1">
              <a:rPr lang="en-US" smtClean="0"/>
              <a:t>2/19/2020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A4E87-87C4-4EDA-AE0F-AC156E6BBAB4}" type="datetime1">
              <a:rPr lang="en-US" smtClean="0"/>
              <a:t>2/19/2020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596DE-7953-42DE-86B7-907C9EEB35F3}" type="datetime1">
              <a:rPr lang="en-US" smtClean="0"/>
              <a:t>2/19/2020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EB5A9C-DBC4-4008-8DDD-853DDEAE3ACC}" type="datetime1">
              <a:rPr lang="en-US" smtClean="0"/>
              <a:t>2/19/2020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BD430-FA4C-478C-9978-AD026E29A509}" type="datetime1">
              <a:rPr lang="en-US" smtClean="0"/>
              <a:t>2/19/2020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043CF5-CE1F-4D27-A21B-A8D5D269773B}" type="datetime1">
              <a:rPr lang="en-US" smtClean="0"/>
              <a:t>2/19/2020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E2D98-D8A3-47B1-865E-B9DB341164B3}" type="datetime1">
              <a:rPr lang="en-US" smtClean="0"/>
              <a:t>2/19/2020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D16854-5569-4E7B-AD92-107A11125D69}" type="datetime1">
              <a:rPr lang="en-US" smtClean="0"/>
              <a:t>2/19/2020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04EBAD-794E-4A3B-B181-E8A5E04A68AD}" type="datetime1">
              <a:rPr lang="en-US" smtClean="0"/>
              <a:t>2/19/2020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F35C0-94B2-4809-87BD-FCF641210681}" type="datetime1">
              <a:rPr lang="en-US" smtClean="0"/>
              <a:t>2/19/2020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CB95FA-CCE5-42FB-B86E-75F7E28D96D3}" type="datetime1">
              <a:rPr lang="en-US" smtClean="0"/>
              <a:t>2/19/2020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86800" y="6431116"/>
            <a:ext cx="381000" cy="3492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79" name="Picture 31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5588" cy="68595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80" name="Rectangle 32"/>
          <p:cNvSpPr>
            <a:spLocks noGrp="1" noChangeArrowheads="1"/>
          </p:cNvSpPr>
          <p:nvPr>
            <p:ph type="subTitle" idx="1"/>
          </p:nvPr>
        </p:nvSpPr>
        <p:spPr>
          <a:xfrm>
            <a:off x="76200" y="2209800"/>
            <a:ext cx="8915400" cy="3810000"/>
          </a:xfrm>
          <a:noFill/>
          <a:ln/>
        </p:spPr>
        <p:txBody>
          <a:bodyPr>
            <a:normAutofit/>
          </a:bodyPr>
          <a:lstStyle/>
          <a:p>
            <a:r>
              <a:rPr lang="en-IE" sz="4300" b="1" dirty="0">
                <a:solidFill>
                  <a:schemeClr val="bg1"/>
                </a:solidFill>
              </a:rPr>
              <a:t>Allocations Update </a:t>
            </a:r>
          </a:p>
          <a:p>
            <a:r>
              <a:rPr lang="en-IE" sz="3600" b="1" dirty="0">
                <a:solidFill>
                  <a:schemeClr val="bg1"/>
                </a:solidFill>
              </a:rPr>
              <a:t>(including Homeless Presentations &amp; Exits)</a:t>
            </a:r>
          </a:p>
          <a:p>
            <a:endParaRPr lang="en-IE" sz="3600" b="1" dirty="0">
              <a:solidFill>
                <a:schemeClr val="bg1"/>
              </a:solidFill>
            </a:endParaRPr>
          </a:p>
          <a:p>
            <a:r>
              <a:rPr lang="en-IE" sz="3600" b="1" dirty="0">
                <a:solidFill>
                  <a:schemeClr val="bg1"/>
                </a:solidFill>
              </a:rPr>
              <a:t>Housing Strategic Policy Committee Meeting</a:t>
            </a:r>
          </a:p>
          <a:p>
            <a:r>
              <a:rPr lang="en-IE" sz="3600" b="1" dirty="0">
                <a:solidFill>
                  <a:schemeClr val="bg1"/>
                </a:solidFill>
              </a:rPr>
              <a:t>20</a:t>
            </a:r>
            <a:r>
              <a:rPr lang="en-IE" sz="3600" b="1" baseline="30000" dirty="0">
                <a:solidFill>
                  <a:schemeClr val="bg1"/>
                </a:solidFill>
              </a:rPr>
              <a:t>h</a:t>
            </a:r>
            <a:r>
              <a:rPr lang="en-IE" sz="3600" b="1" dirty="0">
                <a:solidFill>
                  <a:schemeClr val="bg1"/>
                </a:solidFill>
              </a:rPr>
              <a:t> February 2020</a:t>
            </a:r>
          </a:p>
        </p:txBody>
      </p:sp>
      <p:sp>
        <p:nvSpPr>
          <p:cNvPr id="2081" name="Rectangle 33"/>
          <p:cNvSpPr>
            <a:spLocks noChangeArrowheads="1"/>
          </p:cNvSpPr>
          <p:nvPr/>
        </p:nvSpPr>
        <p:spPr bwMode="auto">
          <a:xfrm>
            <a:off x="381000" y="5029200"/>
            <a:ext cx="83058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ctr">
              <a:spcBef>
                <a:spcPct val="20000"/>
              </a:spcBef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algn="ctr">
              <a:spcBef>
                <a:spcPct val="20000"/>
              </a:spcBef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algn="ctr">
              <a:spcBef>
                <a:spcPct val="20000"/>
              </a:spcBef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algn="ctr">
              <a:spcBef>
                <a:spcPct val="20000"/>
              </a:spcBef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algn="ctr">
              <a:spcBef>
                <a:spcPct val="20000"/>
              </a:spcBef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algn="ctr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algn="ctr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algn="ctr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algn="ctr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l"/>
            <a:endParaRPr lang="en-IE" sz="2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622226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89" name="Picture 17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443"/>
          <a:stretch/>
        </p:blipFill>
        <p:spPr bwMode="auto">
          <a:xfrm>
            <a:off x="-1588" y="-25167"/>
            <a:ext cx="9148763" cy="65547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96068" y="6422681"/>
            <a:ext cx="381000" cy="349250"/>
          </a:xfrm>
        </p:spPr>
        <p:txBody>
          <a:bodyPr/>
          <a:lstStyle/>
          <a:p>
            <a:r>
              <a:rPr lang="en-US" dirty="0"/>
              <a:t>3</a:t>
            </a:r>
          </a:p>
        </p:txBody>
      </p:sp>
      <p:sp>
        <p:nvSpPr>
          <p:cNvPr id="5" name="Rectangle 18"/>
          <p:cNvSpPr>
            <a:spLocks noChangeArrowheads="1"/>
          </p:cNvSpPr>
          <p:nvPr/>
        </p:nvSpPr>
        <p:spPr bwMode="auto">
          <a:xfrm>
            <a:off x="131608" y="1143000"/>
            <a:ext cx="8945460" cy="518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buFontTx/>
              <a:buNone/>
            </a:pPr>
            <a:r>
              <a:rPr lang="en-US" altLang="en-US" dirty="0">
                <a:solidFill>
                  <a:srgbClr val="D95E00"/>
                </a:solidFill>
              </a:rPr>
              <a:t>Improved Responses / Prevention</a:t>
            </a:r>
            <a:endParaRPr lang="en-US" altLang="en-US" sz="600" dirty="0">
              <a:solidFill>
                <a:srgbClr val="D95E00"/>
              </a:solidFill>
            </a:endParaRPr>
          </a:p>
          <a:p>
            <a:endParaRPr lang="en-IE" sz="2400" dirty="0">
              <a:solidFill>
                <a:srgbClr val="51626F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800" dirty="0"/>
              <a:t>Current ‘time on list’ policy?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800" dirty="0"/>
              <a:t>Enhanced prevention measures?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800" dirty="0"/>
              <a:t>Mediation / sustainment services?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800" dirty="0"/>
              <a:t>Incentivise/increase social housing tenancies for HAP transfer list?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800" dirty="0"/>
              <a:t>Pathways from EA 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800" dirty="0"/>
              <a:t>Housing Support Officers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800" dirty="0"/>
              <a:t>CBL engagement</a:t>
            </a:r>
            <a:endParaRPr lang="en-IE" sz="2400" dirty="0">
              <a:solidFill>
                <a:srgbClr val="51626F"/>
              </a:solidFill>
            </a:endParaRPr>
          </a:p>
          <a:p>
            <a:endParaRPr lang="en-IE" sz="600" dirty="0">
              <a:solidFill>
                <a:srgbClr val="51626F"/>
              </a:solidFill>
            </a:endParaRPr>
          </a:p>
          <a:p>
            <a:endParaRPr lang="en-IE" sz="2000" dirty="0">
              <a:solidFill>
                <a:srgbClr val="51626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461393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89" name="Picture 17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443"/>
          <a:stretch/>
        </p:blipFill>
        <p:spPr bwMode="auto">
          <a:xfrm>
            <a:off x="-1588" y="0"/>
            <a:ext cx="9148763" cy="65547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96068" y="6422681"/>
            <a:ext cx="381000" cy="349250"/>
          </a:xfrm>
        </p:spPr>
        <p:txBody>
          <a:bodyPr/>
          <a:lstStyle/>
          <a:p>
            <a:r>
              <a:rPr lang="en-US" dirty="0"/>
              <a:t>2</a:t>
            </a:r>
          </a:p>
        </p:txBody>
      </p:sp>
      <p:sp>
        <p:nvSpPr>
          <p:cNvPr id="5" name="Rectangle 18"/>
          <p:cNvSpPr>
            <a:spLocks noChangeArrowheads="1"/>
          </p:cNvSpPr>
          <p:nvPr/>
        </p:nvSpPr>
        <p:spPr bwMode="auto">
          <a:xfrm>
            <a:off x="152400" y="701275"/>
            <a:ext cx="8619867" cy="6021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buFontTx/>
              <a:buNone/>
            </a:pPr>
            <a:endParaRPr lang="en-US" altLang="en-US" dirty="0">
              <a:solidFill>
                <a:srgbClr val="D95E00"/>
              </a:solidFill>
            </a:endParaRPr>
          </a:p>
          <a:p>
            <a:pPr eaLnBrk="1" hangingPunct="1">
              <a:buFontTx/>
              <a:buNone/>
            </a:pPr>
            <a:r>
              <a:rPr lang="en-US" altLang="en-US" b="1" dirty="0">
                <a:solidFill>
                  <a:srgbClr val="D95E00"/>
                </a:solidFill>
              </a:rPr>
              <a:t>Social Housing List January 2020</a:t>
            </a:r>
          </a:p>
          <a:p>
            <a:pPr eaLnBrk="1" hangingPunct="1">
              <a:buFontTx/>
              <a:buNone/>
            </a:pPr>
            <a:endParaRPr lang="en-US" altLang="en-US" dirty="0">
              <a:solidFill>
                <a:srgbClr val="D95E00"/>
              </a:solidFill>
            </a:endParaRPr>
          </a:p>
          <a:p>
            <a:pPr eaLnBrk="1" hangingPunct="1">
              <a:buFontTx/>
              <a:buNone/>
            </a:pPr>
            <a:endParaRPr lang="en-US" altLang="en-US" sz="1050" dirty="0">
              <a:solidFill>
                <a:srgbClr val="D95E00"/>
              </a:solidFill>
            </a:endParaRPr>
          </a:p>
          <a:p>
            <a:endParaRPr lang="en-IE" sz="2000" dirty="0">
              <a:solidFill>
                <a:srgbClr val="51626F"/>
              </a:solidFill>
            </a:endParaRPr>
          </a:p>
        </p:txBody>
      </p:sp>
      <p:graphicFrame>
        <p:nvGraphicFramePr>
          <p:cNvPr id="6" name="Table 6">
            <a:extLst>
              <a:ext uri="{FF2B5EF4-FFF2-40B4-BE49-F238E27FC236}">
                <a16:creationId xmlns:a16="http://schemas.microsoft.com/office/drawing/2014/main" id="{79572478-CB9C-4864-A7B6-DA93843E9C3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71647876"/>
              </p:ext>
            </p:extLst>
          </p:nvPr>
        </p:nvGraphicFramePr>
        <p:xfrm>
          <a:off x="371733" y="2133600"/>
          <a:ext cx="8238868" cy="518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9434">
                  <a:extLst>
                    <a:ext uri="{9D8B030D-6E8A-4147-A177-3AD203B41FA5}">
                      <a16:colId xmlns:a16="http://schemas.microsoft.com/office/drawing/2014/main" val="3871634082"/>
                    </a:ext>
                  </a:extLst>
                </a:gridCol>
                <a:gridCol w="4119434">
                  <a:extLst>
                    <a:ext uri="{9D8B030D-6E8A-4147-A177-3AD203B41FA5}">
                      <a16:colId xmlns:a16="http://schemas.microsoft.com/office/drawing/2014/main" val="1343478150"/>
                    </a:ext>
                  </a:extLst>
                </a:gridCol>
              </a:tblGrid>
              <a:tr h="259080">
                <a:tc>
                  <a:txBody>
                    <a:bodyPr/>
                    <a:lstStyle/>
                    <a:p>
                      <a:pPr algn="ctr"/>
                      <a:r>
                        <a:rPr lang="en-IE" sz="2800" dirty="0"/>
                        <a:t>Total No. Applications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sz="2800" dirty="0"/>
                        <a:t>6,873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65681145"/>
                  </a:ext>
                </a:extLst>
              </a:tr>
            </a:tbl>
          </a:graphicData>
        </a:graphic>
      </p:graphicFrame>
      <p:graphicFrame>
        <p:nvGraphicFramePr>
          <p:cNvPr id="8" name="Table 8">
            <a:extLst>
              <a:ext uri="{FF2B5EF4-FFF2-40B4-BE49-F238E27FC236}">
                <a16:creationId xmlns:a16="http://schemas.microsoft.com/office/drawing/2014/main" id="{D6897BB2-D30F-4B17-9E98-CE74B00E656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74810841"/>
              </p:ext>
            </p:extLst>
          </p:nvPr>
        </p:nvGraphicFramePr>
        <p:xfrm>
          <a:off x="351289" y="3277394"/>
          <a:ext cx="3992112" cy="2743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96056">
                  <a:extLst>
                    <a:ext uri="{9D8B030D-6E8A-4147-A177-3AD203B41FA5}">
                      <a16:colId xmlns:a16="http://schemas.microsoft.com/office/drawing/2014/main" val="4261751082"/>
                    </a:ext>
                  </a:extLst>
                </a:gridCol>
                <a:gridCol w="1996056">
                  <a:extLst>
                    <a:ext uri="{9D8B030D-6E8A-4147-A177-3AD203B41FA5}">
                      <a16:colId xmlns:a16="http://schemas.microsoft.com/office/drawing/2014/main" val="2513252743"/>
                    </a:ext>
                  </a:extLst>
                </a:gridCol>
              </a:tblGrid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en-IE" sz="2400" dirty="0"/>
                        <a:t>North of Naas Road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I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3121044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IE" sz="2400" dirty="0"/>
                        <a:t>1-bed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sz="2400" dirty="0"/>
                        <a:t>1,703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52423757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IE" sz="2400" dirty="0"/>
                        <a:t>2-bed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sz="2400" dirty="0"/>
                        <a:t>1,551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9199772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IE" sz="2400" dirty="0"/>
                        <a:t>3-bed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sz="2400" dirty="0"/>
                        <a:t>800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60113304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IE" sz="2400" dirty="0"/>
                        <a:t>4-bed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sz="2400" dirty="0"/>
                        <a:t>103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6226407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IE" sz="2400" b="1" dirty="0"/>
                        <a:t>Total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sz="2400" b="1" dirty="0"/>
                        <a:t>4,157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903420165"/>
                  </a:ext>
                </a:extLst>
              </a:tr>
            </a:tbl>
          </a:graphicData>
        </a:graphic>
      </p:graphicFrame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C97DDEBA-FBC3-4B8B-913B-77406D3D07E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89939165"/>
              </p:ext>
            </p:extLst>
          </p:nvPr>
        </p:nvGraphicFramePr>
        <p:xfrm>
          <a:off x="4572000" y="3277394"/>
          <a:ext cx="3992112" cy="2743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96056">
                  <a:extLst>
                    <a:ext uri="{9D8B030D-6E8A-4147-A177-3AD203B41FA5}">
                      <a16:colId xmlns:a16="http://schemas.microsoft.com/office/drawing/2014/main" val="3429873334"/>
                    </a:ext>
                  </a:extLst>
                </a:gridCol>
                <a:gridCol w="1996056">
                  <a:extLst>
                    <a:ext uri="{9D8B030D-6E8A-4147-A177-3AD203B41FA5}">
                      <a16:colId xmlns:a16="http://schemas.microsoft.com/office/drawing/2014/main" val="1548110976"/>
                    </a:ext>
                  </a:extLst>
                </a:gridCol>
              </a:tblGrid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en-IE" sz="2400" dirty="0"/>
                        <a:t>South of Naas Road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I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99732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IE" sz="2400" dirty="0"/>
                        <a:t>1-bed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sz="2400" dirty="0"/>
                        <a:t>2,246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89778288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IE" sz="2400" dirty="0"/>
                        <a:t>2-bed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sz="2400" dirty="0"/>
                        <a:t>1,796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4881852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IE" sz="2400" dirty="0"/>
                        <a:t>3-bed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sz="2400" dirty="0"/>
                        <a:t>812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98342438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IE" sz="2400" dirty="0"/>
                        <a:t>4-bed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sz="2400" dirty="0"/>
                        <a:t>92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450567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IE" sz="2400" b="1" dirty="0"/>
                        <a:t>Total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sz="2400" b="1" dirty="0"/>
                        <a:t>4,946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08964936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190641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89" name="Picture 17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443"/>
          <a:stretch/>
        </p:blipFill>
        <p:spPr bwMode="auto">
          <a:xfrm>
            <a:off x="-1588" y="0"/>
            <a:ext cx="9148763" cy="65547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96068" y="6422681"/>
            <a:ext cx="381000" cy="349250"/>
          </a:xfrm>
        </p:spPr>
        <p:txBody>
          <a:bodyPr/>
          <a:lstStyle/>
          <a:p>
            <a:r>
              <a:rPr lang="en-US" dirty="0"/>
              <a:t>2</a:t>
            </a:r>
          </a:p>
        </p:txBody>
      </p:sp>
      <p:sp>
        <p:nvSpPr>
          <p:cNvPr id="5" name="Rectangle 18"/>
          <p:cNvSpPr>
            <a:spLocks noChangeArrowheads="1"/>
          </p:cNvSpPr>
          <p:nvPr/>
        </p:nvSpPr>
        <p:spPr bwMode="auto">
          <a:xfrm>
            <a:off x="152400" y="701275"/>
            <a:ext cx="8619867" cy="6021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buFontTx/>
              <a:buNone/>
            </a:pPr>
            <a:r>
              <a:rPr lang="en-US" altLang="en-US" b="1" dirty="0">
                <a:solidFill>
                  <a:srgbClr val="D95E00"/>
                </a:solidFill>
              </a:rPr>
              <a:t>Allocations Report</a:t>
            </a:r>
          </a:p>
          <a:p>
            <a:pPr eaLnBrk="1" hangingPunct="1">
              <a:buFontTx/>
              <a:buNone/>
            </a:pPr>
            <a:endParaRPr lang="en-US" altLang="en-US" sz="1050" dirty="0">
              <a:solidFill>
                <a:srgbClr val="D95E00"/>
              </a:solidFill>
            </a:endParaRPr>
          </a:p>
          <a:p>
            <a:endParaRPr lang="en-IE" sz="2000" dirty="0">
              <a:solidFill>
                <a:srgbClr val="51626F"/>
              </a:solidFill>
            </a:endParaRPr>
          </a:p>
        </p:txBody>
      </p:sp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265EA0E9-975A-4400-85EE-A82E1911901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43535223"/>
              </p:ext>
            </p:extLst>
          </p:nvPr>
        </p:nvGraphicFramePr>
        <p:xfrm>
          <a:off x="387093" y="1550222"/>
          <a:ext cx="8238868" cy="5029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66867">
                  <a:extLst>
                    <a:ext uri="{9D8B030D-6E8A-4147-A177-3AD203B41FA5}">
                      <a16:colId xmlns:a16="http://schemas.microsoft.com/office/drawing/2014/main" val="704267213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044166859"/>
                    </a:ext>
                  </a:extLst>
                </a:gridCol>
                <a:gridCol w="1295400">
                  <a:extLst>
                    <a:ext uri="{9D8B030D-6E8A-4147-A177-3AD203B41FA5}">
                      <a16:colId xmlns:a16="http://schemas.microsoft.com/office/drawing/2014/main" val="885001306"/>
                    </a:ext>
                  </a:extLst>
                </a:gridCol>
                <a:gridCol w="1752601">
                  <a:extLst>
                    <a:ext uri="{9D8B030D-6E8A-4147-A177-3AD203B41FA5}">
                      <a16:colId xmlns:a16="http://schemas.microsoft.com/office/drawing/2014/main" val="109574184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IE" sz="2400" dirty="0"/>
                        <a:t>Category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sz="2400" dirty="0"/>
                        <a:t>2018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sz="2400" dirty="0"/>
                        <a:t>2019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sz="2400" dirty="0"/>
                        <a:t>2020 (JAN)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77652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IE" sz="2400" dirty="0"/>
                        <a:t>CBL-General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104</a:t>
                      </a:r>
                      <a:endParaRPr lang="en-IE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189</a:t>
                      </a:r>
                      <a:endParaRPr lang="en-IE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11</a:t>
                      </a:r>
                      <a:endParaRPr lang="en-IE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8271695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IE" sz="2400" dirty="0"/>
                        <a:t>CBL-HAP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16</a:t>
                      </a:r>
                      <a:endParaRPr lang="en-IE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65</a:t>
                      </a:r>
                      <a:endParaRPr lang="en-IE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4</a:t>
                      </a:r>
                      <a:endParaRPr lang="en-IE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9840826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E" sz="2400" dirty="0"/>
                        <a:t>CBL-RAS Fixed T/F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24</a:t>
                      </a:r>
                      <a:endParaRPr lang="en-IE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38</a:t>
                      </a:r>
                      <a:endParaRPr lang="en-IE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2</a:t>
                      </a:r>
                      <a:endParaRPr lang="en-IE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5878329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IE" sz="2400" dirty="0"/>
                        <a:t>CBL-Homeless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13</a:t>
                      </a:r>
                      <a:endParaRPr lang="en-IE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8</a:t>
                      </a:r>
                      <a:endParaRPr lang="en-IE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0</a:t>
                      </a:r>
                      <a:endParaRPr lang="en-IE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0496863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IE" sz="2400" dirty="0"/>
                        <a:t>CBL-Medical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2</a:t>
                      </a:r>
                      <a:endParaRPr lang="en-IE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3</a:t>
                      </a:r>
                      <a:endParaRPr lang="en-IE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0</a:t>
                      </a:r>
                      <a:endParaRPr lang="en-IE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9017062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IE" sz="2400" dirty="0"/>
                        <a:t>Homeless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92</a:t>
                      </a:r>
                      <a:endParaRPr lang="en-IE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195</a:t>
                      </a:r>
                      <a:endParaRPr lang="en-IE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20</a:t>
                      </a:r>
                      <a:endParaRPr lang="en-IE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63928170"/>
                  </a:ext>
                </a:extLst>
              </a:tr>
              <a:tr h="36151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E" sz="2400" dirty="0"/>
                        <a:t>Standard Medical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54</a:t>
                      </a:r>
                      <a:endParaRPr lang="en-IE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68</a:t>
                      </a:r>
                      <a:endParaRPr lang="en-IE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5</a:t>
                      </a:r>
                      <a:endParaRPr lang="en-IE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6536957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IE" sz="2400" dirty="0"/>
                        <a:t>Priority/Older Persons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6</a:t>
                      </a:r>
                      <a:endParaRPr lang="en-IE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50</a:t>
                      </a:r>
                      <a:endParaRPr lang="en-IE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3</a:t>
                      </a:r>
                      <a:endParaRPr lang="en-IE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0481155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IE" sz="2400" b="1" dirty="0"/>
                        <a:t>Total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sz="2400" b="1" dirty="0"/>
                        <a:t>311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sz="2400" b="1" dirty="0"/>
                        <a:t>616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/>
                        <a:t>45</a:t>
                      </a:r>
                      <a:endParaRPr lang="en-IE" sz="2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090042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IE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IE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IE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IE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153902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96199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89" name="Picture 17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443"/>
          <a:stretch/>
        </p:blipFill>
        <p:spPr bwMode="auto">
          <a:xfrm>
            <a:off x="-1588" y="-25167"/>
            <a:ext cx="9148763" cy="65547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96068" y="6422681"/>
            <a:ext cx="381000" cy="349250"/>
          </a:xfrm>
        </p:spPr>
        <p:txBody>
          <a:bodyPr/>
          <a:lstStyle/>
          <a:p>
            <a:r>
              <a:rPr lang="en-US" dirty="0"/>
              <a:t>3</a:t>
            </a:r>
          </a:p>
        </p:txBody>
      </p:sp>
      <p:sp>
        <p:nvSpPr>
          <p:cNvPr id="5" name="Rectangle 18"/>
          <p:cNvSpPr>
            <a:spLocks noChangeArrowheads="1"/>
          </p:cNvSpPr>
          <p:nvPr/>
        </p:nvSpPr>
        <p:spPr bwMode="auto">
          <a:xfrm>
            <a:off x="131608" y="838200"/>
            <a:ext cx="8945460" cy="518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buFontTx/>
              <a:buNone/>
            </a:pPr>
            <a:r>
              <a:rPr lang="en-US" altLang="en-US" dirty="0">
                <a:solidFill>
                  <a:srgbClr val="D95E00"/>
                </a:solidFill>
              </a:rPr>
              <a:t>Homeless Responses History</a:t>
            </a:r>
          </a:p>
          <a:p>
            <a:pPr eaLnBrk="1" hangingPunct="1">
              <a:buFontTx/>
              <a:buNone/>
            </a:pPr>
            <a:endParaRPr lang="en-US" altLang="en-US" sz="600" dirty="0">
              <a:solidFill>
                <a:srgbClr val="D95E00"/>
              </a:solidFill>
            </a:endParaRPr>
          </a:p>
          <a:p>
            <a:pPr eaLnBrk="1" hangingPunct="1">
              <a:buFontTx/>
              <a:buNone/>
            </a:pPr>
            <a:endParaRPr lang="en-US" altLang="en-US" sz="600" dirty="0">
              <a:solidFill>
                <a:srgbClr val="D95E00"/>
              </a:solidFill>
            </a:endParaRPr>
          </a:p>
          <a:p>
            <a:pPr eaLnBrk="1" hangingPunct="1">
              <a:buFontTx/>
              <a:buNone/>
            </a:pPr>
            <a:endParaRPr lang="en-US" altLang="en-US" sz="600" dirty="0">
              <a:solidFill>
                <a:srgbClr val="D95E00"/>
              </a:solidFill>
            </a:endParaRPr>
          </a:p>
          <a:p>
            <a:r>
              <a:rPr lang="en-GB" sz="2800" dirty="0"/>
              <a:t>Ministerial Order May 2015 </a:t>
            </a:r>
          </a:p>
          <a:p>
            <a:r>
              <a:rPr lang="en-GB" sz="2800" dirty="0"/>
              <a:t>Increase in numbers presenting</a:t>
            </a:r>
          </a:p>
          <a:p>
            <a:r>
              <a:rPr lang="en-GB" sz="2800" dirty="0"/>
              <a:t>Housing SPC Change Policy 2018</a:t>
            </a:r>
          </a:p>
          <a:p>
            <a:r>
              <a:rPr lang="en-GB" sz="2800" dirty="0"/>
              <a:t>Significant increase in Allocations during 2018/2019</a:t>
            </a:r>
          </a:p>
          <a:p>
            <a:r>
              <a:rPr lang="en-GB" sz="2800" dirty="0"/>
              <a:t>Preventative HAP &amp; Homeless HAP </a:t>
            </a:r>
          </a:p>
          <a:p>
            <a:r>
              <a:rPr lang="en-GB" sz="2800" dirty="0"/>
              <a:t>Time in EA decreasing significantly</a:t>
            </a:r>
          </a:p>
          <a:p>
            <a:r>
              <a:rPr lang="en-GB" sz="2800" dirty="0"/>
              <a:t>Project forward?</a:t>
            </a:r>
          </a:p>
          <a:p>
            <a:endParaRPr lang="en-IE" sz="2400" dirty="0">
              <a:solidFill>
                <a:srgbClr val="51626F"/>
              </a:solidFill>
            </a:endParaRPr>
          </a:p>
          <a:p>
            <a:endParaRPr lang="en-IE" sz="600" dirty="0">
              <a:solidFill>
                <a:srgbClr val="51626F"/>
              </a:solidFill>
            </a:endParaRPr>
          </a:p>
          <a:p>
            <a:endParaRPr lang="en-IE" sz="2000" dirty="0">
              <a:solidFill>
                <a:srgbClr val="51626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102964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89" name="Picture 17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443"/>
          <a:stretch/>
        </p:blipFill>
        <p:spPr bwMode="auto">
          <a:xfrm>
            <a:off x="-1588" y="-25167"/>
            <a:ext cx="9148763" cy="65547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96068" y="6422681"/>
            <a:ext cx="381000" cy="349250"/>
          </a:xfrm>
        </p:spPr>
        <p:txBody>
          <a:bodyPr/>
          <a:lstStyle/>
          <a:p>
            <a:r>
              <a:rPr lang="en-US" dirty="0"/>
              <a:t>3</a:t>
            </a:r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4483428D-CD09-41F5-BF01-47B00780E99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27052433"/>
              </p:ext>
            </p:extLst>
          </p:nvPr>
        </p:nvGraphicFramePr>
        <p:xfrm>
          <a:off x="228600" y="1676400"/>
          <a:ext cx="8534402" cy="23622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743200">
                  <a:extLst>
                    <a:ext uri="{9D8B030D-6E8A-4147-A177-3AD203B41FA5}">
                      <a16:colId xmlns:a16="http://schemas.microsoft.com/office/drawing/2014/main" val="1661031084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3570819142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910003976"/>
                    </a:ext>
                  </a:extLst>
                </a:gridCol>
                <a:gridCol w="533400">
                  <a:extLst>
                    <a:ext uri="{9D8B030D-6E8A-4147-A177-3AD203B41FA5}">
                      <a16:colId xmlns:a16="http://schemas.microsoft.com/office/drawing/2014/main" val="3188549448"/>
                    </a:ext>
                  </a:extLst>
                </a:gridCol>
                <a:gridCol w="549790">
                  <a:extLst>
                    <a:ext uri="{9D8B030D-6E8A-4147-A177-3AD203B41FA5}">
                      <a16:colId xmlns:a16="http://schemas.microsoft.com/office/drawing/2014/main" val="3906943898"/>
                    </a:ext>
                  </a:extLst>
                </a:gridCol>
                <a:gridCol w="419552">
                  <a:extLst>
                    <a:ext uri="{9D8B030D-6E8A-4147-A177-3AD203B41FA5}">
                      <a16:colId xmlns:a16="http://schemas.microsoft.com/office/drawing/2014/main" val="207014619"/>
                    </a:ext>
                  </a:extLst>
                </a:gridCol>
                <a:gridCol w="405132">
                  <a:extLst>
                    <a:ext uri="{9D8B030D-6E8A-4147-A177-3AD203B41FA5}">
                      <a16:colId xmlns:a16="http://schemas.microsoft.com/office/drawing/2014/main" val="3318799638"/>
                    </a:ext>
                  </a:extLst>
                </a:gridCol>
                <a:gridCol w="385148">
                  <a:extLst>
                    <a:ext uri="{9D8B030D-6E8A-4147-A177-3AD203B41FA5}">
                      <a16:colId xmlns:a16="http://schemas.microsoft.com/office/drawing/2014/main" val="819179111"/>
                    </a:ext>
                  </a:extLst>
                </a:gridCol>
                <a:gridCol w="385148">
                  <a:extLst>
                    <a:ext uri="{9D8B030D-6E8A-4147-A177-3AD203B41FA5}">
                      <a16:colId xmlns:a16="http://schemas.microsoft.com/office/drawing/2014/main" val="1802260505"/>
                    </a:ext>
                  </a:extLst>
                </a:gridCol>
                <a:gridCol w="385148">
                  <a:extLst>
                    <a:ext uri="{9D8B030D-6E8A-4147-A177-3AD203B41FA5}">
                      <a16:colId xmlns:a16="http://schemas.microsoft.com/office/drawing/2014/main" val="3522909837"/>
                    </a:ext>
                  </a:extLst>
                </a:gridCol>
                <a:gridCol w="385148">
                  <a:extLst>
                    <a:ext uri="{9D8B030D-6E8A-4147-A177-3AD203B41FA5}">
                      <a16:colId xmlns:a16="http://schemas.microsoft.com/office/drawing/2014/main" val="1294981433"/>
                    </a:ext>
                  </a:extLst>
                </a:gridCol>
                <a:gridCol w="425312">
                  <a:extLst>
                    <a:ext uri="{9D8B030D-6E8A-4147-A177-3AD203B41FA5}">
                      <a16:colId xmlns:a16="http://schemas.microsoft.com/office/drawing/2014/main" val="4289856918"/>
                    </a:ext>
                  </a:extLst>
                </a:gridCol>
                <a:gridCol w="425312">
                  <a:extLst>
                    <a:ext uri="{9D8B030D-6E8A-4147-A177-3AD203B41FA5}">
                      <a16:colId xmlns:a16="http://schemas.microsoft.com/office/drawing/2014/main" val="1434603680"/>
                    </a:ext>
                  </a:extLst>
                </a:gridCol>
                <a:gridCol w="425312">
                  <a:extLst>
                    <a:ext uri="{9D8B030D-6E8A-4147-A177-3AD203B41FA5}">
                      <a16:colId xmlns:a16="http://schemas.microsoft.com/office/drawing/2014/main" val="1762245550"/>
                    </a:ext>
                  </a:extLst>
                </a:gridCol>
              </a:tblGrid>
              <a:tr h="78740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IE" sz="1200" dirty="0">
                          <a:effectLst/>
                        </a:rPr>
                        <a:t> Homeless Register</a:t>
                      </a:r>
                      <a:endParaRPr lang="en-I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IE" sz="1200" dirty="0">
                          <a:effectLst/>
                        </a:rPr>
                        <a:t>Jan</a:t>
                      </a:r>
                      <a:endParaRPr lang="en-I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IE" sz="1200" dirty="0">
                          <a:effectLst/>
                        </a:rPr>
                        <a:t>Feb</a:t>
                      </a:r>
                      <a:endParaRPr lang="en-I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IE" sz="1200" dirty="0">
                          <a:effectLst/>
                        </a:rPr>
                        <a:t>Mar</a:t>
                      </a:r>
                      <a:endParaRPr lang="en-I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IE" sz="1200" dirty="0">
                          <a:effectLst/>
                        </a:rPr>
                        <a:t>Apr</a:t>
                      </a:r>
                      <a:endParaRPr lang="en-I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IE" sz="1200" dirty="0">
                          <a:effectLst/>
                        </a:rPr>
                        <a:t>May</a:t>
                      </a:r>
                      <a:endParaRPr lang="en-I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IE" sz="1200" dirty="0">
                          <a:effectLst/>
                        </a:rPr>
                        <a:t>Jun</a:t>
                      </a:r>
                      <a:endParaRPr lang="en-I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IE" sz="1200" dirty="0">
                          <a:effectLst/>
                        </a:rPr>
                        <a:t>Jul</a:t>
                      </a:r>
                      <a:endParaRPr lang="en-I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IE" sz="1200" dirty="0">
                          <a:effectLst/>
                        </a:rPr>
                        <a:t>Aug</a:t>
                      </a:r>
                      <a:endParaRPr lang="en-I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IE" sz="1200">
                          <a:effectLst/>
                        </a:rPr>
                        <a:t>Sep</a:t>
                      </a:r>
                      <a:endParaRPr lang="en-I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IE" sz="1200">
                          <a:effectLst/>
                        </a:rPr>
                        <a:t>Oct</a:t>
                      </a:r>
                      <a:endParaRPr lang="en-I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IE" sz="12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Nov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Dec</a:t>
                      </a:r>
                      <a:endParaRPr lang="en-IE" sz="12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b="1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Jan 20</a:t>
                      </a:r>
                      <a:endParaRPr lang="en-IE" sz="1200" b="1" kern="1200" dirty="0">
                        <a:solidFill>
                          <a:srgbClr val="FF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217864217"/>
                  </a:ext>
                </a:extLst>
              </a:tr>
              <a:tr h="39370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IE" sz="1200" dirty="0">
                          <a:effectLst/>
                        </a:rPr>
                        <a:t>No. of Registered Homeless</a:t>
                      </a:r>
                      <a:endParaRPr lang="en-I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IE" sz="1200" dirty="0">
                          <a:solidFill>
                            <a:schemeClr val="tx1"/>
                          </a:solidFill>
                          <a:effectLst/>
                        </a:rPr>
                        <a:t>624</a:t>
                      </a:r>
                      <a:endParaRPr lang="en-IE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IE" sz="1200" dirty="0">
                          <a:solidFill>
                            <a:schemeClr val="tx1"/>
                          </a:solidFill>
                          <a:effectLst/>
                        </a:rPr>
                        <a:t>620</a:t>
                      </a:r>
                      <a:endParaRPr lang="en-IE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IE" sz="1200" dirty="0">
                          <a:solidFill>
                            <a:schemeClr val="tx1"/>
                          </a:solidFill>
                          <a:effectLst/>
                        </a:rPr>
                        <a:t>630</a:t>
                      </a:r>
                      <a:endParaRPr lang="en-IE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IE" sz="1200">
                          <a:solidFill>
                            <a:schemeClr val="tx1"/>
                          </a:solidFill>
                          <a:effectLst/>
                        </a:rPr>
                        <a:t>639</a:t>
                      </a:r>
                      <a:endParaRPr lang="en-IE" sz="1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IE" sz="1200">
                          <a:solidFill>
                            <a:schemeClr val="tx1"/>
                          </a:solidFill>
                          <a:effectLst/>
                        </a:rPr>
                        <a:t>638</a:t>
                      </a:r>
                      <a:endParaRPr lang="en-IE" sz="1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IE" sz="1200">
                          <a:solidFill>
                            <a:schemeClr val="tx1"/>
                          </a:solidFill>
                          <a:effectLst/>
                        </a:rPr>
                        <a:t>627</a:t>
                      </a:r>
                      <a:endParaRPr lang="en-IE" sz="1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IE" sz="1200">
                          <a:solidFill>
                            <a:schemeClr val="tx1"/>
                          </a:solidFill>
                          <a:effectLst/>
                        </a:rPr>
                        <a:t>607</a:t>
                      </a:r>
                      <a:endParaRPr lang="en-IE" sz="1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IE" sz="1200" dirty="0">
                          <a:solidFill>
                            <a:schemeClr val="tx1"/>
                          </a:solidFill>
                          <a:effectLst/>
                        </a:rPr>
                        <a:t>614</a:t>
                      </a:r>
                      <a:endParaRPr lang="en-IE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IE" sz="1200" dirty="0">
                          <a:solidFill>
                            <a:schemeClr val="tx1"/>
                          </a:solidFill>
                          <a:effectLst/>
                        </a:rPr>
                        <a:t>624</a:t>
                      </a:r>
                      <a:endParaRPr lang="en-IE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IE" sz="1200" dirty="0">
                          <a:solidFill>
                            <a:schemeClr val="tx1"/>
                          </a:solidFill>
                          <a:effectLst/>
                        </a:rPr>
                        <a:t>625</a:t>
                      </a:r>
                      <a:endParaRPr lang="en-IE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IE" sz="1200" dirty="0">
                          <a:solidFill>
                            <a:schemeClr val="tx1"/>
                          </a:solidFill>
                          <a:effectLst/>
                        </a:rPr>
                        <a:t>613</a:t>
                      </a:r>
                      <a:endParaRPr lang="en-IE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588</a:t>
                      </a:r>
                      <a:endParaRPr lang="en-IE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587</a:t>
                      </a:r>
                      <a:endParaRPr lang="en-IE" sz="11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364401757"/>
                  </a:ext>
                </a:extLst>
              </a:tr>
              <a:tr h="39370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IE" sz="1200">
                          <a:effectLst/>
                        </a:rPr>
                        <a:t>Single Male</a:t>
                      </a:r>
                      <a:endParaRPr lang="en-I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IE" sz="1200" dirty="0">
                          <a:solidFill>
                            <a:schemeClr val="tx1"/>
                          </a:solidFill>
                          <a:effectLst/>
                        </a:rPr>
                        <a:t>264</a:t>
                      </a:r>
                      <a:endParaRPr lang="en-IE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IE" sz="1200" dirty="0">
                          <a:solidFill>
                            <a:schemeClr val="tx1"/>
                          </a:solidFill>
                          <a:effectLst/>
                        </a:rPr>
                        <a:t>268</a:t>
                      </a:r>
                      <a:endParaRPr lang="en-IE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IE" sz="1200" dirty="0">
                          <a:solidFill>
                            <a:schemeClr val="tx1"/>
                          </a:solidFill>
                          <a:effectLst/>
                        </a:rPr>
                        <a:t>274</a:t>
                      </a:r>
                      <a:endParaRPr lang="en-IE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IE" sz="1200" dirty="0">
                          <a:solidFill>
                            <a:schemeClr val="tx1"/>
                          </a:solidFill>
                          <a:effectLst/>
                        </a:rPr>
                        <a:t>285</a:t>
                      </a:r>
                      <a:endParaRPr lang="en-IE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IE" sz="1200" dirty="0">
                          <a:solidFill>
                            <a:schemeClr val="tx1"/>
                          </a:solidFill>
                          <a:effectLst/>
                        </a:rPr>
                        <a:t>289</a:t>
                      </a:r>
                      <a:endParaRPr lang="en-IE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IE" sz="1200" dirty="0">
                          <a:solidFill>
                            <a:schemeClr val="tx1"/>
                          </a:solidFill>
                          <a:effectLst/>
                        </a:rPr>
                        <a:t>282</a:t>
                      </a:r>
                      <a:endParaRPr lang="en-IE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IE" sz="1200" dirty="0">
                          <a:solidFill>
                            <a:schemeClr val="tx1"/>
                          </a:solidFill>
                          <a:effectLst/>
                        </a:rPr>
                        <a:t>265</a:t>
                      </a:r>
                      <a:endParaRPr lang="en-IE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IE" sz="1200" dirty="0">
                          <a:solidFill>
                            <a:schemeClr val="tx1"/>
                          </a:solidFill>
                          <a:effectLst/>
                        </a:rPr>
                        <a:t>277</a:t>
                      </a:r>
                      <a:endParaRPr lang="en-IE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IE" sz="1100" dirty="0">
                          <a:solidFill>
                            <a:schemeClr val="tx1"/>
                          </a:solidFill>
                          <a:effectLst/>
                        </a:rPr>
                        <a:t>284</a:t>
                      </a:r>
                      <a:endParaRPr lang="en-IE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IE" sz="1200" dirty="0">
                          <a:solidFill>
                            <a:schemeClr val="tx1"/>
                          </a:solidFill>
                          <a:effectLst/>
                        </a:rPr>
                        <a:t>289</a:t>
                      </a:r>
                      <a:endParaRPr lang="en-IE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IE" sz="1200" dirty="0">
                          <a:solidFill>
                            <a:schemeClr val="tx1"/>
                          </a:solidFill>
                          <a:effectLst/>
                        </a:rPr>
                        <a:t>279</a:t>
                      </a:r>
                      <a:endParaRPr lang="en-IE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277</a:t>
                      </a:r>
                      <a:endParaRPr lang="en-IE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279</a:t>
                      </a:r>
                      <a:endParaRPr lang="en-IE" sz="11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10832631"/>
                  </a:ext>
                </a:extLst>
              </a:tr>
              <a:tr h="39370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IE" sz="1200" dirty="0">
                          <a:effectLst/>
                        </a:rPr>
                        <a:t>Single Female</a:t>
                      </a:r>
                      <a:endParaRPr lang="en-I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IE" sz="1200">
                          <a:solidFill>
                            <a:schemeClr val="tx1"/>
                          </a:solidFill>
                          <a:effectLst/>
                        </a:rPr>
                        <a:t>59</a:t>
                      </a:r>
                      <a:endParaRPr lang="en-IE" sz="1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IE" sz="1200">
                          <a:solidFill>
                            <a:schemeClr val="tx1"/>
                          </a:solidFill>
                          <a:effectLst/>
                        </a:rPr>
                        <a:t>59</a:t>
                      </a:r>
                      <a:endParaRPr lang="en-IE" sz="1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IE" sz="1200">
                          <a:solidFill>
                            <a:schemeClr val="tx1"/>
                          </a:solidFill>
                          <a:effectLst/>
                        </a:rPr>
                        <a:t>62</a:t>
                      </a:r>
                      <a:endParaRPr lang="en-IE" sz="1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IE" sz="1200">
                          <a:solidFill>
                            <a:schemeClr val="tx1"/>
                          </a:solidFill>
                          <a:effectLst/>
                        </a:rPr>
                        <a:t>64</a:t>
                      </a:r>
                      <a:endParaRPr lang="en-IE" sz="1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IE" sz="1200">
                          <a:solidFill>
                            <a:schemeClr val="tx1"/>
                          </a:solidFill>
                          <a:effectLst/>
                        </a:rPr>
                        <a:t>66</a:t>
                      </a:r>
                      <a:endParaRPr lang="en-IE" sz="1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IE" sz="1200">
                          <a:solidFill>
                            <a:schemeClr val="tx1"/>
                          </a:solidFill>
                          <a:effectLst/>
                        </a:rPr>
                        <a:t>62</a:t>
                      </a:r>
                      <a:endParaRPr lang="en-IE" sz="1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IE" sz="1200">
                          <a:solidFill>
                            <a:schemeClr val="tx1"/>
                          </a:solidFill>
                          <a:effectLst/>
                        </a:rPr>
                        <a:t>58</a:t>
                      </a:r>
                      <a:endParaRPr lang="en-IE" sz="1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IE" sz="1200" dirty="0">
                          <a:solidFill>
                            <a:schemeClr val="tx1"/>
                          </a:solidFill>
                          <a:effectLst/>
                        </a:rPr>
                        <a:t>58</a:t>
                      </a:r>
                      <a:endParaRPr lang="en-IE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IE" sz="1100" dirty="0">
                          <a:solidFill>
                            <a:schemeClr val="tx1"/>
                          </a:solidFill>
                          <a:effectLst/>
                        </a:rPr>
                        <a:t>62</a:t>
                      </a:r>
                      <a:endParaRPr lang="en-IE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IE" sz="1200" dirty="0">
                          <a:solidFill>
                            <a:schemeClr val="tx1"/>
                          </a:solidFill>
                          <a:effectLst/>
                        </a:rPr>
                        <a:t>64</a:t>
                      </a:r>
                      <a:endParaRPr lang="en-IE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IE" sz="1200" dirty="0">
                          <a:solidFill>
                            <a:schemeClr val="tx1"/>
                          </a:solidFill>
                          <a:effectLst/>
                        </a:rPr>
                        <a:t>60</a:t>
                      </a:r>
                      <a:endParaRPr lang="en-IE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57</a:t>
                      </a:r>
                      <a:endParaRPr lang="en-IE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55</a:t>
                      </a:r>
                      <a:endParaRPr lang="en-IE" sz="11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652464438"/>
                  </a:ext>
                </a:extLst>
              </a:tr>
              <a:tr h="39370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Number of Presentations to Homeless Clinic </a:t>
                      </a:r>
                      <a:endParaRPr lang="en-I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IE" sz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507</a:t>
                      </a:r>
                      <a:endParaRPr lang="en-IE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IE" sz="120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425</a:t>
                      </a:r>
                      <a:endParaRPr lang="en-IE" sz="1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IE" sz="120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527</a:t>
                      </a:r>
                      <a:endParaRPr lang="en-IE" sz="1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IE" sz="120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455</a:t>
                      </a:r>
                      <a:endParaRPr lang="en-IE" sz="1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IE" sz="120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522</a:t>
                      </a:r>
                      <a:endParaRPr lang="en-IE" sz="1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IE" sz="120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406</a:t>
                      </a:r>
                      <a:endParaRPr lang="en-IE" sz="1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IE" sz="120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557</a:t>
                      </a:r>
                      <a:endParaRPr lang="en-IE" sz="1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IE" sz="120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444</a:t>
                      </a:r>
                      <a:endParaRPr lang="en-IE" sz="1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IE" sz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506</a:t>
                      </a:r>
                      <a:endParaRPr lang="en-IE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IE" sz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493</a:t>
                      </a:r>
                      <a:endParaRPr lang="en-IE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IE" sz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380</a:t>
                      </a:r>
                      <a:endParaRPr lang="en-IE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286</a:t>
                      </a:r>
                      <a:endParaRPr lang="en-IE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374</a:t>
                      </a:r>
                      <a:endParaRPr lang="en-IE" sz="11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577160106"/>
                  </a:ext>
                </a:extLst>
              </a:tr>
            </a:tbl>
          </a:graphicData>
        </a:graphic>
      </p:graphicFrame>
      <p:sp>
        <p:nvSpPr>
          <p:cNvPr id="2" name="Rectangle 1">
            <a:extLst>
              <a:ext uri="{FF2B5EF4-FFF2-40B4-BE49-F238E27FC236}">
                <a16:creationId xmlns:a16="http://schemas.microsoft.com/office/drawing/2014/main" id="{00E19098-9B2E-4B1B-88C8-213C3A624F62}"/>
              </a:ext>
            </a:extLst>
          </p:cNvPr>
          <p:cNvSpPr/>
          <p:nvPr/>
        </p:nvSpPr>
        <p:spPr>
          <a:xfrm>
            <a:off x="152400" y="726525"/>
            <a:ext cx="3874779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sz="3200" b="1" dirty="0">
                <a:solidFill>
                  <a:srgbClr val="D95E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Homeless Register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DCA4DC66-7E48-4645-879B-E1FCB3B3E6D4}"/>
              </a:ext>
            </a:extLst>
          </p:cNvPr>
          <p:cNvSpPr/>
          <p:nvPr/>
        </p:nvSpPr>
        <p:spPr>
          <a:xfrm>
            <a:off x="152399" y="4495800"/>
            <a:ext cx="622875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sz="3200" b="1" dirty="0">
                <a:solidFill>
                  <a:srgbClr val="D95E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Numbers in Self Accommodate</a:t>
            </a:r>
          </a:p>
        </p:txBody>
      </p:sp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4ABF6D88-3265-41DF-B36B-9CB807A732F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75224420"/>
              </p:ext>
            </p:extLst>
          </p:nvPr>
        </p:nvGraphicFramePr>
        <p:xfrm>
          <a:off x="228600" y="5306827"/>
          <a:ext cx="8534404" cy="86667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819400">
                  <a:extLst>
                    <a:ext uri="{9D8B030D-6E8A-4147-A177-3AD203B41FA5}">
                      <a16:colId xmlns:a16="http://schemas.microsoft.com/office/drawing/2014/main" val="580238948"/>
                    </a:ext>
                  </a:extLst>
                </a:gridCol>
                <a:gridCol w="862019">
                  <a:extLst>
                    <a:ext uri="{9D8B030D-6E8A-4147-A177-3AD203B41FA5}">
                      <a16:colId xmlns:a16="http://schemas.microsoft.com/office/drawing/2014/main" val="3815641514"/>
                    </a:ext>
                  </a:extLst>
                </a:gridCol>
                <a:gridCol w="384512">
                  <a:extLst>
                    <a:ext uri="{9D8B030D-6E8A-4147-A177-3AD203B41FA5}">
                      <a16:colId xmlns:a16="http://schemas.microsoft.com/office/drawing/2014/main" val="984605417"/>
                    </a:ext>
                  </a:extLst>
                </a:gridCol>
                <a:gridCol w="444086">
                  <a:extLst>
                    <a:ext uri="{9D8B030D-6E8A-4147-A177-3AD203B41FA5}">
                      <a16:colId xmlns:a16="http://schemas.microsoft.com/office/drawing/2014/main" val="1625153008"/>
                    </a:ext>
                  </a:extLst>
                </a:gridCol>
                <a:gridCol w="383179">
                  <a:extLst>
                    <a:ext uri="{9D8B030D-6E8A-4147-A177-3AD203B41FA5}">
                      <a16:colId xmlns:a16="http://schemas.microsoft.com/office/drawing/2014/main" val="3031022670"/>
                    </a:ext>
                  </a:extLst>
                </a:gridCol>
                <a:gridCol w="419551">
                  <a:extLst>
                    <a:ext uri="{9D8B030D-6E8A-4147-A177-3AD203B41FA5}">
                      <a16:colId xmlns:a16="http://schemas.microsoft.com/office/drawing/2014/main" val="4066452627"/>
                    </a:ext>
                  </a:extLst>
                </a:gridCol>
                <a:gridCol w="405132">
                  <a:extLst>
                    <a:ext uri="{9D8B030D-6E8A-4147-A177-3AD203B41FA5}">
                      <a16:colId xmlns:a16="http://schemas.microsoft.com/office/drawing/2014/main" val="320616576"/>
                    </a:ext>
                  </a:extLst>
                </a:gridCol>
                <a:gridCol w="385148">
                  <a:extLst>
                    <a:ext uri="{9D8B030D-6E8A-4147-A177-3AD203B41FA5}">
                      <a16:colId xmlns:a16="http://schemas.microsoft.com/office/drawing/2014/main" val="3857123339"/>
                    </a:ext>
                  </a:extLst>
                </a:gridCol>
                <a:gridCol w="385148">
                  <a:extLst>
                    <a:ext uri="{9D8B030D-6E8A-4147-A177-3AD203B41FA5}">
                      <a16:colId xmlns:a16="http://schemas.microsoft.com/office/drawing/2014/main" val="3834912776"/>
                    </a:ext>
                  </a:extLst>
                </a:gridCol>
                <a:gridCol w="385148">
                  <a:extLst>
                    <a:ext uri="{9D8B030D-6E8A-4147-A177-3AD203B41FA5}">
                      <a16:colId xmlns:a16="http://schemas.microsoft.com/office/drawing/2014/main" val="1753450214"/>
                    </a:ext>
                  </a:extLst>
                </a:gridCol>
                <a:gridCol w="385148">
                  <a:extLst>
                    <a:ext uri="{9D8B030D-6E8A-4147-A177-3AD203B41FA5}">
                      <a16:colId xmlns:a16="http://schemas.microsoft.com/office/drawing/2014/main" val="1591223907"/>
                    </a:ext>
                  </a:extLst>
                </a:gridCol>
                <a:gridCol w="425311">
                  <a:extLst>
                    <a:ext uri="{9D8B030D-6E8A-4147-A177-3AD203B41FA5}">
                      <a16:colId xmlns:a16="http://schemas.microsoft.com/office/drawing/2014/main" val="3242437071"/>
                    </a:ext>
                  </a:extLst>
                </a:gridCol>
                <a:gridCol w="425311">
                  <a:extLst>
                    <a:ext uri="{9D8B030D-6E8A-4147-A177-3AD203B41FA5}">
                      <a16:colId xmlns:a16="http://schemas.microsoft.com/office/drawing/2014/main" val="4216880810"/>
                    </a:ext>
                  </a:extLst>
                </a:gridCol>
                <a:gridCol w="425311">
                  <a:extLst>
                    <a:ext uri="{9D8B030D-6E8A-4147-A177-3AD203B41FA5}">
                      <a16:colId xmlns:a16="http://schemas.microsoft.com/office/drawing/2014/main" val="1858699444"/>
                    </a:ext>
                  </a:extLst>
                </a:gridCol>
              </a:tblGrid>
              <a:tr h="57778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IE" sz="1200" dirty="0">
                          <a:effectLst/>
                        </a:rPr>
                        <a:t> Self Accommodate</a:t>
                      </a:r>
                      <a:endParaRPr lang="en-I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IE" sz="1200">
                          <a:effectLst/>
                        </a:rPr>
                        <a:t>Jan</a:t>
                      </a:r>
                      <a:endParaRPr lang="en-I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IE" sz="1200">
                          <a:effectLst/>
                        </a:rPr>
                        <a:t>Feb</a:t>
                      </a:r>
                      <a:endParaRPr lang="en-I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IE" sz="1200" dirty="0">
                          <a:effectLst/>
                        </a:rPr>
                        <a:t>Mar</a:t>
                      </a:r>
                      <a:endParaRPr lang="en-I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IE" sz="1200" dirty="0">
                          <a:effectLst/>
                        </a:rPr>
                        <a:t>Apr</a:t>
                      </a:r>
                      <a:endParaRPr lang="en-I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IE" sz="1200" dirty="0">
                          <a:effectLst/>
                        </a:rPr>
                        <a:t>May</a:t>
                      </a:r>
                      <a:endParaRPr lang="en-I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IE" sz="1200">
                          <a:effectLst/>
                        </a:rPr>
                        <a:t>Jun</a:t>
                      </a:r>
                      <a:endParaRPr lang="en-I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IE" sz="1200">
                          <a:effectLst/>
                        </a:rPr>
                        <a:t>Jul</a:t>
                      </a:r>
                      <a:endParaRPr lang="en-I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IE" sz="1200">
                          <a:effectLst/>
                        </a:rPr>
                        <a:t>Aug</a:t>
                      </a:r>
                      <a:endParaRPr lang="en-I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IE" sz="1200">
                          <a:effectLst/>
                        </a:rPr>
                        <a:t>Sep</a:t>
                      </a:r>
                      <a:endParaRPr lang="en-I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IE" sz="1200">
                          <a:effectLst/>
                        </a:rPr>
                        <a:t>Oct</a:t>
                      </a:r>
                      <a:endParaRPr lang="en-I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IE" sz="1200" dirty="0">
                          <a:effectLst/>
                        </a:rPr>
                        <a:t>Nov</a:t>
                      </a:r>
                      <a:endParaRPr lang="en-I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Dec</a:t>
                      </a:r>
                      <a:endParaRPr lang="en-I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Jan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20</a:t>
                      </a:r>
                      <a:endParaRPr lang="en-IE" sz="11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543192075"/>
                  </a:ext>
                </a:extLst>
              </a:tr>
              <a:tr h="28889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IE" sz="1200" dirty="0">
                          <a:effectLst/>
                        </a:rPr>
                        <a:t>No. of Families</a:t>
                      </a:r>
                      <a:endParaRPr lang="en-I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IE" sz="1200" dirty="0">
                          <a:effectLst/>
                        </a:rPr>
                        <a:t>196</a:t>
                      </a:r>
                      <a:endParaRPr lang="en-I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IE" sz="1200" dirty="0">
                          <a:effectLst/>
                        </a:rPr>
                        <a:t>206</a:t>
                      </a:r>
                      <a:endParaRPr lang="en-I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IE" sz="1200" dirty="0">
                          <a:effectLst/>
                        </a:rPr>
                        <a:t>216</a:t>
                      </a:r>
                      <a:endParaRPr lang="en-I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IE" sz="1200" dirty="0">
                          <a:effectLst/>
                        </a:rPr>
                        <a:t>218</a:t>
                      </a:r>
                      <a:endParaRPr lang="en-I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IE" sz="1200" dirty="0">
                          <a:effectLst/>
                        </a:rPr>
                        <a:t>223</a:t>
                      </a:r>
                      <a:endParaRPr lang="en-I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IE" sz="1200" dirty="0">
                          <a:effectLst/>
                        </a:rPr>
                        <a:t>213</a:t>
                      </a:r>
                      <a:endParaRPr lang="en-I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IE" sz="1200" dirty="0">
                          <a:effectLst/>
                        </a:rPr>
                        <a:t>203</a:t>
                      </a:r>
                      <a:endParaRPr lang="en-I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IE" sz="1200" dirty="0">
                          <a:effectLst/>
                        </a:rPr>
                        <a:t>198</a:t>
                      </a:r>
                      <a:endParaRPr lang="en-I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IE" sz="1200" dirty="0">
                          <a:effectLst/>
                        </a:rPr>
                        <a:t>192</a:t>
                      </a:r>
                      <a:endParaRPr lang="en-I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IE" sz="1200" dirty="0">
                          <a:effectLst/>
                        </a:rPr>
                        <a:t>178</a:t>
                      </a:r>
                      <a:endParaRPr lang="en-I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IE" sz="1200" dirty="0">
                          <a:effectLst/>
                        </a:rPr>
                        <a:t>170</a:t>
                      </a:r>
                      <a:endParaRPr lang="en-I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162</a:t>
                      </a:r>
                      <a:endParaRPr lang="en-I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132</a:t>
                      </a:r>
                      <a:endParaRPr lang="en-IE" sz="11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61197213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193381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89" name="Picture 17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443"/>
          <a:stretch/>
        </p:blipFill>
        <p:spPr bwMode="auto">
          <a:xfrm>
            <a:off x="-1588" y="-25167"/>
            <a:ext cx="9148763" cy="65547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96068" y="6422681"/>
            <a:ext cx="381000" cy="349250"/>
          </a:xfrm>
        </p:spPr>
        <p:txBody>
          <a:bodyPr/>
          <a:lstStyle/>
          <a:p>
            <a:r>
              <a:rPr lang="en-US" dirty="0"/>
              <a:t>3</a:t>
            </a:r>
          </a:p>
        </p:txBody>
      </p:sp>
      <p:sp>
        <p:nvSpPr>
          <p:cNvPr id="7" name="Rectangle 18">
            <a:extLst>
              <a:ext uri="{FF2B5EF4-FFF2-40B4-BE49-F238E27FC236}">
                <a16:creationId xmlns:a16="http://schemas.microsoft.com/office/drawing/2014/main" id="{AA53346D-C521-4A20-99C0-795BA0A223E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7040" y="1371600"/>
            <a:ext cx="8619867" cy="6021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buFontTx/>
              <a:buNone/>
            </a:pPr>
            <a:r>
              <a:rPr lang="en-US" altLang="en-US" b="1" dirty="0">
                <a:solidFill>
                  <a:srgbClr val="D95E00"/>
                </a:solidFill>
              </a:rPr>
              <a:t>Exits from Emergency Accommodation</a:t>
            </a:r>
          </a:p>
          <a:p>
            <a:pPr eaLnBrk="1" hangingPunct="1">
              <a:buFontTx/>
              <a:buNone/>
            </a:pPr>
            <a:endParaRPr lang="en-US" altLang="en-US" sz="1050" dirty="0">
              <a:solidFill>
                <a:srgbClr val="D95E00"/>
              </a:solidFill>
            </a:endParaRPr>
          </a:p>
          <a:p>
            <a:endParaRPr lang="en-IE" sz="2000" dirty="0">
              <a:solidFill>
                <a:srgbClr val="51626F"/>
              </a:solidFill>
            </a:endParaRPr>
          </a:p>
        </p:txBody>
      </p:sp>
      <p:graphicFrame>
        <p:nvGraphicFramePr>
          <p:cNvPr id="8" name="Table 2">
            <a:extLst>
              <a:ext uri="{FF2B5EF4-FFF2-40B4-BE49-F238E27FC236}">
                <a16:creationId xmlns:a16="http://schemas.microsoft.com/office/drawing/2014/main" id="{CDD9E9DA-1955-4AF3-ADEC-237AB8F5F96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80312327"/>
              </p:ext>
            </p:extLst>
          </p:nvPr>
        </p:nvGraphicFramePr>
        <p:xfrm>
          <a:off x="327539" y="2535976"/>
          <a:ext cx="8238868" cy="2743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66867">
                  <a:extLst>
                    <a:ext uri="{9D8B030D-6E8A-4147-A177-3AD203B41FA5}">
                      <a16:colId xmlns:a16="http://schemas.microsoft.com/office/drawing/2014/main" val="704267213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044166859"/>
                    </a:ext>
                  </a:extLst>
                </a:gridCol>
                <a:gridCol w="1295400">
                  <a:extLst>
                    <a:ext uri="{9D8B030D-6E8A-4147-A177-3AD203B41FA5}">
                      <a16:colId xmlns:a16="http://schemas.microsoft.com/office/drawing/2014/main" val="885001306"/>
                    </a:ext>
                  </a:extLst>
                </a:gridCol>
                <a:gridCol w="1752601">
                  <a:extLst>
                    <a:ext uri="{9D8B030D-6E8A-4147-A177-3AD203B41FA5}">
                      <a16:colId xmlns:a16="http://schemas.microsoft.com/office/drawing/2014/main" val="109574184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IE" sz="2400" dirty="0"/>
                        <a:t>Category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sz="2400" dirty="0"/>
                        <a:t>2018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sz="2400" dirty="0"/>
                        <a:t>2019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sz="2400" dirty="0"/>
                        <a:t>2020 (YTD)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77652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IE" sz="2400" dirty="0"/>
                        <a:t>Allocations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94</a:t>
                      </a:r>
                      <a:endParaRPr lang="en-IE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203</a:t>
                      </a:r>
                      <a:endParaRPr lang="en-IE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28</a:t>
                      </a:r>
                      <a:endParaRPr lang="en-IE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8271695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IE" sz="2400" dirty="0"/>
                        <a:t>Homeless HAP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131</a:t>
                      </a:r>
                      <a:endParaRPr lang="en-IE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146</a:t>
                      </a:r>
                      <a:endParaRPr lang="en-IE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16</a:t>
                      </a:r>
                      <a:endParaRPr lang="en-IE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9840826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IE" sz="2400" b="1" dirty="0"/>
                        <a:t>Total Exits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sz="2400" b="1" dirty="0"/>
                        <a:t>225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sz="2400" b="1" dirty="0"/>
                        <a:t>349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/>
                        <a:t>44</a:t>
                      </a:r>
                      <a:endParaRPr lang="en-IE" sz="2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090042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IE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IE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IE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IE" sz="2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70517400"/>
                  </a:ext>
                </a:extLst>
              </a:tr>
              <a:tr h="192218">
                <a:tc>
                  <a:txBody>
                    <a:bodyPr/>
                    <a:lstStyle/>
                    <a:p>
                      <a:r>
                        <a:rPr lang="en-IE" sz="2400" b="1" dirty="0"/>
                        <a:t>Preventative HAP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sz="2400" b="1" dirty="0"/>
                        <a:t>346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sz="2400" b="1" dirty="0"/>
                        <a:t>389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sz="2400" b="1" dirty="0"/>
                        <a:t>28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7132714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289197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89" name="Picture 17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443"/>
          <a:stretch/>
        </p:blipFill>
        <p:spPr bwMode="auto">
          <a:xfrm>
            <a:off x="-1588" y="-25167"/>
            <a:ext cx="9148763" cy="65547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96068" y="6422681"/>
            <a:ext cx="381000" cy="349250"/>
          </a:xfrm>
        </p:spPr>
        <p:txBody>
          <a:bodyPr/>
          <a:lstStyle/>
          <a:p>
            <a:r>
              <a:rPr lang="en-US" dirty="0"/>
              <a:t>3</a:t>
            </a:r>
          </a:p>
        </p:txBody>
      </p:sp>
      <p:sp>
        <p:nvSpPr>
          <p:cNvPr id="5" name="Rectangle 18"/>
          <p:cNvSpPr>
            <a:spLocks noChangeArrowheads="1"/>
          </p:cNvSpPr>
          <p:nvPr/>
        </p:nvSpPr>
        <p:spPr bwMode="auto">
          <a:xfrm>
            <a:off x="131608" y="838200"/>
            <a:ext cx="894546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buFontTx/>
              <a:buNone/>
            </a:pPr>
            <a:r>
              <a:rPr lang="en-US" altLang="en-US" dirty="0">
                <a:solidFill>
                  <a:srgbClr val="D95E00"/>
                </a:solidFill>
              </a:rPr>
              <a:t>Homeless Allocations</a:t>
            </a:r>
            <a:endParaRPr lang="en-US" altLang="en-US" sz="600" dirty="0">
              <a:solidFill>
                <a:srgbClr val="D95E00"/>
              </a:solidFill>
            </a:endParaRPr>
          </a:p>
          <a:p>
            <a:pPr marL="0" indent="0">
              <a:buNone/>
            </a:pPr>
            <a:endParaRPr lang="en-IE" sz="2400" dirty="0">
              <a:solidFill>
                <a:srgbClr val="51626F"/>
              </a:solidFill>
            </a:endParaRPr>
          </a:p>
          <a:p>
            <a:endParaRPr lang="en-IE" sz="600" dirty="0">
              <a:solidFill>
                <a:srgbClr val="51626F"/>
              </a:solidFill>
            </a:endParaRPr>
          </a:p>
          <a:p>
            <a:endParaRPr lang="en-IE" sz="2000" dirty="0">
              <a:solidFill>
                <a:srgbClr val="51626F"/>
              </a:solidFill>
            </a:endParaRPr>
          </a:p>
        </p:txBody>
      </p:sp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A684FF33-914F-4C3F-80E5-80118C85CA7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71102356"/>
              </p:ext>
            </p:extLst>
          </p:nvPr>
        </p:nvGraphicFramePr>
        <p:xfrm>
          <a:off x="381000" y="1752599"/>
          <a:ext cx="8077200" cy="467008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6617101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89" name="Picture 17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443"/>
          <a:stretch/>
        </p:blipFill>
        <p:spPr bwMode="auto">
          <a:xfrm>
            <a:off x="-1588" y="-25167"/>
            <a:ext cx="9148763" cy="65547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96068" y="6422681"/>
            <a:ext cx="381000" cy="349250"/>
          </a:xfrm>
        </p:spPr>
        <p:txBody>
          <a:bodyPr/>
          <a:lstStyle/>
          <a:p>
            <a:r>
              <a:rPr lang="en-US" dirty="0"/>
              <a:t>3</a:t>
            </a:r>
          </a:p>
        </p:txBody>
      </p:sp>
      <p:sp>
        <p:nvSpPr>
          <p:cNvPr id="5" name="Rectangle 18"/>
          <p:cNvSpPr>
            <a:spLocks noChangeArrowheads="1"/>
          </p:cNvSpPr>
          <p:nvPr/>
        </p:nvSpPr>
        <p:spPr bwMode="auto">
          <a:xfrm>
            <a:off x="25167" y="1227965"/>
            <a:ext cx="894546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buFontTx/>
              <a:buNone/>
            </a:pPr>
            <a:r>
              <a:rPr lang="en-US" altLang="en-US" dirty="0">
                <a:solidFill>
                  <a:srgbClr val="D95E00"/>
                </a:solidFill>
              </a:rPr>
              <a:t>Homeless Allocations</a:t>
            </a:r>
            <a:endParaRPr lang="en-US" altLang="en-US" sz="600" dirty="0">
              <a:solidFill>
                <a:srgbClr val="D95E00"/>
              </a:solidFill>
            </a:endParaRPr>
          </a:p>
          <a:p>
            <a:pPr marL="0" indent="0">
              <a:buNone/>
            </a:pPr>
            <a:endParaRPr lang="en-IE" sz="2400" dirty="0">
              <a:solidFill>
                <a:srgbClr val="51626F"/>
              </a:solidFill>
            </a:endParaRPr>
          </a:p>
          <a:p>
            <a:endParaRPr lang="en-IE" sz="600" dirty="0">
              <a:solidFill>
                <a:srgbClr val="51626F"/>
              </a:solidFill>
            </a:endParaRPr>
          </a:p>
          <a:p>
            <a:endParaRPr lang="en-IE" sz="2000" dirty="0">
              <a:solidFill>
                <a:srgbClr val="51626F"/>
              </a:solidFill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F8CB04B3-008D-46DE-8B3F-5A4A098C50C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5800" y="1981200"/>
            <a:ext cx="7239000" cy="45484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592646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89" name="Picture 17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443"/>
          <a:stretch/>
        </p:blipFill>
        <p:spPr bwMode="auto">
          <a:xfrm>
            <a:off x="-4763" y="0"/>
            <a:ext cx="9148763" cy="65547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96068" y="6422681"/>
            <a:ext cx="381000" cy="349250"/>
          </a:xfrm>
        </p:spPr>
        <p:txBody>
          <a:bodyPr/>
          <a:lstStyle/>
          <a:p>
            <a:r>
              <a:rPr lang="en-US" dirty="0"/>
              <a:t>3</a:t>
            </a:r>
          </a:p>
        </p:txBody>
      </p:sp>
      <p:sp>
        <p:nvSpPr>
          <p:cNvPr id="5" name="Rectangle 18"/>
          <p:cNvSpPr>
            <a:spLocks noChangeArrowheads="1"/>
          </p:cNvSpPr>
          <p:nvPr/>
        </p:nvSpPr>
        <p:spPr bwMode="auto">
          <a:xfrm>
            <a:off x="131608" y="838200"/>
            <a:ext cx="8945460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buFontTx/>
              <a:buNone/>
            </a:pPr>
            <a:r>
              <a:rPr lang="en-US" altLang="en-US" dirty="0">
                <a:solidFill>
                  <a:srgbClr val="D95E00"/>
                </a:solidFill>
              </a:rPr>
              <a:t>HAP V Social Housing Tenancy – Time In EA</a:t>
            </a:r>
            <a:endParaRPr lang="en-US" altLang="en-US" sz="600" dirty="0">
              <a:solidFill>
                <a:srgbClr val="D95E00"/>
              </a:solidFill>
            </a:endParaRPr>
          </a:p>
          <a:p>
            <a:pPr marL="0" indent="0">
              <a:buNone/>
            </a:pPr>
            <a:endParaRPr lang="en-IE" sz="2400" dirty="0">
              <a:solidFill>
                <a:srgbClr val="51626F"/>
              </a:solidFill>
            </a:endParaRPr>
          </a:p>
          <a:p>
            <a:endParaRPr lang="en-IE" sz="600" dirty="0">
              <a:solidFill>
                <a:srgbClr val="51626F"/>
              </a:solidFill>
            </a:endParaRPr>
          </a:p>
          <a:p>
            <a:endParaRPr lang="en-IE" sz="2000" dirty="0">
              <a:solidFill>
                <a:srgbClr val="51626F"/>
              </a:solidFill>
            </a:endParaRPr>
          </a:p>
        </p:txBody>
      </p:sp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1EE38AE2-9955-45EE-B171-D4985D86FDC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36771689"/>
              </p:ext>
            </p:extLst>
          </p:nvPr>
        </p:nvGraphicFramePr>
        <p:xfrm>
          <a:off x="304801" y="1600200"/>
          <a:ext cx="8391268" cy="495458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82475926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7057</TotalTime>
  <Words>369</Words>
  <Application>Microsoft Office PowerPoint</Application>
  <PresentationFormat>On-screen Show (4:3)</PresentationFormat>
  <Paragraphs>233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Public Adult</dc:creator>
  <cp:lastModifiedBy>Colm Ward</cp:lastModifiedBy>
  <cp:revision>315</cp:revision>
  <cp:lastPrinted>2018-09-27T14:42:52Z</cp:lastPrinted>
  <dcterms:created xsi:type="dcterms:W3CDTF">2006-08-16T00:00:00Z</dcterms:created>
  <dcterms:modified xsi:type="dcterms:W3CDTF">2020-02-19T16:54:12Z</dcterms:modified>
</cp:coreProperties>
</file>