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73" r:id="rId3"/>
    <p:sldId id="274" r:id="rId4"/>
    <p:sldId id="27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8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7532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5744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97584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5888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00398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50008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50152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90372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787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235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07747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0302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91415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4419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344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0794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9199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78C00-C2CF-4A8E-9A5B-741B07DE37FA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BCB98-2E32-4CA5-BA8B-1B77522C493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347871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F6692-FE7B-4A9C-A6A2-BCE259A0E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C066-ED2E-4C01-A851-80D8C7EB1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BCB8D21-3B9E-447C-B041-56B9C0DAE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F0550F-D51B-4BBE-9065-65E36891E41B}"/>
              </a:ext>
            </a:extLst>
          </p:cNvPr>
          <p:cNvSpPr txBox="1"/>
          <p:nvPr/>
        </p:nvSpPr>
        <p:spPr>
          <a:xfrm flipH="1">
            <a:off x="186429" y="2156916"/>
            <a:ext cx="1116737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dirty="0">
                <a:latin typeface="Calibri" panose="020F0502020204030204" pitchFamily="34" charset="0"/>
                <a:cs typeface="Calibri" panose="020F0502020204030204" pitchFamily="34" charset="0"/>
              </a:rPr>
              <a:t>HOUSING SUPPLY UPDATE</a:t>
            </a:r>
          </a:p>
          <a:p>
            <a:pPr algn="ctr"/>
            <a:endParaRPr lang="en-IE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E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IE" sz="4400" dirty="0">
                <a:latin typeface="Calibri" panose="020F0502020204030204" pitchFamily="34" charset="0"/>
                <a:cs typeface="Calibri" panose="020F0502020204030204" pitchFamily="34" charset="0"/>
              </a:rPr>
              <a:t>Housing SPC Meeting</a:t>
            </a:r>
          </a:p>
          <a:p>
            <a:pPr algn="ctr"/>
            <a:r>
              <a:rPr lang="en-IE" sz="4400" dirty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en-IE" sz="4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IE" sz="4400" dirty="0">
                <a:latin typeface="Calibri" panose="020F0502020204030204" pitchFamily="34" charset="0"/>
                <a:cs typeface="Calibri" panose="020F0502020204030204" pitchFamily="34" charset="0"/>
              </a:rPr>
              <a:t> February 2020</a:t>
            </a:r>
          </a:p>
        </p:txBody>
      </p:sp>
    </p:spTree>
    <p:extLst>
      <p:ext uri="{BB962C8B-B14F-4D97-AF65-F5344CB8AC3E}">
        <p14:creationId xmlns:p14="http://schemas.microsoft.com/office/powerpoint/2010/main" val="246437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059A320-8768-45B7-97A8-030AB958D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3D03FF86-E5B6-4AEB-A2DA-3B2F5C6470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8">
            <a:extLst>
              <a:ext uri="{FF2B5EF4-FFF2-40B4-BE49-F238E27FC236}">
                <a16:creationId xmlns:a16="http://schemas.microsoft.com/office/drawing/2014/main" id="{5EA25943-9A29-471C-9E48-9F7A24CB9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99" y="1583472"/>
            <a:ext cx="11868615" cy="51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IE" dirty="0">
                <a:solidFill>
                  <a:srgbClr val="D95E00"/>
                </a:solidFill>
              </a:rPr>
              <a:t>2019 &amp; 2020 Housing Supply</a:t>
            </a:r>
          </a:p>
          <a:p>
            <a:pPr marL="0" indent="0">
              <a:buNone/>
            </a:pPr>
            <a:endParaRPr lang="en-IE" sz="1600" dirty="0">
              <a:solidFill>
                <a:srgbClr val="51626F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  <a:p>
            <a:pPr>
              <a:buNone/>
            </a:pPr>
            <a:endParaRPr lang="en-IE" sz="2800" dirty="0">
              <a:solidFill>
                <a:srgbClr val="D95E00"/>
              </a:solidFill>
            </a:endParaRPr>
          </a:p>
          <a:p>
            <a:pPr>
              <a:buNone/>
            </a:pPr>
            <a:endParaRPr lang="en-IE" sz="2800" dirty="0">
              <a:solidFill>
                <a:srgbClr val="D95E00"/>
              </a:solidFill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CE2C93E4-855A-4AD8-B90B-B39237DFD1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362320"/>
              </p:ext>
            </p:extLst>
          </p:nvPr>
        </p:nvGraphicFramePr>
        <p:xfrm>
          <a:off x="537736" y="2646868"/>
          <a:ext cx="10914564" cy="3519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9094">
                  <a:extLst>
                    <a:ext uri="{9D8B030D-6E8A-4147-A177-3AD203B41FA5}">
                      <a16:colId xmlns:a16="http://schemas.microsoft.com/office/drawing/2014/main" val="280201880"/>
                    </a:ext>
                  </a:extLst>
                </a:gridCol>
                <a:gridCol w="1819094">
                  <a:extLst>
                    <a:ext uri="{9D8B030D-6E8A-4147-A177-3AD203B41FA5}">
                      <a16:colId xmlns:a16="http://schemas.microsoft.com/office/drawing/2014/main" val="1427489855"/>
                    </a:ext>
                  </a:extLst>
                </a:gridCol>
                <a:gridCol w="1819094">
                  <a:extLst>
                    <a:ext uri="{9D8B030D-6E8A-4147-A177-3AD203B41FA5}">
                      <a16:colId xmlns:a16="http://schemas.microsoft.com/office/drawing/2014/main" val="2387433799"/>
                    </a:ext>
                  </a:extLst>
                </a:gridCol>
                <a:gridCol w="1819094">
                  <a:extLst>
                    <a:ext uri="{9D8B030D-6E8A-4147-A177-3AD203B41FA5}">
                      <a16:colId xmlns:a16="http://schemas.microsoft.com/office/drawing/2014/main" val="1346477341"/>
                    </a:ext>
                  </a:extLst>
                </a:gridCol>
                <a:gridCol w="1819094">
                  <a:extLst>
                    <a:ext uri="{9D8B030D-6E8A-4147-A177-3AD203B41FA5}">
                      <a16:colId xmlns:a16="http://schemas.microsoft.com/office/drawing/2014/main" val="1801195126"/>
                    </a:ext>
                  </a:extLst>
                </a:gridCol>
                <a:gridCol w="1819094">
                  <a:extLst>
                    <a:ext uri="{9D8B030D-6E8A-4147-A177-3AD203B41FA5}">
                      <a16:colId xmlns:a16="http://schemas.microsoft.com/office/drawing/2014/main" val="1179778958"/>
                    </a:ext>
                  </a:extLst>
                </a:gridCol>
              </a:tblGrid>
              <a:tr h="525532">
                <a:tc>
                  <a:txBody>
                    <a:bodyPr/>
                    <a:lstStyle/>
                    <a:p>
                      <a:pPr algn="ctr"/>
                      <a:endParaRPr lang="en-IE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Acquisition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HAP &amp; 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680380"/>
                  </a:ext>
                </a:extLst>
              </a:tr>
              <a:tr h="525532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DHPLG Targets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5173994"/>
                  </a:ext>
                </a:extLst>
              </a:tr>
              <a:tr h="525532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Actual 2019 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6451939"/>
                  </a:ext>
                </a:extLst>
              </a:tr>
              <a:tr h="525532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2075593"/>
                  </a:ext>
                </a:extLst>
              </a:tr>
              <a:tr h="525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Projected 2020 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4807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582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059A320-8768-45B7-97A8-030AB958D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3D03FF86-E5B6-4AEB-A2DA-3B2F5C6470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8">
            <a:extLst>
              <a:ext uri="{FF2B5EF4-FFF2-40B4-BE49-F238E27FC236}">
                <a16:creationId xmlns:a16="http://schemas.microsoft.com/office/drawing/2014/main" id="{5EA25943-9A29-471C-9E48-9F7A24CB9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86" y="1750740"/>
            <a:ext cx="11868615" cy="51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IE" dirty="0">
                <a:solidFill>
                  <a:srgbClr val="D95E00"/>
                </a:solidFill>
              </a:rPr>
              <a:t>Social Housing Construction Programme</a:t>
            </a:r>
            <a:endParaRPr lang="en-IE" sz="1600" dirty="0">
              <a:solidFill>
                <a:srgbClr val="51626F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  <a:p>
            <a:pPr>
              <a:buNone/>
            </a:pPr>
            <a:endParaRPr lang="en-IE" sz="2800" dirty="0">
              <a:solidFill>
                <a:srgbClr val="D95E00"/>
              </a:solidFill>
            </a:endParaRPr>
          </a:p>
          <a:p>
            <a:pPr marL="0" algn="ctr" fontAlgn="t">
              <a:spcBef>
                <a:spcPts val="0"/>
              </a:spcBef>
            </a:pPr>
            <a:r>
              <a:rPr lang="en-IE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424</a:t>
            </a:r>
            <a:endParaRPr lang="en-IE" sz="2000" dirty="0"/>
          </a:p>
          <a:p>
            <a:pPr marL="0" algn="ctr" fontAlgn="t">
              <a:spcBef>
                <a:spcPts val="0"/>
              </a:spcBef>
            </a:pPr>
            <a:r>
              <a:rPr lang="en-IE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endParaRPr lang="en-IE" sz="2000" dirty="0"/>
          </a:p>
          <a:p>
            <a:pPr marL="0" algn="ctr" fontAlgn="t">
              <a:spcBef>
                <a:spcPts val="0"/>
              </a:spcBef>
            </a:pPr>
            <a:r>
              <a:rPr lang="en-IE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</a:t>
            </a:r>
            <a:endParaRPr lang="en-IE" sz="2000" dirty="0"/>
          </a:p>
          <a:p>
            <a:pPr marL="0" algn="ctr" fontAlgn="t">
              <a:spcBef>
                <a:spcPts val="0"/>
              </a:spcBef>
            </a:pPr>
            <a:r>
              <a:rPr lang="en-IE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1,000</a:t>
            </a:r>
            <a:endParaRPr lang="en-IE" sz="2000" dirty="0"/>
          </a:p>
          <a:p>
            <a:pPr marL="0" algn="ctr" fontAlgn="t">
              <a:spcBef>
                <a:spcPts val="0"/>
              </a:spcBef>
            </a:pPr>
            <a:r>
              <a:rPr lang="en-IE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1,544</a:t>
            </a:r>
            <a:endParaRPr lang="en-IE" sz="2000" dirty="0"/>
          </a:p>
          <a:p>
            <a:pPr>
              <a:buNone/>
            </a:pPr>
            <a:endParaRPr lang="en-IE" sz="2800" dirty="0">
              <a:solidFill>
                <a:srgbClr val="D95E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CCB8F0-37E1-4F80-AE89-72770E2B9C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986" y="2480889"/>
            <a:ext cx="11394412" cy="421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78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059A320-8768-45B7-97A8-030AB958D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3D03FF86-E5B6-4AEB-A2DA-3B2F5C6470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8">
            <a:extLst>
              <a:ext uri="{FF2B5EF4-FFF2-40B4-BE49-F238E27FC236}">
                <a16:creationId xmlns:a16="http://schemas.microsoft.com/office/drawing/2014/main" id="{5EA25943-9A29-471C-9E48-9F7A24CB9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82" y="1315843"/>
            <a:ext cx="11868615" cy="51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IE" dirty="0">
                <a:solidFill>
                  <a:srgbClr val="D95E00"/>
                </a:solidFill>
              </a:rPr>
              <a:t>Large Capacity Sites Update</a:t>
            </a:r>
          </a:p>
          <a:p>
            <a:pPr>
              <a:buNone/>
            </a:pPr>
            <a:endParaRPr lang="en-IE" sz="2400" dirty="0">
              <a:solidFill>
                <a:srgbClr val="D95E00"/>
              </a:solidFill>
            </a:endParaRPr>
          </a:p>
          <a:p>
            <a:pPr marL="0" indent="14288">
              <a:buNone/>
            </a:pPr>
            <a:r>
              <a:rPr lang="en-IE" b="1" dirty="0" err="1">
                <a:solidFill>
                  <a:schemeClr val="bg1"/>
                </a:solidFill>
              </a:rPr>
              <a:t>Kilcarbery</a:t>
            </a:r>
            <a:r>
              <a:rPr lang="en-IE" dirty="0">
                <a:solidFill>
                  <a:schemeClr val="bg1"/>
                </a:solidFill>
              </a:rPr>
              <a:t>: ABP approval for 1,034 homes (65% private; 30% social; 5% affordable); on site March 2020.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1"/>
                </a:solidFill>
              </a:rPr>
              <a:t>Killinarden</a:t>
            </a:r>
            <a:r>
              <a:rPr lang="en-IE" dirty="0">
                <a:solidFill>
                  <a:schemeClr val="bg1"/>
                </a:solidFill>
              </a:rPr>
              <a:t>: Proposal to Council in March (see separate report);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1"/>
                </a:solidFill>
              </a:rPr>
              <a:t>Clonburris</a:t>
            </a:r>
            <a:r>
              <a:rPr lang="en-IE" dirty="0">
                <a:solidFill>
                  <a:schemeClr val="bg1"/>
                </a:solidFill>
              </a:rPr>
              <a:t>: Masterplan finalised; costing projections to inform procurement options and phasing;</a:t>
            </a:r>
          </a:p>
          <a:p>
            <a:pPr marL="0" indent="0">
              <a:buNone/>
            </a:pPr>
            <a:r>
              <a:rPr lang="en-IE" b="1" dirty="0" err="1">
                <a:solidFill>
                  <a:schemeClr val="bg1"/>
                </a:solidFill>
              </a:rPr>
              <a:t>Belgard</a:t>
            </a:r>
            <a:r>
              <a:rPr lang="en-IE" b="1" dirty="0">
                <a:solidFill>
                  <a:schemeClr val="bg1"/>
                </a:solidFill>
              </a:rPr>
              <a:t> Square North</a:t>
            </a:r>
            <a:r>
              <a:rPr lang="en-IE" dirty="0">
                <a:solidFill>
                  <a:schemeClr val="bg1"/>
                </a:solidFill>
              </a:rPr>
              <a:t>: design team &amp; AHB partner appointments for 140 affordable rental homes;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1"/>
                </a:solidFill>
              </a:rPr>
              <a:t>Rathcoole</a:t>
            </a:r>
            <a:r>
              <a:rPr lang="en-IE" dirty="0">
                <a:solidFill>
                  <a:schemeClr val="bg1"/>
                </a:solidFill>
              </a:rPr>
              <a:t>: traffic &amp; ecology assessments being undertaken.</a:t>
            </a:r>
          </a:p>
          <a:p>
            <a:endParaRPr lang="en-IE" dirty="0">
              <a:solidFill>
                <a:srgbClr val="D95E00"/>
              </a:solidFill>
            </a:endParaRPr>
          </a:p>
          <a:p>
            <a:pPr marL="0" algn="ctr" fontAlgn="t">
              <a:spcBef>
                <a:spcPts val="0"/>
              </a:spcBef>
            </a:pPr>
            <a:r>
              <a:rPr lang="en-IE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424</a:t>
            </a:r>
            <a:endParaRPr lang="en-IE" dirty="0"/>
          </a:p>
          <a:p>
            <a:pPr marL="0" algn="ctr" fontAlgn="t">
              <a:spcBef>
                <a:spcPts val="0"/>
              </a:spcBef>
            </a:pPr>
            <a:r>
              <a:rPr lang="en-IE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endParaRPr lang="en-IE" dirty="0"/>
          </a:p>
          <a:p>
            <a:pPr marL="0" algn="ctr" fontAlgn="t">
              <a:spcBef>
                <a:spcPts val="0"/>
              </a:spcBef>
            </a:pPr>
            <a:r>
              <a:rPr lang="en-IE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</a:t>
            </a:r>
            <a:endParaRPr lang="en-IE" dirty="0"/>
          </a:p>
          <a:p>
            <a:pPr marL="0" algn="ctr" fontAlgn="t">
              <a:spcBef>
                <a:spcPts val="0"/>
              </a:spcBef>
            </a:pPr>
            <a:r>
              <a:rPr lang="en-IE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1,000</a:t>
            </a:r>
            <a:endParaRPr lang="en-IE" dirty="0"/>
          </a:p>
          <a:p>
            <a:pPr marL="0" algn="ctr" fontAlgn="t">
              <a:spcBef>
                <a:spcPts val="0"/>
              </a:spcBef>
            </a:pPr>
            <a:r>
              <a:rPr lang="en-IE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1,544</a:t>
            </a:r>
            <a:endParaRPr lang="en-IE" dirty="0"/>
          </a:p>
          <a:p>
            <a:pPr>
              <a:buNone/>
            </a:pPr>
            <a:endParaRPr lang="en-IE" sz="2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48431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149</Words>
  <Application>Microsoft Office PowerPoint</Application>
  <PresentationFormat>Widescreen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Trebuchet MS</vt:lpstr>
      <vt:lpstr>Berlin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Colm Ward</dc:creator>
  <cp:lastModifiedBy>Colm Ward</cp:lastModifiedBy>
  <cp:revision>8</cp:revision>
  <dcterms:created xsi:type="dcterms:W3CDTF">2020-02-18T23:07:55Z</dcterms:created>
  <dcterms:modified xsi:type="dcterms:W3CDTF">2020-02-19T17:44:33Z</dcterms:modified>
</cp:coreProperties>
</file>