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E3978-D926-40EA-9BE7-C5065F6B3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A95D0B-3D31-4A93-9DDF-8F3B735CE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7BB96-0453-4E63-8307-E41B5836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4A91-50F6-4232-B7A4-255743B7C5EC}" type="datetimeFigureOut">
              <a:rPr lang="en-IE" smtClean="0"/>
              <a:t>17/02/2020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E594B-0C4D-4F31-BE2C-749E5D5CD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994EE-EAB4-4E02-8766-0CD8BB28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A626-F629-4E1B-8E44-A1349B399F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801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EE96A-5A7E-4D46-9A77-0073CC57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25AE7-9431-46E9-95F7-DA46792A4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819A3-C9F4-4041-994A-800254EF5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4A91-50F6-4232-B7A4-255743B7C5EC}" type="datetimeFigureOut">
              <a:rPr lang="en-IE" smtClean="0"/>
              <a:t>17/02/2020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8DA9C-2FA5-4977-8886-ECE2D953E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90CD1-EC67-400E-A61E-E16A91BB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A626-F629-4E1B-8E44-A1349B399F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12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75CD0-51CB-4ACB-8994-CE2DA1AAE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C08BD-E44A-4376-8C34-3ED9D7D03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4EE93-8D35-4997-B210-34D7C8B30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4A91-50F6-4232-B7A4-255743B7C5EC}" type="datetimeFigureOut">
              <a:rPr lang="en-IE" smtClean="0"/>
              <a:t>17/02/2020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1D7AF-2A71-43C3-9EED-F1BC13A5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09FDC-2C68-45BE-A92C-650D45D8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A626-F629-4E1B-8E44-A1349B399F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0050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7B13-7E9A-49C3-A176-8359F7C8EE5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C9D1-2A90-4ED4-83D4-E0A9A3035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01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0707-17BF-4B35-8B00-E1FA40D0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C45FE-D0D2-4D51-A401-D47263758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CDF54-2EC8-4F63-99A1-789654F1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4A91-50F6-4232-B7A4-255743B7C5EC}" type="datetimeFigureOut">
              <a:rPr lang="en-IE" smtClean="0"/>
              <a:t>17/02/2020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20B80-2BCE-4D7A-8B99-5AF8078B2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5B07F-8B9E-412C-9729-1154FDA6F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A626-F629-4E1B-8E44-A1349B399F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016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01499-1BE2-49F0-80FC-BFC995A0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15853-32C1-4C44-A82C-38753C6C3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65B4F-3ADE-4D8F-847E-454937AB6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4A91-50F6-4232-B7A4-255743B7C5EC}" type="datetimeFigureOut">
              <a:rPr lang="en-IE" smtClean="0"/>
              <a:t>17/02/2020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2379C-56DD-44AB-AF48-9D1639C7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8F7C1-A041-455A-AA9A-4F8CC7DD6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A626-F629-4E1B-8E44-A1349B399F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421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72A80-4128-44BC-BEE4-570BEFC61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5543A-12DB-41C2-A46F-74E017199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66F88-2690-4BF4-B5EE-050FEC129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D8AF5-5859-4625-B173-8853D7816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4A91-50F6-4232-B7A4-255743B7C5EC}" type="datetimeFigureOut">
              <a:rPr lang="en-IE" smtClean="0"/>
              <a:t>17/02/2020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8C62B-B8C5-4DA2-81F5-DB0A685AF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1C7B6-E84A-4396-A7EA-6BE19A33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A626-F629-4E1B-8E44-A1349B399F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420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2720-3DBE-4D1B-9DF3-DF90E5F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068D4-4ADB-4A4B-92FE-690EE1B20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A8DA1-FD23-4366-8A64-4E777B366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2A6EE-5A66-43D7-B435-80F27C7EE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756A78-A5D4-413D-99F7-626ACAE1B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6AD63-48D5-4717-AFA0-74D37580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4A91-50F6-4232-B7A4-255743B7C5EC}" type="datetimeFigureOut">
              <a:rPr lang="en-IE" smtClean="0"/>
              <a:t>17/02/2020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AD6D89-5A67-4F8A-9462-CA165E95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ACDB3-ED18-4015-A6DC-213FEEBB8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A626-F629-4E1B-8E44-A1349B399F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438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CB9A-FB5F-46E3-9A71-092E92DF1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4D49FB-EA03-4B1F-B666-E61C000D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4A91-50F6-4232-B7A4-255743B7C5EC}" type="datetimeFigureOut">
              <a:rPr lang="en-IE" smtClean="0"/>
              <a:t>17/02/2020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2EFAA3-53DA-4811-B544-4C7ECD36E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981FE-E0F9-4DEA-96C5-7348B586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A626-F629-4E1B-8E44-A1349B399F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0135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EC318C-A906-4DF4-A658-30EF89B76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4A91-50F6-4232-B7A4-255743B7C5EC}" type="datetimeFigureOut">
              <a:rPr lang="en-IE" smtClean="0"/>
              <a:t>17/02/2020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84B1F-B93C-4703-8FC0-8CB1DE4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8946E-BF78-4517-B745-1FF4FE0CF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A626-F629-4E1B-8E44-A1349B399F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0942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357FE-12D5-4EA0-868D-0DEF91E8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15FE3-D1F2-4FD4-B69D-3121E3636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3B785-A241-4249-B2BB-EE9EE0B9F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CF1A0-5D40-4050-A403-FAE11D01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4A91-50F6-4232-B7A4-255743B7C5EC}" type="datetimeFigureOut">
              <a:rPr lang="en-IE" smtClean="0"/>
              <a:t>17/02/2020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CF37A-0C29-493E-AD0B-E14D58D2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629D7-869D-47CD-B6FD-B0514A6B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A626-F629-4E1B-8E44-A1349B399F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1876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E00B8-7119-438E-BF39-F34F136F6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D1C933-A36C-4C71-8536-0A2DB92C6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0685C-4355-4AAD-92B4-8AC5EA572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57400-6C6D-47F6-B273-3B1BF1553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4A91-50F6-4232-B7A4-255743B7C5EC}" type="datetimeFigureOut">
              <a:rPr lang="en-IE" smtClean="0"/>
              <a:t>17/02/2020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69DB0-34DD-4404-ACCE-15168071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96FCD-94D9-480F-9ED7-F0849464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A626-F629-4E1B-8E44-A1349B399F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5140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79C862-B4F5-465F-8A7C-5C43D5FC9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592F3-C151-4238-94FD-A5917BAA9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EF89A-59C0-4555-BCF6-BAD30243B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E4A91-50F6-4232-B7A4-255743B7C5EC}" type="datetimeFigureOut">
              <a:rPr lang="en-IE" smtClean="0"/>
              <a:t>17/02/2020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4E40C-9068-4CCD-99E6-7D34BBA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0E6B2-6252-4933-8AD1-541CE99AB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A626-F629-4E1B-8E44-A1349B399F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074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57B13-7E9A-49C3-A176-8359F7C8EE59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4C9D1-2A90-4ED4-83D4-E0A9A3035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0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AA22-E392-4F86-88F3-C62D892EDE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North Clondalkin Library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5BF9D-5A08-4571-BA70-6B02646E88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/>
              <a:t>NCL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E8059D78-0D08-40E4-A6A2-C3B8B717EE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01313941"/>
                  </p:ext>
                </p:extLst>
              </p:nvPr>
            </p:nvGraphicFramePr>
            <p:xfrm>
              <a:off x="3064042" y="4815021"/>
              <a:ext cx="6092150" cy="1714500"/>
            </p:xfrm>
            <a:graphic>
              <a:graphicData uri="http://schemas.microsoft.com/office/powerpoint/2016/slidezoom">
                <pslz:sldZm>
                  <pslz:sldZmObj sldId="267" cId="2498727492">
                    <pslz:zmPr id="{02F8B0BE-08A4-4A17-A4C0-6FE3D44DF8A7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9215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E8059D78-0D08-40E4-A6A2-C3B8B717EE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64042" y="4815021"/>
                <a:ext cx="609215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5783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3CE85-F90B-45FF-8A44-D0D0C71C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Circuit training Rowlagh Community Centre</a:t>
            </a:r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85DC7F7-470C-4E46-B506-C9B87ADDA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77" y="1825625"/>
            <a:ext cx="6824646" cy="4351338"/>
          </a:xfrm>
        </p:spPr>
      </p:pic>
    </p:spTree>
    <p:extLst>
      <p:ext uri="{BB962C8B-B14F-4D97-AF65-F5344CB8AC3E}">
        <p14:creationId xmlns:p14="http://schemas.microsoft.com/office/powerpoint/2010/main" val="3599523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ACB69-BB5A-4A59-A6C1-00F6335A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NCL FEB 2020</a:t>
            </a:r>
          </a:p>
        </p:txBody>
      </p:sp>
      <p:pic>
        <p:nvPicPr>
          <p:cNvPr id="5" name="Content Placeholder 4" descr="A picture containing outdoor, building, train, street&#10;&#10;Description automatically generated">
            <a:extLst>
              <a:ext uri="{FF2B5EF4-FFF2-40B4-BE49-F238E27FC236}">
                <a16:creationId xmlns:a16="http://schemas.microsoft.com/office/drawing/2014/main" id="{19BCD239-CA0B-479C-B37B-C9C30AB63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498727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861FB-2BC8-4D28-9100-38EC08BC8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NCL FEB 2020</a:t>
            </a:r>
          </a:p>
        </p:txBody>
      </p:sp>
      <p:pic>
        <p:nvPicPr>
          <p:cNvPr id="5" name="Content Placeholder 4" descr="A large room&#10;&#10;Description automatically generated">
            <a:extLst>
              <a:ext uri="{FF2B5EF4-FFF2-40B4-BE49-F238E27FC236}">
                <a16:creationId xmlns:a16="http://schemas.microsoft.com/office/drawing/2014/main" id="{1057BCBB-61D3-436B-9957-461933EC1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190715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9329A-8E0F-4455-A5F8-867C97FA6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NCL FEB 2020</a:t>
            </a:r>
          </a:p>
        </p:txBody>
      </p:sp>
      <p:pic>
        <p:nvPicPr>
          <p:cNvPr id="5" name="Content Placeholder 4" descr="A view of a room&#10;&#10;Description automatically generated">
            <a:extLst>
              <a:ext uri="{FF2B5EF4-FFF2-40B4-BE49-F238E27FC236}">
                <a16:creationId xmlns:a16="http://schemas.microsoft.com/office/drawing/2014/main" id="{A160D460-9EAC-4D20-9712-68CEFF9BA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070546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25B5E-443D-4B52-AC21-50A77A0EE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Castletymon Library FEB 2020</a:t>
            </a:r>
          </a:p>
        </p:txBody>
      </p:sp>
      <p:pic>
        <p:nvPicPr>
          <p:cNvPr id="5" name="Content Placeholder 4" descr="A sign in front of a building&#10;&#10;Description automatically generated">
            <a:extLst>
              <a:ext uri="{FF2B5EF4-FFF2-40B4-BE49-F238E27FC236}">
                <a16:creationId xmlns:a16="http://schemas.microsoft.com/office/drawing/2014/main" id="{0013A1CE-A2FA-42D8-9D80-9D0055DA9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96591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09408-DC1C-44C6-9154-FF2C76B8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Castletymon Library FEB 2020</a:t>
            </a:r>
          </a:p>
        </p:txBody>
      </p:sp>
      <p:pic>
        <p:nvPicPr>
          <p:cNvPr id="5" name="Content Placeholder 4" descr="The roof of a building&#10;&#10;Description automatically generated">
            <a:extLst>
              <a:ext uri="{FF2B5EF4-FFF2-40B4-BE49-F238E27FC236}">
                <a16:creationId xmlns:a16="http://schemas.microsoft.com/office/drawing/2014/main" id="{204D63BC-4D4A-46E8-96CD-5A54834B4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76833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D748B-40DF-4413-92D3-72E8A484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Castletymon Library FEB 2020</a:t>
            </a:r>
          </a:p>
        </p:txBody>
      </p:sp>
      <p:pic>
        <p:nvPicPr>
          <p:cNvPr id="5" name="Content Placeholder 4" descr="A picture containing outdoor, building, water, sitting&#10;&#10;Description automatically generated">
            <a:extLst>
              <a:ext uri="{FF2B5EF4-FFF2-40B4-BE49-F238E27FC236}">
                <a16:creationId xmlns:a16="http://schemas.microsoft.com/office/drawing/2014/main" id="{A9A07129-6033-4932-A284-982FCE23C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15303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06F5C-B455-49D6-A3A1-4F3F8CAB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Castletymon Library FEB 2020</a:t>
            </a:r>
          </a:p>
        </p:txBody>
      </p:sp>
      <p:pic>
        <p:nvPicPr>
          <p:cNvPr id="5" name="Content Placeholder 4" descr="A large room&#10;&#10;Description automatically generated">
            <a:extLst>
              <a:ext uri="{FF2B5EF4-FFF2-40B4-BE49-F238E27FC236}">
                <a16:creationId xmlns:a16="http://schemas.microsoft.com/office/drawing/2014/main" id="{E1C72D65-C69E-4707-948D-FFCD2DBD1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88641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87B3A-3A1D-45F0-BB76-4C4BBC1D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Rathcoole Library- Planned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DA423-7922-4808-8841-7787F03C8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/>
              <a:t>Library to be developed as part of SDCC’s wider housing development in the Rathcoole Area.</a:t>
            </a:r>
          </a:p>
          <a:p>
            <a:pPr lvl="0"/>
            <a:r>
              <a:rPr lang="en-IE" dirty="0"/>
              <a:t>Rathcoole is an established South Dublin village that has been, and will continue to be, subject to significant development.</a:t>
            </a:r>
          </a:p>
          <a:p>
            <a:pPr lvl="0"/>
            <a:r>
              <a:rPr lang="en-IE" dirty="0"/>
              <a:t>The village is best located to both serve the adjacent villages of Saggart and Newcastle, and the surrounding rural hinterland.</a:t>
            </a:r>
          </a:p>
          <a:p>
            <a:pPr lvl="0"/>
            <a:r>
              <a:rPr lang="en-IE" dirty="0"/>
              <a:t>Rathcoole is home to a cluster of existing and planned schools, both primary and secondary, with large student numbers.</a:t>
            </a:r>
          </a:p>
          <a:p>
            <a:pPr lvl="0"/>
            <a:r>
              <a:rPr lang="en-IE" dirty="0"/>
              <a:t>The current SDCC development proposal at Rathcoole provides an opportunity to provide the service in conjunction with, and for, both the existing population and the new residents of the village.</a:t>
            </a:r>
          </a:p>
          <a:p>
            <a:pPr lvl="0"/>
            <a:r>
              <a:rPr lang="en-IE" dirty="0"/>
              <a:t>It will add greatly to network of library services in the County.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41469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1970" y="923731"/>
            <a:ext cx="3311410" cy="5039408"/>
          </a:xfrm>
        </p:spPr>
        <p:txBody>
          <a:bodyPr>
            <a:normAutofit fontScale="90000"/>
          </a:bodyPr>
          <a:lstStyle/>
          <a:p>
            <a:pPr algn="l"/>
            <a:br>
              <a:rPr lang="en-IE" sz="3000" b="1" dirty="0">
                <a:latin typeface="Century Gothic" panose="020B0502020202020204" pitchFamily="34" charset="0"/>
              </a:rPr>
            </a:br>
            <a:br>
              <a:rPr lang="en-IE" sz="3000" b="1" dirty="0">
                <a:latin typeface="Century Gothic" panose="020B0502020202020204" pitchFamily="34" charset="0"/>
              </a:rPr>
            </a:br>
            <a:br>
              <a:rPr lang="en-IE" sz="3000" b="1" dirty="0">
                <a:latin typeface="Century Gothic" panose="020B0502020202020204" pitchFamily="34" charset="0"/>
              </a:rPr>
            </a:br>
            <a:br>
              <a:rPr lang="en-IE" sz="3000" b="1" dirty="0">
                <a:latin typeface="Century Gothic" panose="020B0502020202020204" pitchFamily="34" charset="0"/>
              </a:rPr>
            </a:br>
            <a:br>
              <a:rPr lang="en-IE" sz="3000" b="1" dirty="0">
                <a:latin typeface="Century Gothic" panose="020B0502020202020204" pitchFamily="34" charset="0"/>
              </a:rPr>
            </a:br>
            <a:r>
              <a:rPr lang="en-IE" sz="3000" b="1" dirty="0">
                <a:latin typeface="Century Gothic" panose="020B0502020202020204" pitchFamily="34" charset="0"/>
              </a:rPr>
              <a:t>June 2018</a:t>
            </a:r>
            <a:br>
              <a:rPr lang="en-IE" sz="3000" b="1" dirty="0">
                <a:latin typeface="Century Gothic" panose="020B0502020202020204" pitchFamily="34" charset="0"/>
              </a:rPr>
            </a:br>
            <a:br>
              <a:rPr lang="en-IE" sz="3000" b="1" dirty="0">
                <a:latin typeface="Century Gothic" panose="020B0502020202020204" pitchFamily="34" charset="0"/>
              </a:rPr>
            </a:br>
            <a:br>
              <a:rPr lang="en-IE" sz="3000" b="1" dirty="0">
                <a:latin typeface="Century Gothic" panose="020B0502020202020204" pitchFamily="34" charset="0"/>
              </a:rPr>
            </a:br>
            <a:r>
              <a:rPr lang="en-IE" sz="1200" b="1" dirty="0">
                <a:latin typeface="Century Gothic" panose="020B0502020202020204" pitchFamily="34" charset="0"/>
              </a:rPr>
              <a:t>- Detailed Design Development</a:t>
            </a:r>
            <a:br>
              <a:rPr lang="en-IE" sz="1200" b="1" dirty="0">
                <a:latin typeface="Century Gothic" panose="020B0502020202020204" pitchFamily="34" charset="0"/>
              </a:rPr>
            </a:br>
            <a:br>
              <a:rPr lang="en-IE" sz="1200" b="1" dirty="0">
                <a:latin typeface="Century Gothic" panose="020B0502020202020204" pitchFamily="34" charset="0"/>
              </a:rPr>
            </a:br>
            <a:r>
              <a:rPr lang="en-IE" sz="1200" b="1" dirty="0">
                <a:latin typeface="Century Gothic" panose="020B0502020202020204" pitchFamily="34" charset="0"/>
              </a:rPr>
              <a:t>- Elliptical perimeter to encapsulate library and gardens</a:t>
            </a:r>
            <a:br>
              <a:rPr lang="en-IE" sz="1200" b="1" dirty="0">
                <a:latin typeface="Century Gothic" panose="020B0502020202020204" pitchFamily="34" charset="0"/>
              </a:rPr>
            </a:br>
            <a:br>
              <a:rPr lang="en-IE" sz="1200" b="1" dirty="0">
                <a:latin typeface="Century Gothic" panose="020B0502020202020204" pitchFamily="34" charset="0"/>
              </a:rPr>
            </a:br>
            <a:r>
              <a:rPr lang="en-IE" sz="1200" b="1" dirty="0">
                <a:latin typeface="Century Gothic" panose="020B0502020202020204" pitchFamily="34" charset="0"/>
              </a:rPr>
              <a:t>- Brickwork to façade</a:t>
            </a:r>
            <a:br>
              <a:rPr lang="en-IE" sz="1200" b="1" dirty="0">
                <a:latin typeface="Century Gothic" panose="020B0502020202020204" pitchFamily="34" charset="0"/>
              </a:rPr>
            </a:br>
            <a:br>
              <a:rPr lang="en-IE" sz="1200" b="1" dirty="0">
                <a:latin typeface="Century Gothic" panose="020B0502020202020204" pitchFamily="34" charset="0"/>
              </a:rPr>
            </a:br>
            <a:r>
              <a:rPr lang="en-IE" sz="1200" b="1" dirty="0">
                <a:latin typeface="Century Gothic" panose="020B0502020202020204" pitchFamily="34" charset="0"/>
              </a:rPr>
              <a:t>- soft landscaping</a:t>
            </a:r>
            <a:br>
              <a:rPr lang="en-IE" sz="1200" b="1" dirty="0">
                <a:latin typeface="Century Gothic" panose="020B0502020202020204" pitchFamily="34" charset="0"/>
              </a:rPr>
            </a:br>
            <a:br>
              <a:rPr lang="en-IE" sz="1200" b="1" dirty="0">
                <a:latin typeface="Century Gothic" panose="020B0502020202020204" pitchFamily="34" charset="0"/>
              </a:rPr>
            </a:br>
            <a:r>
              <a:rPr lang="en-IE" sz="1200" b="1" dirty="0">
                <a:latin typeface="Century Gothic" panose="020B0502020202020204" pitchFamily="34" charset="0"/>
              </a:rPr>
              <a:t>- Set back from houses and edges of site</a:t>
            </a:r>
            <a:br>
              <a:rPr lang="en-IE" sz="1200" b="1" dirty="0">
                <a:latin typeface="Century Gothic" panose="020B0502020202020204" pitchFamily="34" charset="0"/>
              </a:rPr>
            </a:br>
            <a:br>
              <a:rPr lang="en-IE" sz="1200" b="1" dirty="0">
                <a:latin typeface="Century Gothic" panose="020B0502020202020204" pitchFamily="34" charset="0"/>
              </a:rPr>
            </a:br>
            <a:br>
              <a:rPr lang="en-IE" sz="1200" b="1" dirty="0">
                <a:latin typeface="Century Gothic" panose="020B0502020202020204" pitchFamily="34" charset="0"/>
              </a:rPr>
            </a:br>
            <a:br>
              <a:rPr lang="en-IE" sz="1200" b="1" dirty="0">
                <a:latin typeface="Century Gothic" panose="020B0502020202020204" pitchFamily="34" charset="0"/>
              </a:rPr>
            </a:br>
            <a:br>
              <a:rPr lang="en-IE" sz="3000" b="1" dirty="0">
                <a:latin typeface="Century Gothic" panose="020B0502020202020204" pitchFamily="34" charset="0"/>
              </a:rPr>
            </a:br>
            <a:br>
              <a:rPr lang="en-IE" sz="3000" b="1" dirty="0">
                <a:latin typeface="Century Gothic" panose="020B0502020202020204" pitchFamily="34" charset="0"/>
              </a:rPr>
            </a:br>
            <a:br>
              <a:rPr lang="en-IE" sz="3000" b="1" dirty="0">
                <a:latin typeface="Century Gothic" panose="020B0502020202020204" pitchFamily="34" charset="0"/>
              </a:rPr>
            </a:br>
            <a:br>
              <a:rPr lang="en-IE" sz="3000" b="1" dirty="0">
                <a:latin typeface="Century Gothic" panose="020B0502020202020204" pitchFamily="34" charset="0"/>
              </a:rPr>
            </a:br>
            <a:r>
              <a:rPr lang="en-IE" sz="2200" b="1" dirty="0">
                <a:latin typeface="Century Gothic" panose="020B0502020202020204" pitchFamily="34" charset="0"/>
              </a:rPr>
              <a:t>North Clondalkin Library </a:t>
            </a:r>
            <a:br>
              <a:rPr lang="en-IE" sz="2200" dirty="0">
                <a:latin typeface="Century Gothic" panose="020B0502020202020204" pitchFamily="34" charset="0"/>
              </a:rPr>
            </a:br>
            <a:r>
              <a:rPr lang="en-IE" sz="2000" dirty="0">
                <a:latin typeface="Century Gothic" panose="020B0502020202020204" pitchFamily="34" charset="0"/>
              </a:rPr>
              <a:t>from Part 8 to Construction 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37" y="1969477"/>
            <a:ext cx="6224813" cy="38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4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51595" y="406400"/>
            <a:ext cx="3467113" cy="738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000" b="1" dirty="0">
                <a:latin typeface="Century Gothic" panose="020B0502020202020204" pitchFamily="34" charset="0"/>
              </a:rPr>
              <a:t>North Clondalkin Library</a:t>
            </a:r>
            <a:br>
              <a:rPr lang="en-IE" sz="2000" dirty="0">
                <a:latin typeface="Century Gothic" panose="020B0502020202020204" pitchFamily="34" charset="0"/>
              </a:rPr>
            </a:br>
            <a:r>
              <a:rPr lang="en-IE" sz="2000" dirty="0">
                <a:latin typeface="Century Gothic" panose="020B0502020202020204" pitchFamily="34" charset="0"/>
              </a:rPr>
              <a:t>Site Layout Development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4" r="-29" b="6990"/>
          <a:stretch/>
        </p:blipFill>
        <p:spPr>
          <a:xfrm>
            <a:off x="4822092" y="648677"/>
            <a:ext cx="6838462" cy="547077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822091" y="5695425"/>
            <a:ext cx="1317451" cy="2864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br>
              <a:rPr lang="en-IE" sz="800" dirty="0">
                <a:latin typeface="Century Gothic" panose="020B0502020202020204" pitchFamily="34" charset="0"/>
              </a:rPr>
            </a:br>
            <a:br>
              <a:rPr lang="en-IE" sz="800" dirty="0">
                <a:latin typeface="Century Gothic" panose="020B0502020202020204" pitchFamily="34" charset="0"/>
              </a:rPr>
            </a:br>
            <a:endParaRPr lang="en-IE" sz="800" dirty="0">
              <a:latin typeface="Century Gothic" panose="020B0502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IE" sz="1200" dirty="0">
                <a:latin typeface="Century Gothic" panose="020B0502020202020204" pitchFamily="34" charset="0"/>
              </a:rPr>
              <a:t>2018</a:t>
            </a:r>
            <a:endParaRPr lang="en-I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IE" sz="1200" b="1" dirty="0">
                <a:latin typeface="Arial" panose="020B0604020202020204" pitchFamily="34" charset="0"/>
                <a:cs typeface="Arial" panose="020B0604020202020204" pitchFamily="34" charset="0"/>
              </a:rPr>
              <a:t>SITE PLAN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482862" y="4928577"/>
            <a:ext cx="856878" cy="2864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br>
              <a:rPr lang="en-IE" sz="800" dirty="0">
                <a:latin typeface="Century Gothic" panose="020B0502020202020204" pitchFamily="34" charset="0"/>
              </a:rPr>
            </a:br>
            <a:br>
              <a:rPr lang="en-IE" sz="800" dirty="0">
                <a:latin typeface="Century Gothic" panose="020B0502020202020204" pitchFamily="34" charset="0"/>
              </a:rPr>
            </a:br>
            <a:endParaRPr lang="en-IE" sz="800" dirty="0">
              <a:latin typeface="Century Gothic" panose="020B0502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IE" sz="800" dirty="0">
                <a:latin typeface="Century Gothic" panose="020B0502020202020204" pitchFamily="34" charset="0"/>
              </a:rPr>
              <a:t>CHURCH CAR-PARK</a:t>
            </a:r>
            <a:endParaRPr lang="en-I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1595" y="1562355"/>
            <a:ext cx="331862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sz="1400" b="1" dirty="0">
              <a:latin typeface="Century Gothic" panose="020B0502020202020204" pitchFamily="34" charset="0"/>
            </a:endParaRPr>
          </a:p>
          <a:p>
            <a:endParaRPr lang="en-IE" sz="1400" b="1" dirty="0">
              <a:latin typeface="Century Gothic" panose="020B0502020202020204" pitchFamily="34" charset="0"/>
            </a:endParaRPr>
          </a:p>
          <a:p>
            <a:r>
              <a:rPr lang="en-IE" sz="1400" b="1" dirty="0">
                <a:latin typeface="Century Gothic" panose="020B0502020202020204" pitchFamily="34" charset="0"/>
              </a:rPr>
              <a:t>Design Development since Part 8</a:t>
            </a:r>
            <a:br>
              <a:rPr lang="en-IE" sz="1400" b="1" dirty="0">
                <a:latin typeface="Century Gothic" panose="020B0502020202020204" pitchFamily="34" charset="0"/>
              </a:rPr>
            </a:br>
            <a:br>
              <a:rPr lang="en-IE" sz="1200" b="1" dirty="0">
                <a:latin typeface="Century Gothic" panose="020B0502020202020204" pitchFamily="34" charset="0"/>
              </a:rPr>
            </a:br>
            <a:r>
              <a:rPr lang="en-IE" sz="1200" b="1" dirty="0">
                <a:latin typeface="Century Gothic" panose="020B0502020202020204" pitchFamily="34" charset="0"/>
              </a:rPr>
              <a:t>- Curved geometry and compact shape of ellipse providing a soft curved elevation to all sides</a:t>
            </a:r>
          </a:p>
          <a:p>
            <a:br>
              <a:rPr lang="en-IE" sz="1200" b="1" dirty="0">
                <a:latin typeface="Century Gothic" panose="020B0502020202020204" pitchFamily="34" charset="0"/>
              </a:rPr>
            </a:br>
            <a:r>
              <a:rPr lang="en-IE" sz="1200" b="1" dirty="0">
                <a:latin typeface="Century Gothic" panose="020B0502020202020204" pitchFamily="34" charset="0"/>
              </a:rPr>
              <a:t>- Soft landscaping within gardens and to the outside of all walls and railings helping to blend in with the soft landscaping and to soften the elevations of the building</a:t>
            </a:r>
            <a:br>
              <a:rPr lang="en-IE" sz="1200" b="1" dirty="0">
                <a:latin typeface="Century Gothic" panose="020B0502020202020204" pitchFamily="34" charset="0"/>
              </a:rPr>
            </a:br>
            <a:br>
              <a:rPr lang="en-IE" sz="1200" b="1" dirty="0">
                <a:latin typeface="Century Gothic" panose="020B0502020202020204" pitchFamily="34" charset="0"/>
              </a:rPr>
            </a:br>
            <a:r>
              <a:rPr lang="en-IE" sz="1200" b="1" dirty="0">
                <a:latin typeface="Century Gothic" panose="020B0502020202020204" pitchFamily="34" charset="0"/>
              </a:rPr>
              <a:t>- All hardstanding and parking removed from the rear of the building providing a fully grassed area</a:t>
            </a:r>
          </a:p>
          <a:p>
            <a:endParaRPr lang="en-IE" sz="1200" b="1" dirty="0">
              <a:latin typeface="Century Gothic" panose="020B0502020202020204" pitchFamily="34" charset="0"/>
            </a:endParaRPr>
          </a:p>
          <a:p>
            <a:r>
              <a:rPr lang="en-IE" sz="1200" b="1" dirty="0">
                <a:latin typeface="Century Gothic" panose="020B0502020202020204" pitchFamily="34" charset="0"/>
              </a:rPr>
              <a:t>- All parking and set-down to front of Library</a:t>
            </a:r>
          </a:p>
          <a:p>
            <a:endParaRPr lang="en-IE" sz="1200" b="1" dirty="0">
              <a:latin typeface="Century Gothic" panose="020B0502020202020204" pitchFamily="34" charset="0"/>
            </a:endParaRPr>
          </a:p>
          <a:p>
            <a:r>
              <a:rPr lang="en-IE" sz="1200" b="1" dirty="0">
                <a:latin typeface="Century Gothic" panose="020B0502020202020204" pitchFamily="34" charset="0"/>
              </a:rPr>
              <a:t>-  New Path linking </a:t>
            </a:r>
            <a:r>
              <a:rPr lang="en-IE" sz="1200" b="1" dirty="0" err="1">
                <a:latin typeface="Century Gothic" panose="020B0502020202020204" pitchFamily="34" charset="0"/>
              </a:rPr>
              <a:t>Oatfield</a:t>
            </a:r>
            <a:r>
              <a:rPr lang="en-IE" sz="1200" b="1" dirty="0">
                <a:latin typeface="Century Gothic" panose="020B0502020202020204" pitchFamily="34" charset="0"/>
              </a:rPr>
              <a:t> Park with main street, with Public Lighting to maintain access across the green space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082212" y="4928577"/>
            <a:ext cx="1192835" cy="2579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1000" b="1" dirty="0" err="1">
                <a:latin typeface="Century Gothic" panose="020B0502020202020204" pitchFamily="34" charset="0"/>
              </a:rPr>
              <a:t>Oatfield</a:t>
            </a:r>
            <a:r>
              <a:rPr lang="en-US" sz="1000" b="1" dirty="0">
                <a:latin typeface="Century Gothic" panose="020B0502020202020204" pitchFamily="34" charset="0"/>
              </a:rPr>
              <a:t> Avenue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5400000">
            <a:off x="10176329" y="2424431"/>
            <a:ext cx="1004603" cy="2579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1000" b="1" dirty="0" err="1">
                <a:latin typeface="Century Gothic" panose="020B0502020202020204" pitchFamily="34" charset="0"/>
              </a:rPr>
              <a:t>Oatfield</a:t>
            </a:r>
            <a:r>
              <a:rPr lang="en-US" sz="1000" b="1" dirty="0">
                <a:latin typeface="Century Gothic" panose="020B0502020202020204" pitchFamily="34" charset="0"/>
              </a:rPr>
              <a:t> Park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02960" y="2018343"/>
            <a:ext cx="1368680" cy="2579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1000" b="1" dirty="0" err="1">
                <a:latin typeface="Century Gothic" panose="020B0502020202020204" pitchFamily="34" charset="0"/>
              </a:rPr>
              <a:t>Harelawn</a:t>
            </a:r>
            <a:r>
              <a:rPr lang="en-US" sz="1000" b="1" dirty="0">
                <a:latin typeface="Century Gothic" panose="020B0502020202020204" pitchFamily="34" charset="0"/>
              </a:rPr>
              <a:t> Crescent</a:t>
            </a:r>
          </a:p>
        </p:txBody>
      </p:sp>
    </p:spTree>
    <p:extLst>
      <p:ext uri="{BB962C8B-B14F-4D97-AF65-F5344CB8AC3E}">
        <p14:creationId xmlns:p14="http://schemas.microsoft.com/office/powerpoint/2010/main" val="4135036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51595" y="406400"/>
            <a:ext cx="3467113" cy="738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000" b="1" dirty="0">
                <a:latin typeface="Century Gothic" panose="020B0502020202020204" pitchFamily="34" charset="0"/>
              </a:rPr>
              <a:t>North Clondalkin Library</a:t>
            </a:r>
            <a:br>
              <a:rPr lang="en-IE" sz="2000" dirty="0">
                <a:latin typeface="Century Gothic" panose="020B0502020202020204" pitchFamily="34" charset="0"/>
              </a:rPr>
            </a:br>
            <a:r>
              <a:rPr lang="en-IE" sz="2000" dirty="0">
                <a:latin typeface="Century Gothic" panose="020B0502020202020204" pitchFamily="34" charset="0"/>
              </a:rPr>
              <a:t>Site Surroundings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80" y="586975"/>
            <a:ext cx="7572477" cy="53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5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3377681" y="555185"/>
          <a:ext cx="8527985" cy="6028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3" imgW="11344233" imgH="8019915" progId="AcroExch.Document.DC">
                  <p:embed/>
                </p:oleObj>
              </mc:Choice>
              <mc:Fallback>
                <p:oleObj name="Acrobat Document" r:id="rId3" imgW="11344233" imgH="8019915" progId="AcroExch.Document.DC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77681" y="555185"/>
                        <a:ext cx="8527985" cy="6028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51595" y="406400"/>
            <a:ext cx="3467113" cy="738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000" b="1" dirty="0">
                <a:latin typeface="Century Gothic" panose="020B0502020202020204" pitchFamily="34" charset="0"/>
              </a:rPr>
              <a:t>North Clondalkin Library</a:t>
            </a:r>
            <a:br>
              <a:rPr lang="en-IE" sz="2000" dirty="0">
                <a:latin typeface="Century Gothic" panose="020B0502020202020204" pitchFamily="34" charset="0"/>
              </a:rPr>
            </a:br>
            <a:r>
              <a:rPr lang="en-IE" sz="2000" dirty="0">
                <a:latin typeface="Century Gothic" panose="020B0502020202020204" pitchFamily="34" charset="0"/>
              </a:rPr>
              <a:t>Floorplan Development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651595" y="1415328"/>
            <a:ext cx="2726086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sz="1400" b="1" dirty="0">
              <a:latin typeface="Century Gothic" panose="020B0502020202020204" pitchFamily="34" charset="0"/>
            </a:endParaRPr>
          </a:p>
          <a:p>
            <a:endParaRPr lang="en-IE" sz="1400" b="1" dirty="0">
              <a:latin typeface="Century Gothic" panose="020B0502020202020204" pitchFamily="34" charset="0"/>
            </a:endParaRPr>
          </a:p>
          <a:p>
            <a:endParaRPr lang="en-IE" sz="1400" b="1" dirty="0">
              <a:latin typeface="Century Gothic" panose="020B0502020202020204" pitchFamily="34" charset="0"/>
            </a:endParaRPr>
          </a:p>
          <a:p>
            <a:endParaRPr lang="en-IE" sz="1400" b="1" dirty="0">
              <a:latin typeface="Century Gothic" panose="020B0502020202020204" pitchFamily="34" charset="0"/>
            </a:endParaRPr>
          </a:p>
          <a:p>
            <a:endParaRPr lang="en-IE" sz="1400" b="1" dirty="0">
              <a:latin typeface="Century Gothic" panose="020B0502020202020204" pitchFamily="34" charset="0"/>
            </a:endParaRPr>
          </a:p>
          <a:p>
            <a:r>
              <a:rPr lang="en-IE" sz="1400" b="1" dirty="0">
                <a:latin typeface="Century Gothic" panose="020B0502020202020204" pitchFamily="34" charset="0"/>
              </a:rPr>
              <a:t>Design Development </a:t>
            </a:r>
          </a:p>
          <a:p>
            <a:r>
              <a:rPr lang="en-IE" sz="1400" b="1" dirty="0">
                <a:latin typeface="Century Gothic" panose="020B0502020202020204" pitchFamily="34" charset="0"/>
              </a:rPr>
              <a:t>since Part 8</a:t>
            </a:r>
            <a:br>
              <a:rPr lang="en-IE" sz="1400" b="1" dirty="0">
                <a:latin typeface="Century Gothic" panose="020B0502020202020204" pitchFamily="34" charset="0"/>
              </a:rPr>
            </a:br>
            <a:br>
              <a:rPr lang="en-IE" sz="1200" b="1" dirty="0">
                <a:latin typeface="Century Gothic" panose="020B0502020202020204" pitchFamily="34" charset="0"/>
              </a:rPr>
            </a:br>
            <a:r>
              <a:rPr lang="en-IE" sz="1200" b="1" dirty="0">
                <a:latin typeface="Century Gothic" panose="020B0502020202020204" pitchFamily="34" charset="0"/>
              </a:rPr>
              <a:t>The Ground Floor plan accommodation remains similar to Part 8 plan</a:t>
            </a:r>
          </a:p>
          <a:p>
            <a:endParaRPr lang="en-IE" sz="1200" b="1" dirty="0"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IE" sz="1100" b="1" dirty="0">
                <a:latin typeface="Century Gothic" panose="020B0502020202020204" pitchFamily="34" charset="0"/>
              </a:rPr>
              <a:t>Large Library Hall accommodating all age groups and library activities</a:t>
            </a:r>
          </a:p>
          <a:p>
            <a:pPr marL="171450" indent="-171450">
              <a:buFontTx/>
              <a:buChar char="-"/>
            </a:pPr>
            <a:endParaRPr lang="en-IE" sz="800" b="1" dirty="0"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IE" sz="1100" b="1" dirty="0">
                <a:latin typeface="Century Gothic" panose="020B0502020202020204" pitchFamily="34" charset="0"/>
              </a:rPr>
              <a:t>I.T. training room</a:t>
            </a:r>
          </a:p>
          <a:p>
            <a:pPr marL="171450" indent="-171450">
              <a:buFontTx/>
              <a:buChar char="-"/>
            </a:pPr>
            <a:endParaRPr lang="en-IE" sz="800" b="1" dirty="0"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IE" sz="1100" b="1" dirty="0">
                <a:latin typeface="Century Gothic" panose="020B0502020202020204" pitchFamily="34" charset="0"/>
              </a:rPr>
              <a:t>Conference room</a:t>
            </a:r>
          </a:p>
          <a:p>
            <a:pPr marL="171450" indent="-171450">
              <a:buFontTx/>
              <a:buChar char="-"/>
            </a:pPr>
            <a:endParaRPr lang="en-IE" sz="800" b="1" dirty="0"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IE" sz="1100" b="1" dirty="0">
                <a:latin typeface="Century Gothic" panose="020B0502020202020204" pitchFamily="34" charset="0"/>
              </a:rPr>
              <a:t>Small meeting room for book-clubs and community groups</a:t>
            </a:r>
          </a:p>
          <a:p>
            <a:pPr marL="171450" indent="-171450">
              <a:buFontTx/>
              <a:buChar char="-"/>
            </a:pPr>
            <a:endParaRPr lang="en-IE" sz="800" b="1" dirty="0"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IE" sz="1100" b="1" dirty="0">
                <a:latin typeface="Century Gothic" panose="020B0502020202020204" pitchFamily="34" charset="0"/>
              </a:rPr>
              <a:t>All access from main entrance on main street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303037" y="5600867"/>
            <a:ext cx="4506685" cy="254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2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237721" y="549203"/>
          <a:ext cx="8666733" cy="6126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Acrobat Document" r:id="rId3" imgW="11344233" imgH="8019915" progId="AcroExch.Document.DC">
                  <p:embed/>
                </p:oleObj>
              </mc:Choice>
              <mc:Fallback>
                <p:oleObj name="Acrobat Document" r:id="rId3" imgW="11344233" imgH="8019915" progId="AcroExch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7721" y="549203"/>
                        <a:ext cx="8666733" cy="6126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51595" y="406400"/>
            <a:ext cx="3467113" cy="738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000" b="1" dirty="0">
                <a:latin typeface="Century Gothic" panose="020B0502020202020204" pitchFamily="34" charset="0"/>
              </a:rPr>
              <a:t>North Clondalkin Library</a:t>
            </a:r>
            <a:br>
              <a:rPr lang="en-IE" sz="2000" dirty="0">
                <a:latin typeface="Century Gothic" panose="020B0502020202020204" pitchFamily="34" charset="0"/>
              </a:rPr>
            </a:br>
            <a:r>
              <a:rPr lang="en-IE" sz="2000" dirty="0">
                <a:latin typeface="Century Gothic" panose="020B0502020202020204" pitchFamily="34" charset="0"/>
              </a:rPr>
              <a:t>Floorplan Development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632933" y="2293868"/>
            <a:ext cx="242750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400" b="1" dirty="0">
                <a:latin typeface="Century Gothic" panose="020B0502020202020204" pitchFamily="34" charset="0"/>
              </a:rPr>
              <a:t>Design Development </a:t>
            </a:r>
          </a:p>
          <a:p>
            <a:r>
              <a:rPr lang="en-IE" sz="1400" b="1" dirty="0">
                <a:latin typeface="Century Gothic" panose="020B0502020202020204" pitchFamily="34" charset="0"/>
              </a:rPr>
              <a:t>since Part 8</a:t>
            </a:r>
            <a:br>
              <a:rPr lang="en-IE" sz="1400" b="1" dirty="0">
                <a:latin typeface="Century Gothic" panose="020B0502020202020204" pitchFamily="34" charset="0"/>
              </a:rPr>
            </a:br>
            <a:br>
              <a:rPr lang="en-IE" sz="1200" b="1" dirty="0">
                <a:latin typeface="Century Gothic" panose="020B0502020202020204" pitchFamily="34" charset="0"/>
              </a:rPr>
            </a:br>
            <a:r>
              <a:rPr lang="en-IE" sz="1200" b="1" dirty="0">
                <a:latin typeface="Century Gothic" panose="020B0502020202020204" pitchFamily="34" charset="0"/>
              </a:rPr>
              <a:t>The Ground Floor plan accommodation remains similar to Part 8 plan</a:t>
            </a:r>
          </a:p>
          <a:p>
            <a:endParaRPr lang="en-IE" sz="800" b="1" dirty="0"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IE" sz="1100" b="1" dirty="0">
                <a:latin typeface="Century Gothic" panose="020B0502020202020204" pitchFamily="34" charset="0"/>
              </a:rPr>
              <a:t>Conference room which opens out into library for community &amp; public events/performances/recitals</a:t>
            </a:r>
          </a:p>
          <a:p>
            <a:pPr marL="171450" indent="-171450">
              <a:buFontTx/>
              <a:buChar char="-"/>
            </a:pPr>
            <a:endParaRPr lang="en-IE" sz="800" b="1" dirty="0"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endParaRPr lang="en-IE" sz="800" b="1" dirty="0"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IE" sz="1100" b="1" dirty="0">
                <a:latin typeface="Century Gothic" panose="020B0502020202020204" pitchFamily="34" charset="0"/>
              </a:rPr>
              <a:t>Protected gardens for Library use on three sides of the Library</a:t>
            </a:r>
          </a:p>
          <a:p>
            <a:endParaRPr lang="en-IE" sz="800" b="1" dirty="0">
              <a:latin typeface="Century Gothic" panose="020B0502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40563" y="3704253"/>
            <a:ext cx="3306146" cy="118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67135" y="4671356"/>
            <a:ext cx="1449354" cy="24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805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9136" r="911" b="10692"/>
          <a:stretch/>
        </p:blipFill>
        <p:spPr>
          <a:xfrm>
            <a:off x="3377681" y="1144404"/>
            <a:ext cx="8444204" cy="487848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51595" y="406400"/>
            <a:ext cx="3467113" cy="738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000" b="1" dirty="0">
                <a:latin typeface="Century Gothic" panose="020B0502020202020204" pitchFamily="34" charset="0"/>
              </a:rPr>
              <a:t>North Clondalkin Library</a:t>
            </a:r>
            <a:br>
              <a:rPr lang="en-IE" sz="2000" dirty="0">
                <a:latin typeface="Century Gothic" panose="020B0502020202020204" pitchFamily="34" charset="0"/>
              </a:rPr>
            </a:br>
            <a:r>
              <a:rPr lang="en-IE" sz="2000" dirty="0">
                <a:latin typeface="Century Gothic" panose="020B0502020202020204" pitchFamily="34" charset="0"/>
              </a:rPr>
              <a:t>Floorplan Development</a:t>
            </a: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92280" y="5573203"/>
            <a:ext cx="1590118" cy="308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br>
              <a:rPr lang="en-IE" sz="800" dirty="0">
                <a:latin typeface="Century Gothic" panose="020B0502020202020204" pitchFamily="34" charset="0"/>
              </a:rPr>
            </a:br>
            <a:br>
              <a:rPr lang="en-IE" sz="800" dirty="0">
                <a:latin typeface="Century Gothic" panose="020B0502020202020204" pitchFamily="34" charset="0"/>
              </a:rPr>
            </a:br>
            <a:endParaRPr lang="en-IE" sz="800" dirty="0">
              <a:latin typeface="Century Gothic" panose="020B0502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IE" sz="800" dirty="0">
                <a:latin typeface="Century Gothic" panose="020B0502020202020204" pitchFamily="34" charset="0"/>
              </a:rPr>
              <a:t>2018</a:t>
            </a:r>
            <a:endParaRPr lang="en-IE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IE" sz="800" b="1" dirty="0">
                <a:latin typeface="Arial" panose="020B0604020202020204" pitchFamily="34" charset="0"/>
                <a:cs typeface="Arial" panose="020B0604020202020204" pitchFamily="34" charset="0"/>
              </a:rPr>
              <a:t>FIRST FLOOR PLAN</a:t>
            </a:r>
          </a:p>
          <a:p>
            <a:pPr algn="l">
              <a:lnSpc>
                <a:spcPct val="120000"/>
              </a:lnSpc>
            </a:pPr>
            <a:r>
              <a:rPr lang="en-IE" sz="800" b="1" dirty="0">
                <a:latin typeface="Arial" panose="020B0604020202020204" pitchFamily="34" charset="0"/>
                <a:cs typeface="Arial" panose="020B0604020202020204" pitchFamily="34" charset="0"/>
              </a:rPr>
              <a:t>205sqm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1595" y="1415328"/>
            <a:ext cx="272608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sz="1400" b="1" dirty="0">
              <a:latin typeface="Century Gothic" panose="020B0502020202020204" pitchFamily="34" charset="0"/>
            </a:endParaRPr>
          </a:p>
          <a:p>
            <a:endParaRPr lang="en-IE" sz="1400" b="1" dirty="0">
              <a:latin typeface="Century Gothic" panose="020B0502020202020204" pitchFamily="34" charset="0"/>
            </a:endParaRPr>
          </a:p>
          <a:p>
            <a:endParaRPr lang="en-IE" sz="1400" b="1" dirty="0">
              <a:latin typeface="Century Gothic" panose="020B0502020202020204" pitchFamily="34" charset="0"/>
            </a:endParaRPr>
          </a:p>
          <a:p>
            <a:endParaRPr lang="en-IE" sz="1400" b="1" dirty="0">
              <a:latin typeface="Century Gothic" panose="020B0502020202020204" pitchFamily="34" charset="0"/>
            </a:endParaRPr>
          </a:p>
          <a:p>
            <a:endParaRPr lang="en-IE" sz="1400" b="1" dirty="0">
              <a:latin typeface="Century Gothic" panose="020B0502020202020204" pitchFamily="34" charset="0"/>
            </a:endParaRPr>
          </a:p>
          <a:p>
            <a:endParaRPr lang="en-IE" sz="1400" b="1" dirty="0">
              <a:latin typeface="Century Gothic" panose="020B0502020202020204" pitchFamily="34" charset="0"/>
            </a:endParaRPr>
          </a:p>
          <a:p>
            <a:endParaRPr lang="en-IE" sz="1400" b="1" dirty="0">
              <a:latin typeface="Century Gothic" panose="020B0502020202020204" pitchFamily="34" charset="0"/>
            </a:endParaRPr>
          </a:p>
          <a:p>
            <a:endParaRPr lang="en-IE" sz="1400" b="1" dirty="0">
              <a:latin typeface="Century Gothic" panose="020B0502020202020204" pitchFamily="34" charset="0"/>
            </a:endParaRPr>
          </a:p>
          <a:p>
            <a:r>
              <a:rPr lang="en-IE" sz="1400" b="1" dirty="0">
                <a:latin typeface="Century Gothic" panose="020B0502020202020204" pitchFamily="34" charset="0"/>
              </a:rPr>
              <a:t>Design Development </a:t>
            </a:r>
          </a:p>
          <a:p>
            <a:r>
              <a:rPr lang="en-IE" sz="1400" b="1" dirty="0">
                <a:latin typeface="Century Gothic" panose="020B0502020202020204" pitchFamily="34" charset="0"/>
              </a:rPr>
              <a:t>since Part 8</a:t>
            </a:r>
            <a:br>
              <a:rPr lang="en-IE" sz="1400" b="1" dirty="0">
                <a:latin typeface="Century Gothic" panose="020B0502020202020204" pitchFamily="34" charset="0"/>
              </a:rPr>
            </a:br>
            <a:br>
              <a:rPr lang="en-IE" sz="1200" b="1" dirty="0">
                <a:latin typeface="Century Gothic" panose="020B0502020202020204" pitchFamily="34" charset="0"/>
              </a:rPr>
            </a:br>
            <a:r>
              <a:rPr lang="en-IE" sz="1200" b="1" dirty="0">
                <a:latin typeface="Century Gothic" panose="020B0502020202020204" pitchFamily="34" charset="0"/>
              </a:rPr>
              <a:t>The First Floor plan accommodation remains similar to Part 8 plan</a:t>
            </a:r>
          </a:p>
          <a:p>
            <a:endParaRPr lang="en-IE" sz="1200" b="1" dirty="0"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IE" sz="1100" b="1" dirty="0">
                <a:latin typeface="Century Gothic" panose="020B0502020202020204" pitchFamily="34" charset="0"/>
              </a:rPr>
              <a:t>Office; Storage and Plant functions only at first floor</a:t>
            </a:r>
          </a:p>
          <a:p>
            <a:pPr marL="171450" indent="-171450">
              <a:buFontTx/>
              <a:buChar char="-"/>
            </a:pPr>
            <a:endParaRPr lang="en-IE" sz="800" b="1" dirty="0"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IE" sz="1100" b="1" dirty="0">
                <a:latin typeface="Century Gothic" panose="020B0502020202020204" pitchFamily="34" charset="0"/>
              </a:rPr>
              <a:t>Staff access only</a:t>
            </a:r>
          </a:p>
          <a:p>
            <a:pPr marL="171450" indent="-171450">
              <a:buFontTx/>
              <a:buChar char="-"/>
            </a:pPr>
            <a:endParaRPr lang="en-IE" sz="800" b="1" dirty="0"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IE" sz="1100" b="1" dirty="0">
                <a:latin typeface="Century Gothic" panose="020B0502020202020204" pitchFamily="34" charset="0"/>
              </a:rPr>
              <a:t>Offices overlook library hall below </a:t>
            </a:r>
          </a:p>
          <a:p>
            <a:pPr marL="171450" indent="-171450">
              <a:buFontTx/>
              <a:buChar char="-"/>
            </a:pPr>
            <a:endParaRPr lang="en-IE" sz="800" b="1" dirty="0"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IE" sz="1100" b="1" dirty="0">
                <a:latin typeface="Century Gothic" panose="020B0502020202020204" pitchFamily="34" charset="0"/>
              </a:rPr>
              <a:t>No overlooking of neighbouring houses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03988" y="3257075"/>
            <a:ext cx="509588" cy="3265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Main Office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303731" y="2794767"/>
            <a:ext cx="500257" cy="1866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Office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23872" y="2266951"/>
            <a:ext cx="759717" cy="158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Plantroom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755709" y="2169173"/>
            <a:ext cx="584233" cy="1955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Storage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707965" y="2823078"/>
            <a:ext cx="509588" cy="3166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Tea-station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20837" y="3583647"/>
            <a:ext cx="640216" cy="1586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Lightwell</a:t>
            </a:r>
            <a:endParaRPr lang="en-US" sz="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61053" y="3583647"/>
            <a:ext cx="640216" cy="1586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Lightwell</a:t>
            </a:r>
            <a:endParaRPr lang="en-US" sz="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642651" y="3583647"/>
            <a:ext cx="640216" cy="1586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Lightwell</a:t>
            </a:r>
            <a:endParaRPr lang="en-US" sz="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496779" y="2273667"/>
            <a:ext cx="776987" cy="1955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Roof-space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706756" y="3523153"/>
            <a:ext cx="709945" cy="1641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Garden Below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175240" y="1523861"/>
            <a:ext cx="709945" cy="1641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Garden Below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0684689" y="3419498"/>
            <a:ext cx="709945" cy="1641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Garden Below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409416" y="2469222"/>
            <a:ext cx="751621" cy="1955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Roof-space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865664" y="4528403"/>
            <a:ext cx="776987" cy="1955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br>
              <a:rPr lang="en-IE" sz="1000" b="1" dirty="0">
                <a:latin typeface="Century Gothic" panose="020B0502020202020204" pitchFamily="34" charset="0"/>
              </a:rPr>
            </a:br>
            <a:endParaRPr lang="en-IE" sz="1000" b="1" dirty="0">
              <a:latin typeface="Century Gothic" panose="020B0502020202020204" pitchFamily="34" charset="0"/>
            </a:endParaRPr>
          </a:p>
          <a:p>
            <a:pPr algn="l"/>
            <a:br>
              <a:rPr lang="en-IE" sz="1000" b="1" dirty="0">
                <a:latin typeface="Century Gothic" panose="020B0502020202020204" pitchFamily="34" charset="0"/>
              </a:rPr>
            </a:br>
            <a:r>
              <a:rPr lang="en-US" sz="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Roof-space</a:t>
            </a:r>
          </a:p>
        </p:txBody>
      </p:sp>
    </p:spTree>
    <p:extLst>
      <p:ext uri="{BB962C8B-B14F-4D97-AF65-F5344CB8AC3E}">
        <p14:creationId xmlns:p14="http://schemas.microsoft.com/office/powerpoint/2010/main" val="1591687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5EA98-0EBC-4AAF-B186-35F98F5BF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Library event Rowlagh Community Centre</a:t>
            </a:r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8D92E31-7532-4E93-BFA4-F6BC8DE36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91" y="1825625"/>
            <a:ext cx="7149217" cy="4351338"/>
          </a:xfrm>
        </p:spPr>
      </p:pic>
    </p:spTree>
    <p:extLst>
      <p:ext uri="{BB962C8B-B14F-4D97-AF65-F5344CB8AC3E}">
        <p14:creationId xmlns:p14="http://schemas.microsoft.com/office/powerpoint/2010/main" val="3465920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10760-80A7-4685-918C-F06112C21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Library Event Rowlagh Community Centre</a:t>
            </a:r>
          </a:p>
        </p:txBody>
      </p:sp>
      <p:pic>
        <p:nvPicPr>
          <p:cNvPr id="5" name="Content Placeholder 4" descr="A person that is sitting on the floor&#10;&#10;Description automatically generated">
            <a:extLst>
              <a:ext uri="{FF2B5EF4-FFF2-40B4-BE49-F238E27FC236}">
                <a16:creationId xmlns:a16="http://schemas.microsoft.com/office/drawing/2014/main" id="{CECD5D1D-90B2-4E55-9514-9FB32DDF3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497" y="1825625"/>
            <a:ext cx="5829006" cy="4351338"/>
          </a:xfrm>
        </p:spPr>
      </p:pic>
    </p:spTree>
    <p:extLst>
      <p:ext uri="{BB962C8B-B14F-4D97-AF65-F5344CB8AC3E}">
        <p14:creationId xmlns:p14="http://schemas.microsoft.com/office/powerpoint/2010/main" val="2210314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601</Words>
  <Application>Microsoft Office PowerPoint</Application>
  <PresentationFormat>Widescreen</PresentationFormat>
  <Paragraphs>118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Office Theme</vt:lpstr>
      <vt:lpstr>Office Theme</vt:lpstr>
      <vt:lpstr>Acrobat Document</vt:lpstr>
      <vt:lpstr>North Clondalkin Library</vt:lpstr>
      <vt:lpstr>     June 2018   - Detailed Design Development  - Elliptical perimeter to encapsulate library and gardens  - Brickwork to façade  - soft landscaping  - Set back from houses and edges of site        North Clondalkin Library  from Part 8 to Construction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Library event Rowlagh Community Centre</vt:lpstr>
      <vt:lpstr>Library Event Rowlagh Community Centre</vt:lpstr>
      <vt:lpstr>Circuit training Rowlagh Community Centre</vt:lpstr>
      <vt:lpstr>NCL FEB 2020</vt:lpstr>
      <vt:lpstr>NCL FEB 2020</vt:lpstr>
      <vt:lpstr>NCL FEB 2020</vt:lpstr>
      <vt:lpstr>Castletymon Library FEB 2020</vt:lpstr>
      <vt:lpstr>Castletymon Library FEB 2020</vt:lpstr>
      <vt:lpstr>Castletymon Library FEB 2020</vt:lpstr>
      <vt:lpstr>Castletymon Library FEB 2020</vt:lpstr>
      <vt:lpstr>Rathcoole Library- Planned proposal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Clondalkin Library</dc:title>
  <dc:creator>Bernadette Fennell</dc:creator>
  <cp:lastModifiedBy>Bernadette Fennell</cp:lastModifiedBy>
  <cp:revision>6</cp:revision>
  <dcterms:created xsi:type="dcterms:W3CDTF">2020-02-17T16:45:52Z</dcterms:created>
  <dcterms:modified xsi:type="dcterms:W3CDTF">2020-02-17T17:26:46Z</dcterms:modified>
</cp:coreProperties>
</file>