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1"/>
  </p:notesMasterIdLst>
  <p:sldIdLst>
    <p:sldId id="256" r:id="rId2"/>
    <p:sldId id="257" r:id="rId3"/>
    <p:sldId id="301" r:id="rId4"/>
    <p:sldId id="302" r:id="rId5"/>
    <p:sldId id="260" r:id="rId6"/>
    <p:sldId id="298" r:id="rId7"/>
    <p:sldId id="259" r:id="rId8"/>
    <p:sldId id="261" r:id="rId9"/>
    <p:sldId id="263" r:id="rId10"/>
    <p:sldId id="262" r:id="rId11"/>
    <p:sldId id="265" r:id="rId12"/>
    <p:sldId id="274" r:id="rId13"/>
    <p:sldId id="266" r:id="rId14"/>
    <p:sldId id="267" r:id="rId15"/>
    <p:sldId id="268" r:id="rId16"/>
    <p:sldId id="269" r:id="rId17"/>
    <p:sldId id="275" r:id="rId18"/>
    <p:sldId id="270" r:id="rId19"/>
    <p:sldId id="271" r:id="rId20"/>
    <p:sldId id="272" r:id="rId21"/>
    <p:sldId id="276" r:id="rId22"/>
    <p:sldId id="296" r:id="rId23"/>
    <p:sldId id="297" r:id="rId24"/>
    <p:sldId id="278" r:id="rId25"/>
    <p:sldId id="279" r:id="rId26"/>
    <p:sldId id="280" r:id="rId27"/>
    <p:sldId id="282" r:id="rId28"/>
    <p:sldId id="281" r:id="rId29"/>
    <p:sldId id="284" r:id="rId30"/>
    <p:sldId id="285" r:id="rId31"/>
    <p:sldId id="287" r:id="rId32"/>
    <p:sldId id="288" r:id="rId33"/>
    <p:sldId id="289" r:id="rId34"/>
    <p:sldId id="290" r:id="rId35"/>
    <p:sldId id="291" r:id="rId36"/>
    <p:sldId id="292" r:id="rId37"/>
    <p:sldId id="294" r:id="rId38"/>
    <p:sldId id="295"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42"/>
      </p:cViewPr>
      <p:guideLst/>
    </p:cSldViewPr>
  </p:slideViewPr>
  <p:notesTextViewPr>
    <p:cViewPr>
      <p:scale>
        <a:sx n="1" d="1"/>
        <a:sy n="1" d="1"/>
      </p:scale>
      <p:origin x="0" y="0"/>
    </p:cViewPr>
  </p:notesTextViewPr>
  <p:notesViewPr>
    <p:cSldViewPr snapToGrid="0">
      <p:cViewPr varScale="1">
        <p:scale>
          <a:sx n="71" d="100"/>
          <a:sy n="71" d="100"/>
        </p:scale>
        <p:origin x="198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0EA76-4E61-41ED-9857-77A2CB03D408}" type="datetimeFigureOut">
              <a:rPr lang="en-IE" smtClean="0"/>
              <a:t>17/02/2020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B3B43-A998-4F99-8493-52711054025E}" type="slidenum">
              <a:rPr lang="en-IE" smtClean="0"/>
              <a:t>‹#›</a:t>
            </a:fld>
            <a:endParaRPr lang="en-IE"/>
          </a:p>
        </p:txBody>
      </p:sp>
    </p:spTree>
    <p:extLst>
      <p:ext uri="{BB962C8B-B14F-4D97-AF65-F5344CB8AC3E}">
        <p14:creationId xmlns:p14="http://schemas.microsoft.com/office/powerpoint/2010/main" val="392660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C2B3B43-A998-4F99-8493-52711054025E}" type="slidenum">
              <a:rPr lang="en-IE" smtClean="0"/>
              <a:t>2</a:t>
            </a:fld>
            <a:endParaRPr lang="en-IE"/>
          </a:p>
        </p:txBody>
      </p:sp>
    </p:spTree>
    <p:extLst>
      <p:ext uri="{BB962C8B-B14F-4D97-AF65-F5344CB8AC3E}">
        <p14:creationId xmlns:p14="http://schemas.microsoft.com/office/powerpoint/2010/main" val="1828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C2B3B43-A998-4F99-8493-52711054025E}" type="slidenum">
              <a:rPr lang="en-IE" smtClean="0"/>
              <a:t>39</a:t>
            </a:fld>
            <a:endParaRPr lang="en-IE"/>
          </a:p>
        </p:txBody>
      </p:sp>
    </p:spTree>
    <p:extLst>
      <p:ext uri="{BB962C8B-B14F-4D97-AF65-F5344CB8AC3E}">
        <p14:creationId xmlns:p14="http://schemas.microsoft.com/office/powerpoint/2010/main" val="169707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8975" y="4771846"/>
            <a:ext cx="7315200" cy="914400"/>
          </a:xfrm>
        </p:spPr>
        <p:txBody>
          <a:bodyPr/>
          <a:lstStyle/>
          <a:p>
            <a:r>
              <a:rPr lang="en-IE" b="1" dirty="0"/>
              <a:t>Prepared by Irma Grothuis</a:t>
            </a:r>
            <a:endParaRPr lang="en-IE" dirty="0"/>
          </a:p>
          <a:p>
            <a:r>
              <a:rPr lang="en-IE" b="1" dirty="0"/>
              <a:t> January – July 2019</a:t>
            </a:r>
            <a:endParaRPr lang="en-IE" dirty="0"/>
          </a:p>
          <a:p>
            <a:endParaRPr lang="en-IE" dirty="0"/>
          </a:p>
        </p:txBody>
      </p:sp>
      <p:sp>
        <p:nvSpPr>
          <p:cNvPr id="4" name="Rectangle 1"/>
          <p:cNvSpPr>
            <a:spLocks noGrp="1" noChangeArrowheads="1"/>
          </p:cNvSpPr>
          <p:nvPr>
            <p:ph type="ctrTitle"/>
          </p:nvPr>
        </p:nvSpPr>
        <p:spPr bwMode="auto">
          <a:xfrm>
            <a:off x="1554480" y="698493"/>
            <a:ext cx="9174480" cy="3785652"/>
          </a:xfrm>
          <a:prstGeom prst="rect">
            <a:avLst/>
          </a:prstGeom>
          <a:solidFill>
            <a:srgbClr val="009999"/>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6000" b="1"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t>SDCC Children’s and Early Years</a:t>
            </a:r>
            <a:br>
              <a:rPr kumimoji="0" lang="en-IE" altLang="en-US" sz="6000" b="1"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br>
            <a:r>
              <a:rPr kumimoji="0" lang="en-IE" altLang="en-US" sz="6000" b="1"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t> Arts Strategy </a:t>
            </a:r>
            <a:br>
              <a:rPr kumimoji="0" lang="en-IE" altLang="en-US" sz="6000" b="1"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br>
            <a:r>
              <a:rPr kumimoji="0" lang="en-IE" altLang="en-US" sz="6000" b="1" i="0" u="none" strike="noStrike" cap="none" normalizeH="0" baseline="0" dirty="0">
                <a:ln>
                  <a:noFill/>
                </a:ln>
                <a:solidFill>
                  <a:srgbClr val="000000"/>
                </a:solidFill>
                <a:effectLst/>
                <a:ea typeface="Times New Roman" panose="02020603050405020304" pitchFamily="18" charset="0"/>
                <a:cs typeface="Calibri Light" panose="020F0302020204030204" pitchFamily="34" charset="0"/>
              </a:rPr>
              <a:t>2020-2025</a:t>
            </a:r>
            <a:endParaRPr kumimoji="0" lang="en-IE" altLang="en-US" sz="6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6662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8143746" y="563806"/>
            <a:ext cx="3373120" cy="221575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41680"/>
            <a:ext cx="3454400" cy="5459473"/>
          </a:xfrm>
          <a:solidFill>
            <a:schemeClr val="accent2"/>
          </a:solidFill>
        </p:spPr>
        <p:txBody>
          <a:bodyPr>
            <a:normAutofit/>
          </a:bodyPr>
          <a:lstStyle/>
          <a:p>
            <a:r>
              <a:rPr lang="en-IE" sz="2800" b="1" dirty="0"/>
              <a:t>Local Arts and Children’s Organisations identified the need to know more about the Children’s Arts Programming that was taking place across the county.</a:t>
            </a:r>
            <a:endParaRPr lang="en-IE" sz="2800" dirty="0"/>
          </a:p>
        </p:txBody>
      </p:sp>
      <p:sp>
        <p:nvSpPr>
          <p:cNvPr id="3" name="Content Placeholder 2"/>
          <p:cNvSpPr>
            <a:spLocks noGrp="1"/>
          </p:cNvSpPr>
          <p:nvPr>
            <p:ph sz="half" idx="1"/>
          </p:nvPr>
        </p:nvSpPr>
        <p:spPr>
          <a:xfrm>
            <a:off x="3589019" y="1498964"/>
            <a:ext cx="3474720" cy="5120640"/>
          </a:xfrm>
        </p:spPr>
        <p:txBody>
          <a:bodyPr>
            <a:normAutofit/>
          </a:bodyPr>
          <a:lstStyle/>
          <a:p>
            <a:pPr marL="0" lvl="0" indent="0">
              <a:buNone/>
            </a:pPr>
            <a:r>
              <a:rPr lang="en-IE" sz="2800" b="1" dirty="0">
                <a:solidFill>
                  <a:schemeClr val="tx1"/>
                </a:solidFill>
              </a:rPr>
              <a:t>Rationale cited for this included:</a:t>
            </a:r>
          </a:p>
          <a:p>
            <a:pPr lvl="0"/>
            <a:r>
              <a:rPr lang="en-IE" b="1" dirty="0">
                <a:solidFill>
                  <a:schemeClr val="tx1"/>
                </a:solidFill>
              </a:rPr>
              <a:t>Seeing new work will help to raise standards of practice.</a:t>
            </a:r>
          </a:p>
          <a:p>
            <a:pPr lvl="0"/>
            <a:r>
              <a:rPr lang="en-IE" b="1" dirty="0">
                <a:solidFill>
                  <a:schemeClr val="tx1"/>
                </a:solidFill>
              </a:rPr>
              <a:t>Hearing about other work taking place will provide an opportunity to Network with other organisations. </a:t>
            </a:r>
          </a:p>
          <a:p>
            <a:pPr lvl="0"/>
            <a:r>
              <a:rPr lang="en-IE" b="1" i="1" dirty="0">
                <a:solidFill>
                  <a:schemeClr val="tx1"/>
                </a:solidFill>
              </a:rPr>
              <a:t>	</a:t>
            </a:r>
            <a:endParaRPr lang="en-IE" b="1" dirty="0">
              <a:solidFill>
                <a:schemeClr val="tx1"/>
              </a:solidFill>
            </a:endParaRPr>
          </a:p>
          <a:p>
            <a:pPr lvl="0"/>
            <a:r>
              <a:rPr lang="en-IE" b="1" dirty="0">
                <a:solidFill>
                  <a:schemeClr val="tx1"/>
                </a:solidFill>
              </a:rPr>
              <a:t>Hearing about things happening in other communities can encourage you to develop work in your own area.</a:t>
            </a:r>
          </a:p>
          <a:p>
            <a:endParaRPr lang="en-IE" dirty="0"/>
          </a:p>
        </p:txBody>
      </p:sp>
      <p:sp>
        <p:nvSpPr>
          <p:cNvPr id="4" name="Content Placeholder 3"/>
          <p:cNvSpPr>
            <a:spLocks noGrp="1"/>
          </p:cNvSpPr>
          <p:nvPr>
            <p:ph sz="half" idx="2"/>
          </p:nvPr>
        </p:nvSpPr>
        <p:spPr>
          <a:xfrm>
            <a:off x="7907527" y="1374145"/>
            <a:ext cx="3300985" cy="6473952"/>
          </a:xfrm>
        </p:spPr>
        <p:txBody>
          <a:bodyPr>
            <a:normAutofit/>
          </a:bodyPr>
          <a:lstStyle/>
          <a:p>
            <a:r>
              <a:rPr lang="en-IE" b="1" dirty="0">
                <a:solidFill>
                  <a:schemeClr val="tx1"/>
                </a:solidFill>
              </a:rPr>
              <a:t>The sharing of information can support the development of partnerships.</a:t>
            </a:r>
          </a:p>
          <a:p>
            <a:endParaRPr lang="en-IE" dirty="0"/>
          </a:p>
        </p:txBody>
      </p:sp>
    </p:spTree>
    <p:extLst>
      <p:ext uri="{BB962C8B-B14F-4D97-AF65-F5344CB8AC3E}">
        <p14:creationId xmlns:p14="http://schemas.microsoft.com/office/powerpoint/2010/main" val="111365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528320" y="-344847"/>
            <a:ext cx="10718800" cy="704102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342640" y="512356"/>
            <a:ext cx="6096000" cy="3416320"/>
          </a:xfrm>
          <a:prstGeom prst="rect">
            <a:avLst/>
          </a:prstGeom>
        </p:spPr>
        <p:txBody>
          <a:bodyPr>
            <a:spAutoFit/>
          </a:bodyPr>
          <a:lstStyle/>
          <a:p>
            <a:r>
              <a:rPr lang="en-IE" sz="3600" dirty="0">
                <a:latin typeface="Calibri" panose="020F0502020204030204" pitchFamily="34" charset="0"/>
                <a:ea typeface="Calibri" panose="020F0502020204030204" pitchFamily="34" charset="0"/>
                <a:cs typeface="Times New Roman" panose="02020603050405020304" pitchFamily="18" charset="0"/>
              </a:rPr>
              <a:t>Many local arts and children’s organisations identified the need to develop </a:t>
            </a:r>
            <a:r>
              <a:rPr lang="en-IE" sz="3600" b="1" dirty="0">
                <a:latin typeface="Calibri" panose="020F0502020204030204" pitchFamily="34" charset="0"/>
                <a:ea typeface="Calibri" panose="020F0502020204030204" pitchFamily="34" charset="0"/>
                <a:cs typeface="Times New Roman" panose="02020603050405020304" pitchFamily="18" charset="0"/>
              </a:rPr>
              <a:t>strong cultural partnerships</a:t>
            </a:r>
            <a:r>
              <a:rPr lang="en-IE" sz="3600" dirty="0">
                <a:latin typeface="Calibri" panose="020F0502020204030204" pitchFamily="34" charset="0"/>
                <a:ea typeface="Calibri" panose="020F0502020204030204" pitchFamily="34" charset="0"/>
                <a:cs typeface="Times New Roman" panose="02020603050405020304" pitchFamily="18" charset="0"/>
              </a:rPr>
              <a:t> locally to support the development of Children’s and Early Years Arts. </a:t>
            </a:r>
            <a:endParaRPr lang="en-IE" sz="3600" dirty="0"/>
          </a:p>
        </p:txBody>
      </p:sp>
    </p:spTree>
    <p:extLst>
      <p:ext uri="{BB962C8B-B14F-4D97-AF65-F5344CB8AC3E}">
        <p14:creationId xmlns:p14="http://schemas.microsoft.com/office/powerpoint/2010/main" val="319293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638048" y="73152"/>
            <a:ext cx="10718800" cy="704102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9948" y="1864739"/>
            <a:ext cx="9354312" cy="2308324"/>
          </a:xfrm>
          <a:prstGeom prst="rect">
            <a:avLst/>
          </a:prstGeom>
          <a:noFill/>
        </p:spPr>
        <p:txBody>
          <a:bodyPr wrap="square" rtlCol="0">
            <a:spAutoFit/>
          </a:bodyPr>
          <a:lstStyle/>
          <a:p>
            <a:pPr lvl="0"/>
            <a:r>
              <a:rPr lang="en-IE" sz="4000" b="1" i="1" dirty="0"/>
              <a:t>If you’re clear about what work is taking place you can also identify where the gaps are.</a:t>
            </a:r>
          </a:p>
          <a:p>
            <a:pPr lvl="0" algn="r"/>
            <a:r>
              <a:rPr lang="en-IE" sz="2400" b="1" i="1" dirty="0"/>
              <a:t>Local Arts Worker</a:t>
            </a:r>
            <a:endParaRPr lang="en-IE" sz="2400" b="1" dirty="0"/>
          </a:p>
        </p:txBody>
      </p:sp>
    </p:spTree>
    <p:extLst>
      <p:ext uri="{BB962C8B-B14F-4D97-AF65-F5344CB8AC3E}">
        <p14:creationId xmlns:p14="http://schemas.microsoft.com/office/powerpoint/2010/main" val="291035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8808720" y="50801"/>
            <a:ext cx="3597655" cy="236324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272" y="751840"/>
            <a:ext cx="3471672" cy="5323839"/>
          </a:xfrm>
          <a:solidFill>
            <a:schemeClr val="accent2"/>
          </a:solidFill>
        </p:spPr>
        <p:txBody>
          <a:bodyPr>
            <a:normAutofit/>
          </a:bodyPr>
          <a:lstStyle/>
          <a:p>
            <a:r>
              <a:rPr lang="en-IE" b="1" dirty="0"/>
              <a:t>Challenges to the development of effective cultural partnerships were identified as  the following:</a:t>
            </a:r>
            <a:endParaRPr lang="en-IE" dirty="0"/>
          </a:p>
        </p:txBody>
      </p:sp>
      <p:sp>
        <p:nvSpPr>
          <p:cNvPr id="3" name="Content Placeholder 2"/>
          <p:cNvSpPr>
            <a:spLocks noGrp="1"/>
          </p:cNvSpPr>
          <p:nvPr>
            <p:ph sz="half" idx="1"/>
          </p:nvPr>
        </p:nvSpPr>
        <p:spPr>
          <a:xfrm>
            <a:off x="3573272" y="331217"/>
            <a:ext cx="3474720" cy="6730130"/>
          </a:xfrm>
        </p:spPr>
        <p:txBody>
          <a:bodyPr>
            <a:normAutofit/>
          </a:bodyPr>
          <a:lstStyle/>
          <a:p>
            <a:pPr lvl="0"/>
            <a:r>
              <a:rPr lang="en-IE" sz="2400" b="1" dirty="0">
                <a:solidFill>
                  <a:schemeClr val="tx1"/>
                </a:solidFill>
              </a:rPr>
              <a:t>Limited time capacity of staff within organisations to regularly create and organise networking opportunities.  </a:t>
            </a:r>
          </a:p>
          <a:p>
            <a:pPr lvl="0"/>
            <a:endParaRPr lang="en-IE" sz="2400" b="1" dirty="0">
              <a:solidFill>
                <a:schemeClr val="tx1"/>
              </a:solidFill>
            </a:endParaRPr>
          </a:p>
          <a:p>
            <a:pPr lvl="0"/>
            <a:endParaRPr lang="en-IE" sz="2400" b="1" dirty="0">
              <a:solidFill>
                <a:schemeClr val="tx1"/>
              </a:solidFill>
            </a:endParaRPr>
          </a:p>
          <a:p>
            <a:r>
              <a:rPr lang="en-IE" sz="2400" b="1" dirty="0">
                <a:solidFill>
                  <a:schemeClr val="tx1"/>
                </a:solidFill>
              </a:rPr>
              <a:t>A lack of regular opportunities  for organisations and groups to meet each other.    </a:t>
            </a:r>
          </a:p>
          <a:p>
            <a:endParaRPr lang="en-IE" dirty="0"/>
          </a:p>
        </p:txBody>
      </p:sp>
      <p:sp>
        <p:nvSpPr>
          <p:cNvPr id="4" name="Content Placeholder 3"/>
          <p:cNvSpPr>
            <a:spLocks noGrp="1"/>
          </p:cNvSpPr>
          <p:nvPr>
            <p:ph sz="half" idx="2"/>
          </p:nvPr>
        </p:nvSpPr>
        <p:spPr>
          <a:xfrm>
            <a:off x="7047992" y="2260600"/>
            <a:ext cx="3474720" cy="5120640"/>
          </a:xfrm>
        </p:spPr>
        <p:txBody>
          <a:bodyPr>
            <a:normAutofit/>
          </a:bodyPr>
          <a:lstStyle/>
          <a:p>
            <a:r>
              <a:rPr lang="en-IE" sz="2400" b="1" dirty="0">
                <a:solidFill>
                  <a:schemeClr val="tx1"/>
                </a:solidFill>
              </a:rPr>
              <a:t>The lack of regular information regarding what other groups in the county were doing.  </a:t>
            </a:r>
          </a:p>
          <a:p>
            <a:pPr lvl="0"/>
            <a:r>
              <a:rPr lang="en-IE" sz="2400" b="1" dirty="0">
                <a:solidFill>
                  <a:schemeClr val="tx1"/>
                </a:solidFill>
              </a:rPr>
              <a:t>Limited  time capacity of staff within organisations to initiate and develop meaningful partnership opportunities. </a:t>
            </a:r>
          </a:p>
          <a:p>
            <a:endParaRPr lang="en-IE" dirty="0"/>
          </a:p>
        </p:txBody>
      </p:sp>
    </p:spTree>
    <p:extLst>
      <p:ext uri="{BB962C8B-B14F-4D97-AF65-F5344CB8AC3E}">
        <p14:creationId xmlns:p14="http://schemas.microsoft.com/office/powerpoint/2010/main" val="108409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528320" y="-344847"/>
            <a:ext cx="10718800" cy="704102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20720" y="1682667"/>
            <a:ext cx="6096000" cy="3743461"/>
          </a:xfrm>
          <a:prstGeom prst="rect">
            <a:avLst/>
          </a:prstGeom>
        </p:spPr>
        <p:txBody>
          <a:bodyPr>
            <a:spAutoFit/>
          </a:bodyPr>
          <a:lstStyle/>
          <a:p>
            <a:r>
              <a:rPr lang="en-IE" sz="3600" b="1" dirty="0">
                <a:effectLst/>
                <a:latin typeface="Calibri" panose="020F0502020204030204" pitchFamily="34" charset="0"/>
                <a:ea typeface="Calibri" panose="020F0502020204030204" pitchFamily="34" charset="0"/>
                <a:cs typeface="Times New Roman" panose="02020603050405020304" pitchFamily="18" charset="0"/>
              </a:rPr>
              <a:t>In response to these needs </a:t>
            </a:r>
            <a:r>
              <a:rPr lang="en-IE" sz="3600" b="1" dirty="0"/>
              <a:t>Strategy 1 of the Early Years and Children’s Arts Strategy identified the following objectives:</a:t>
            </a:r>
          </a:p>
          <a:p>
            <a:r>
              <a:rPr lang="en-IE" sz="3600" b="1" dirty="0"/>
              <a:t> </a:t>
            </a:r>
            <a:endParaRPr lang="en-IE" sz="3600" dirty="0"/>
          </a:p>
          <a:p>
            <a:pPr lvl="0">
              <a:lnSpc>
                <a:spcPct val="107000"/>
              </a:lnSpc>
              <a:spcAft>
                <a:spcPts val="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200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81279" y="-346378"/>
            <a:ext cx="11942338" cy="784475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41" y="756920"/>
            <a:ext cx="3180080" cy="5374639"/>
          </a:xfrm>
          <a:solidFill>
            <a:schemeClr val="accent2"/>
          </a:solidFill>
        </p:spPr>
        <p:txBody>
          <a:bodyPr>
            <a:normAutofit/>
          </a:bodyPr>
          <a:lstStyle/>
          <a:p>
            <a:r>
              <a:rPr lang="en-IE" sz="4800" b="1" dirty="0"/>
              <a:t>Strategy 1 Objectives</a:t>
            </a:r>
          </a:p>
        </p:txBody>
      </p:sp>
      <p:sp>
        <p:nvSpPr>
          <p:cNvPr id="3" name="Content Placeholder 2"/>
          <p:cNvSpPr>
            <a:spLocks noGrp="1"/>
          </p:cNvSpPr>
          <p:nvPr>
            <p:ph idx="1"/>
          </p:nvPr>
        </p:nvSpPr>
        <p:spPr>
          <a:xfrm>
            <a:off x="3643716" y="375773"/>
            <a:ext cx="7702972" cy="6482227"/>
          </a:xfrm>
        </p:spPr>
        <p:txBody>
          <a:bodyPr>
            <a:normAutofit/>
          </a:bodyPr>
          <a:lstStyle/>
          <a:p>
            <a:pPr lvl="0"/>
            <a:r>
              <a:rPr lang="en-IE" b="1" dirty="0">
                <a:solidFill>
                  <a:schemeClr val="tx1"/>
                </a:solidFill>
              </a:rPr>
              <a:t>To improve the delivery of information to Schools, Pre-schools, Libraries, Children’s Services and Arts Organisations throughout the county regarding Children’s Arts Programming.</a:t>
            </a:r>
          </a:p>
          <a:p>
            <a:pPr marL="0" indent="0">
              <a:buNone/>
            </a:pPr>
            <a:r>
              <a:rPr lang="en-IE" b="1" dirty="0">
                <a:solidFill>
                  <a:schemeClr val="tx1"/>
                </a:solidFill>
              </a:rPr>
              <a:t> </a:t>
            </a:r>
          </a:p>
          <a:p>
            <a:pPr lvl="0"/>
            <a:r>
              <a:rPr lang="en-IE" b="1" dirty="0">
                <a:solidFill>
                  <a:schemeClr val="tx1"/>
                </a:solidFill>
              </a:rPr>
              <a:t>To support the creation of opportunities for Local Arts Organisations, Children’s Organisations, Schools, Pre-Schools, Artists, Teachers Early Childhood Educators and other Professionals who work with children to Network. </a:t>
            </a:r>
          </a:p>
          <a:p>
            <a:pPr marL="0" indent="0">
              <a:buNone/>
            </a:pPr>
            <a:endParaRPr lang="en-IE" b="1" dirty="0">
              <a:solidFill>
                <a:schemeClr val="tx1"/>
              </a:solidFill>
            </a:endParaRPr>
          </a:p>
          <a:p>
            <a:pPr lvl="0"/>
            <a:r>
              <a:rPr lang="en-IE" b="1" dirty="0">
                <a:solidFill>
                  <a:schemeClr val="tx1"/>
                </a:solidFill>
              </a:rPr>
              <a:t>To support the development of strategic local and national cultural partnerships. </a:t>
            </a:r>
          </a:p>
          <a:p>
            <a:r>
              <a:rPr lang="en-IE" b="1" dirty="0">
                <a:solidFill>
                  <a:schemeClr val="tx1"/>
                </a:solidFill>
              </a:rPr>
              <a:t> </a:t>
            </a:r>
          </a:p>
          <a:p>
            <a:pPr lvl="0"/>
            <a:r>
              <a:rPr lang="en-IE" b="1" dirty="0">
                <a:solidFill>
                  <a:schemeClr val="tx1"/>
                </a:solidFill>
              </a:rPr>
              <a:t>To promote the value of the Arts in the lives of children. </a:t>
            </a:r>
          </a:p>
          <a:p>
            <a:pPr marL="0" indent="0">
              <a:buNone/>
            </a:pPr>
            <a:endParaRPr lang="en-IE" b="1" dirty="0">
              <a:solidFill>
                <a:schemeClr val="tx1"/>
              </a:solidFill>
            </a:endParaRPr>
          </a:p>
          <a:p>
            <a:pPr lvl="0"/>
            <a:r>
              <a:rPr lang="en-IE" b="1" dirty="0">
                <a:solidFill>
                  <a:schemeClr val="tx1"/>
                </a:solidFill>
              </a:rPr>
              <a:t>To support the creation of appropriate mechanisms that enable children within South Dublin County to influence the children’s </a:t>
            </a:r>
            <a:r>
              <a:rPr lang="en-IE" b="1" dirty="0" err="1">
                <a:solidFill>
                  <a:schemeClr val="tx1"/>
                </a:solidFill>
              </a:rPr>
              <a:t>crts</a:t>
            </a:r>
            <a:r>
              <a:rPr lang="en-IE" b="1" dirty="0">
                <a:solidFill>
                  <a:schemeClr val="tx1"/>
                </a:solidFill>
              </a:rPr>
              <a:t> programming that is taking place.</a:t>
            </a:r>
          </a:p>
          <a:p>
            <a:endParaRPr lang="en-IE" dirty="0"/>
          </a:p>
        </p:txBody>
      </p:sp>
    </p:spTree>
    <p:extLst>
      <p:ext uri="{BB962C8B-B14F-4D97-AF65-F5344CB8AC3E}">
        <p14:creationId xmlns:p14="http://schemas.microsoft.com/office/powerpoint/2010/main" val="374074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0" y="268683"/>
            <a:ext cx="11725656" cy="770241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199" y="658509"/>
            <a:ext cx="3489961" cy="7312591"/>
          </a:xfrm>
          <a:solidFill>
            <a:schemeClr val="accent2"/>
          </a:solidFill>
        </p:spPr>
        <p:txBody>
          <a:bodyPr>
            <a:normAutofit/>
          </a:bodyPr>
          <a:lstStyle/>
          <a:p>
            <a:r>
              <a:rPr lang="en-IE" sz="3200" b="1" dirty="0"/>
              <a:t>Strategy 1 Recommendation</a:t>
            </a:r>
            <a:br>
              <a:rPr lang="en-IE" sz="2800" b="1" dirty="0"/>
            </a:br>
            <a:br>
              <a:rPr lang="en-IE" sz="2700" b="1" dirty="0"/>
            </a:br>
            <a:br>
              <a:rPr lang="en-IE" dirty="0"/>
            </a:br>
            <a:endParaRPr lang="en-IE" dirty="0"/>
          </a:p>
        </p:txBody>
      </p:sp>
      <p:sp>
        <p:nvSpPr>
          <p:cNvPr id="9" name="Rectangle 8"/>
          <p:cNvSpPr/>
          <p:nvPr/>
        </p:nvSpPr>
        <p:spPr>
          <a:xfrm>
            <a:off x="4145280" y="1152957"/>
            <a:ext cx="6096000" cy="6001643"/>
          </a:xfrm>
          <a:prstGeom prst="rect">
            <a:avLst/>
          </a:prstGeom>
        </p:spPr>
        <p:txBody>
          <a:bodyPr>
            <a:spAutoFit/>
          </a:bodyPr>
          <a:lstStyle/>
          <a:p>
            <a:r>
              <a:rPr lang="en-IE" sz="3200" dirty="0"/>
              <a:t>The Strategy recognises the need for sustained resourcing, co-ordination, monitoring and review of the Children’s Arts and Early Years Arts programme.</a:t>
            </a:r>
          </a:p>
          <a:p>
            <a:endParaRPr lang="en-IE" sz="3200" b="1" dirty="0"/>
          </a:p>
          <a:p>
            <a:r>
              <a:rPr lang="en-IE" sz="3200" dirty="0"/>
              <a:t>The strategy recommends that a role with responsibility for Participation and Learning be considered to deliver the main objectives of this strategy and other areas of the Arts Service</a:t>
            </a:r>
          </a:p>
        </p:txBody>
      </p:sp>
    </p:spTree>
    <p:extLst>
      <p:ext uri="{BB962C8B-B14F-4D97-AF65-F5344CB8AC3E}">
        <p14:creationId xmlns:p14="http://schemas.microsoft.com/office/powerpoint/2010/main" val="337203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bwMode="auto">
          <a:xfrm>
            <a:off x="0" y="0"/>
            <a:ext cx="11725656" cy="770241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199" y="658509"/>
            <a:ext cx="3200401" cy="7312591"/>
          </a:xfrm>
          <a:solidFill>
            <a:schemeClr val="accent2"/>
          </a:solidFill>
        </p:spPr>
        <p:txBody>
          <a:bodyPr>
            <a:normAutofit/>
          </a:bodyPr>
          <a:lstStyle/>
          <a:p>
            <a:r>
              <a:rPr lang="en-IE" sz="4000" b="1" dirty="0"/>
              <a:t>This role would include the following:</a:t>
            </a:r>
            <a:br>
              <a:rPr lang="en-IE" dirty="0"/>
            </a:br>
            <a:endParaRPr lang="en-IE" dirty="0"/>
          </a:p>
        </p:txBody>
      </p:sp>
      <p:sp>
        <p:nvSpPr>
          <p:cNvPr id="5" name="Content Placeholder 4"/>
          <p:cNvSpPr>
            <a:spLocks noGrp="1"/>
          </p:cNvSpPr>
          <p:nvPr>
            <p:ph sz="half" idx="1"/>
          </p:nvPr>
        </p:nvSpPr>
        <p:spPr>
          <a:xfrm>
            <a:off x="3581399" y="658509"/>
            <a:ext cx="3474720" cy="5984240"/>
          </a:xfrm>
        </p:spPr>
        <p:txBody>
          <a:bodyPr>
            <a:normAutofit/>
          </a:bodyPr>
          <a:lstStyle/>
          <a:p>
            <a:r>
              <a:rPr lang="en-IE" b="1" dirty="0">
                <a:solidFill>
                  <a:schemeClr val="tx1"/>
                </a:solidFill>
              </a:rPr>
              <a:t> Build and strengthen relationships between the Arts Service and local Preschools, Schools, Community and Arts Organisations.</a:t>
            </a:r>
          </a:p>
          <a:p>
            <a:r>
              <a:rPr lang="en-IE" b="1" dirty="0">
                <a:solidFill>
                  <a:schemeClr val="tx1"/>
                </a:solidFill>
              </a:rPr>
              <a:t> Promote the value of Meaningful Arts Experiences for children within the County. </a:t>
            </a:r>
          </a:p>
          <a:p>
            <a:pPr marL="0" indent="0">
              <a:buNone/>
            </a:pPr>
            <a:endParaRPr lang="en-IE" b="1" dirty="0">
              <a:solidFill>
                <a:schemeClr val="tx1"/>
              </a:solidFill>
            </a:endParaRPr>
          </a:p>
          <a:p>
            <a:pPr lvl="0"/>
            <a:r>
              <a:rPr lang="en-IE" b="1" dirty="0">
                <a:solidFill>
                  <a:schemeClr val="tx1"/>
                </a:solidFill>
              </a:rPr>
              <a:t>Support the development of Initiatives for Children’s and Early Years Arts as outlined in this strategy. </a:t>
            </a:r>
          </a:p>
        </p:txBody>
      </p:sp>
      <p:sp>
        <p:nvSpPr>
          <p:cNvPr id="6" name="Content Placeholder 5"/>
          <p:cNvSpPr>
            <a:spLocks noGrp="1"/>
          </p:cNvSpPr>
          <p:nvPr>
            <p:ph sz="half" idx="2"/>
          </p:nvPr>
        </p:nvSpPr>
        <p:spPr>
          <a:xfrm>
            <a:off x="7896353" y="950976"/>
            <a:ext cx="3474720" cy="5120640"/>
          </a:xfrm>
        </p:spPr>
        <p:txBody>
          <a:bodyPr>
            <a:normAutofit/>
          </a:bodyPr>
          <a:lstStyle/>
          <a:p>
            <a:pPr lvl="0"/>
            <a:r>
              <a:rPr lang="en-IE" b="1" dirty="0">
                <a:solidFill>
                  <a:schemeClr val="tx1"/>
                </a:solidFill>
              </a:rPr>
              <a:t>Enable more children to access the Arts.</a:t>
            </a:r>
          </a:p>
          <a:p>
            <a:pPr marL="0" indent="0">
              <a:buNone/>
            </a:pPr>
            <a:endParaRPr lang="en-IE" b="1" dirty="0">
              <a:solidFill>
                <a:schemeClr val="tx1"/>
              </a:solidFill>
            </a:endParaRPr>
          </a:p>
          <a:p>
            <a:pPr lvl="0"/>
            <a:r>
              <a:rPr lang="en-IE" b="1" dirty="0">
                <a:solidFill>
                  <a:schemeClr val="tx1"/>
                </a:solidFill>
              </a:rPr>
              <a:t>Support where appropriate the delivery of SDCC’s Youth Arts Strategy. </a:t>
            </a:r>
          </a:p>
          <a:p>
            <a:pPr marL="0" indent="0">
              <a:buNone/>
            </a:pPr>
            <a:endParaRPr lang="en-IE" b="1" dirty="0">
              <a:solidFill>
                <a:schemeClr val="tx1"/>
              </a:solidFill>
            </a:endParaRPr>
          </a:p>
        </p:txBody>
      </p:sp>
    </p:spTree>
    <p:extLst>
      <p:ext uri="{BB962C8B-B14F-4D97-AF65-F5344CB8AC3E}">
        <p14:creationId xmlns:p14="http://schemas.microsoft.com/office/powerpoint/2010/main" val="251463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319" y="544371"/>
            <a:ext cx="7574481" cy="5673549"/>
          </a:xfrm>
          <a:prstGeom prst="rect">
            <a:avLst/>
          </a:prstGeom>
        </p:spPr>
      </p:pic>
      <p:sp>
        <p:nvSpPr>
          <p:cNvPr id="5" name="Rectangle 4"/>
          <p:cNvSpPr/>
          <p:nvPr/>
        </p:nvSpPr>
        <p:spPr>
          <a:xfrm>
            <a:off x="3553559" y="261494"/>
            <a:ext cx="6096000" cy="4878771"/>
          </a:xfrm>
          <a:prstGeom prst="rect">
            <a:avLst/>
          </a:prstGeom>
        </p:spPr>
        <p:txBody>
          <a:bodyPr>
            <a:spAutoFit/>
          </a:bodyPr>
          <a:lstStyle/>
          <a:p>
            <a:pPr algn="ctr">
              <a:lnSpc>
                <a:spcPct val="107000"/>
              </a:lnSpc>
              <a:spcAft>
                <a:spcPts val="800"/>
              </a:spcAft>
            </a:pPr>
            <a:endParaRPr lang="en-IE" sz="4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E" sz="4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4800" b="1" dirty="0">
                <a:latin typeface="Calibri" panose="020F0502020204030204" pitchFamily="34" charset="0"/>
                <a:ea typeface="Calibri" panose="020F0502020204030204" pitchFamily="34" charset="0"/>
                <a:cs typeface="Times New Roman" panose="02020603050405020304" pitchFamily="18" charset="0"/>
              </a:rPr>
              <a:t>Strategy 2</a:t>
            </a:r>
            <a:endParaRPr lang="en-IE" sz="4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4800" b="1" dirty="0">
                <a:latin typeface="Calibri" panose="020F0502020204030204" pitchFamily="34" charset="0"/>
                <a:ea typeface="Calibri" panose="020F0502020204030204" pitchFamily="34" charset="0"/>
                <a:cs typeface="Times New Roman" panose="02020603050405020304" pitchFamily="18" charset="0"/>
              </a:rPr>
              <a:t>Supporting the Delivery of Meaningful Arts Experiences </a:t>
            </a:r>
            <a:endParaRPr lang="en-IE"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431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74720" cy="6858000"/>
          </a:xfrm>
          <a:solidFill>
            <a:srgbClr val="FFCCFF"/>
          </a:solidFill>
        </p:spPr>
        <p:txBody>
          <a:bodyPr>
            <a:normAutofit/>
          </a:bodyPr>
          <a:lstStyle/>
          <a:p>
            <a:r>
              <a:rPr lang="en-IE" sz="4800" b="1" dirty="0"/>
              <a:t>Strategy 2 </a:t>
            </a:r>
            <a:br>
              <a:rPr lang="en-IE" sz="4800" b="1" dirty="0"/>
            </a:br>
            <a:r>
              <a:rPr lang="en-IE" sz="4800" b="1" dirty="0"/>
              <a:t>Objectives:</a:t>
            </a:r>
            <a:br>
              <a:rPr lang="en-IE" dirty="0"/>
            </a:br>
            <a:endParaRPr lang="en-IE" dirty="0"/>
          </a:p>
        </p:txBody>
      </p:sp>
      <p:sp>
        <p:nvSpPr>
          <p:cNvPr id="3" name="Content Placeholder 2"/>
          <p:cNvSpPr>
            <a:spLocks noGrp="1"/>
          </p:cNvSpPr>
          <p:nvPr>
            <p:ph sz="half" idx="1"/>
          </p:nvPr>
        </p:nvSpPr>
        <p:spPr>
          <a:xfrm>
            <a:off x="3867912" y="868680"/>
            <a:ext cx="3474720" cy="5816600"/>
          </a:xfrm>
        </p:spPr>
        <p:txBody>
          <a:bodyPr>
            <a:normAutofit/>
          </a:bodyPr>
          <a:lstStyle/>
          <a:p>
            <a:r>
              <a:rPr lang="en-IE" b="1" dirty="0"/>
              <a:t> 1. </a:t>
            </a:r>
            <a:r>
              <a:rPr lang="en-IE" sz="2400" b="1" dirty="0">
                <a:solidFill>
                  <a:schemeClr val="tx1"/>
                </a:solidFill>
              </a:rPr>
              <a:t>To improve access that children to the Arts by supporting the </a:t>
            </a:r>
            <a:r>
              <a:rPr lang="en-IE" sz="2400" b="1" i="1" dirty="0">
                <a:solidFill>
                  <a:schemeClr val="tx1"/>
                </a:solidFill>
              </a:rPr>
              <a:t>development of arts programming for both formal and non-formal spaces.</a:t>
            </a:r>
            <a:r>
              <a:rPr lang="en-IE" sz="2400" b="1" dirty="0">
                <a:solidFill>
                  <a:schemeClr val="tx1"/>
                </a:solidFill>
              </a:rPr>
              <a:t> </a:t>
            </a:r>
          </a:p>
          <a:p>
            <a:pPr lvl="1"/>
            <a:r>
              <a:rPr lang="en-IE" sz="2400" b="1" dirty="0">
                <a:solidFill>
                  <a:schemeClr val="tx1"/>
                </a:solidFill>
              </a:rPr>
              <a:t> </a:t>
            </a:r>
          </a:p>
        </p:txBody>
      </p:sp>
      <p:sp>
        <p:nvSpPr>
          <p:cNvPr id="4" name="Content Placeholder 3"/>
          <p:cNvSpPr>
            <a:spLocks noGrp="1"/>
          </p:cNvSpPr>
          <p:nvPr>
            <p:ph sz="half" idx="2"/>
          </p:nvPr>
        </p:nvSpPr>
        <p:spPr>
          <a:xfrm>
            <a:off x="7735824" y="1846580"/>
            <a:ext cx="3479800" cy="3164840"/>
          </a:xfrm>
        </p:spPr>
        <p:txBody>
          <a:bodyPr>
            <a:normAutofit/>
          </a:bodyPr>
          <a:lstStyle/>
          <a:p>
            <a:r>
              <a:rPr lang="en-IE" sz="2400" b="1" dirty="0">
                <a:solidFill>
                  <a:schemeClr val="tx1"/>
                </a:solidFill>
              </a:rPr>
              <a:t>2. To further support the staff of schools and pre-schools across the county to deliver meaningful Arts experiences to the Children that they work with. </a:t>
            </a:r>
          </a:p>
          <a:p>
            <a:endParaRPr lang="en-IE" dirty="0"/>
          </a:p>
        </p:txBody>
      </p:sp>
    </p:spTree>
    <p:extLst>
      <p:ext uri="{BB962C8B-B14F-4D97-AF65-F5344CB8AC3E}">
        <p14:creationId xmlns:p14="http://schemas.microsoft.com/office/powerpoint/2010/main" val="361714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72160"/>
            <a:ext cx="3474720" cy="5344160"/>
          </a:xfrm>
          <a:solidFill>
            <a:srgbClr val="009999"/>
          </a:solidFill>
        </p:spPr>
        <p:txBody>
          <a:bodyPr/>
          <a:lstStyle/>
          <a:p>
            <a:r>
              <a:rPr lang="en-IE" dirty="0"/>
              <a:t>Participation in high quality arts experiences for a child can take place across a range of contexts.</a:t>
            </a:r>
          </a:p>
        </p:txBody>
      </p:sp>
      <p:sp>
        <p:nvSpPr>
          <p:cNvPr id="3" name="Content Placeholder 2"/>
          <p:cNvSpPr>
            <a:spLocks noGrp="1"/>
          </p:cNvSpPr>
          <p:nvPr>
            <p:ph idx="1"/>
          </p:nvPr>
        </p:nvSpPr>
        <p:spPr/>
        <p:txBody>
          <a:bodyPr/>
          <a:lstStyle/>
          <a:p>
            <a:r>
              <a:rPr lang="en-IE" dirty="0"/>
              <a:t>Homes</a:t>
            </a:r>
          </a:p>
          <a:p>
            <a:r>
              <a:rPr lang="en-IE" dirty="0"/>
              <a:t>Pre-schools</a:t>
            </a:r>
          </a:p>
          <a:p>
            <a:r>
              <a:rPr lang="en-IE" dirty="0"/>
              <a:t>Classrooms</a:t>
            </a:r>
          </a:p>
          <a:p>
            <a:r>
              <a:rPr lang="en-IE" dirty="0"/>
              <a:t>Libraries</a:t>
            </a:r>
          </a:p>
          <a:p>
            <a:r>
              <a:rPr lang="en-IE" dirty="0"/>
              <a:t> Community Centres</a:t>
            </a:r>
          </a:p>
          <a:p>
            <a:r>
              <a:rPr lang="en-IE" dirty="0"/>
              <a:t> Parks</a:t>
            </a:r>
          </a:p>
          <a:p>
            <a:r>
              <a:rPr lang="en-IE" dirty="0"/>
              <a:t> Arts Organisations</a:t>
            </a:r>
          </a:p>
          <a:p>
            <a:r>
              <a:rPr lang="en-IE" dirty="0"/>
              <a:t>Cultural Institutions. </a:t>
            </a:r>
          </a:p>
          <a:p>
            <a:pPr marL="0" indent="0">
              <a:buNone/>
            </a:pPr>
            <a:r>
              <a:rPr lang="en-IE" sz="2400" b="1" dirty="0"/>
              <a:t>All of these contexts have the capability to provide arts experiences for the child that can significantly contribute to their sense of well-being, personal development and cultural ethos.</a:t>
            </a:r>
          </a:p>
          <a:p>
            <a:endParaRPr lang="en-IE" dirty="0"/>
          </a:p>
        </p:txBody>
      </p:sp>
    </p:spTree>
    <p:extLst>
      <p:ext uri="{BB962C8B-B14F-4D97-AF65-F5344CB8AC3E}">
        <p14:creationId xmlns:p14="http://schemas.microsoft.com/office/powerpoint/2010/main" val="38935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88000">
              <a:schemeClr val="accent1">
                <a:lumMod val="45000"/>
                <a:lumOff val="55000"/>
              </a:schemeClr>
            </a:gs>
            <a:gs pos="100000">
              <a:schemeClr val="accent1">
                <a:lumMod val="45000"/>
                <a:lumOff val="55000"/>
              </a:schemeClr>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3392488" cy="4600575"/>
          </a:xfrm>
        </p:spPr>
        <p:txBody>
          <a:bodyPr/>
          <a:lstStyle/>
          <a:p>
            <a:br>
              <a:rPr lang="en-IE" b="1" dirty="0"/>
            </a:br>
            <a:r>
              <a:rPr lang="en-IE" b="1" dirty="0"/>
              <a:t> </a:t>
            </a:r>
            <a:endParaRPr lang="en-IE" dirty="0"/>
          </a:p>
        </p:txBody>
      </p:sp>
      <p:sp>
        <p:nvSpPr>
          <p:cNvPr id="5" name="TextBox 4"/>
          <p:cNvSpPr txBox="1"/>
          <p:nvPr/>
        </p:nvSpPr>
        <p:spPr>
          <a:xfrm>
            <a:off x="2468880" y="354509"/>
            <a:ext cx="7762240" cy="1200329"/>
          </a:xfrm>
          <a:prstGeom prst="rect">
            <a:avLst/>
          </a:prstGeom>
          <a:noFill/>
        </p:spPr>
        <p:txBody>
          <a:bodyPr wrap="square" rtlCol="0">
            <a:spAutoFit/>
          </a:bodyPr>
          <a:lstStyle/>
          <a:p>
            <a:pPr algn="ctr"/>
            <a:r>
              <a:rPr lang="en-IE" sz="3600" b="1" dirty="0"/>
              <a:t>Recommendations for Local Arts Organisations Include:</a:t>
            </a:r>
            <a:endParaRPr lang="en-IE" sz="3600" dirty="0"/>
          </a:p>
        </p:txBody>
      </p:sp>
      <p:sp>
        <p:nvSpPr>
          <p:cNvPr id="6" name="TextBox 5"/>
          <p:cNvSpPr txBox="1"/>
          <p:nvPr/>
        </p:nvSpPr>
        <p:spPr>
          <a:xfrm>
            <a:off x="467360" y="1722703"/>
            <a:ext cx="5224091" cy="4955203"/>
          </a:xfrm>
          <a:prstGeom prst="rect">
            <a:avLst/>
          </a:prstGeom>
          <a:noFill/>
        </p:spPr>
        <p:txBody>
          <a:bodyPr wrap="square" rtlCol="0">
            <a:spAutoFit/>
          </a:bodyPr>
          <a:lstStyle/>
          <a:p>
            <a:pPr lvl="0"/>
            <a:r>
              <a:rPr lang="en-IE" sz="2400" b="1" dirty="0"/>
              <a:t>1.Supporting Schools, Community and Children’s Organisations to bring Children to their local Arts Venues:</a:t>
            </a:r>
          </a:p>
          <a:p>
            <a:pPr lvl="0"/>
            <a:endParaRPr lang="en-IE" sz="2800" b="1" dirty="0"/>
          </a:p>
          <a:p>
            <a:r>
              <a:rPr lang="en-IE" b="1" dirty="0"/>
              <a:t>Strands of the scheme could include the following:</a:t>
            </a:r>
          </a:p>
          <a:p>
            <a:endParaRPr lang="en-IE" b="1" dirty="0"/>
          </a:p>
          <a:p>
            <a:pPr marL="285750" lvl="0" indent="-285750">
              <a:buFont typeface="Arial" panose="020B0604020202020204" pitchFamily="34" charset="0"/>
              <a:buChar char="•"/>
            </a:pPr>
            <a:r>
              <a:rPr lang="en-IE" dirty="0"/>
              <a:t>A rolling grant scheme for Schools and Pre-Schools to enable access to age appropriate Arts Programming within the County.</a:t>
            </a:r>
          </a:p>
          <a:p>
            <a:pPr lvl="0"/>
            <a:r>
              <a:rPr lang="en-IE" dirty="0"/>
              <a:t> </a:t>
            </a:r>
          </a:p>
          <a:p>
            <a:pPr marL="285750" lvl="0" indent="-285750">
              <a:buFont typeface="Arial" panose="020B0604020202020204" pitchFamily="34" charset="0"/>
              <a:buChar char="•"/>
            </a:pPr>
            <a:r>
              <a:rPr lang="en-IE" dirty="0"/>
              <a:t>In tandem with this it is recommended that a partnership initiative is explored with local organisations that would encourage philanthropic support from local and national transport companies.</a:t>
            </a:r>
          </a:p>
          <a:p>
            <a:pPr lvl="0"/>
            <a:endParaRPr lang="en-IE" dirty="0"/>
          </a:p>
        </p:txBody>
      </p:sp>
      <p:sp>
        <p:nvSpPr>
          <p:cNvPr id="7" name="TextBox 6"/>
          <p:cNvSpPr txBox="1"/>
          <p:nvPr/>
        </p:nvSpPr>
        <p:spPr>
          <a:xfrm>
            <a:off x="6522720" y="2174240"/>
            <a:ext cx="5506720" cy="3539430"/>
          </a:xfrm>
          <a:prstGeom prst="rect">
            <a:avLst/>
          </a:prstGeom>
          <a:noFill/>
        </p:spPr>
        <p:txBody>
          <a:bodyPr wrap="square" rtlCol="0">
            <a:spAutoFit/>
          </a:bodyPr>
          <a:lstStyle/>
          <a:p>
            <a:pPr lvl="0"/>
            <a:r>
              <a:rPr lang="en-IE" sz="2400" b="1" dirty="0"/>
              <a:t>2. Supporting Local Artists and Arts Organisations in the creation of work for Children and Early Years.</a:t>
            </a:r>
          </a:p>
          <a:p>
            <a:pPr lvl="0"/>
            <a:endParaRPr lang="en-IE" b="1" dirty="0"/>
          </a:p>
          <a:p>
            <a:r>
              <a:rPr lang="en-IE" sz="2000" dirty="0"/>
              <a:t>To ensure that work is created for both the 0-6 and 6-12 age groups it is recommended that an annual fund is created that will support the development of new work regularly for both age groups locally.</a:t>
            </a:r>
          </a:p>
          <a:p>
            <a:pPr lvl="0"/>
            <a:endParaRPr lang="en-IE" b="1" dirty="0"/>
          </a:p>
          <a:p>
            <a:pPr lvl="0"/>
            <a:endParaRPr lang="en-IE" b="1" dirty="0"/>
          </a:p>
          <a:p>
            <a:pPr lvl="0"/>
            <a:endParaRPr lang="en-IE" dirty="0"/>
          </a:p>
        </p:txBody>
      </p:sp>
    </p:spTree>
    <p:extLst>
      <p:ext uri="{BB962C8B-B14F-4D97-AF65-F5344CB8AC3E}">
        <p14:creationId xmlns:p14="http://schemas.microsoft.com/office/powerpoint/2010/main" val="91470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88000">
              <a:schemeClr val="accent1">
                <a:lumMod val="45000"/>
                <a:lumOff val="55000"/>
              </a:schemeClr>
            </a:gs>
            <a:gs pos="100000">
              <a:schemeClr val="accent1">
                <a:lumMod val="45000"/>
                <a:lumOff val="55000"/>
              </a:schemeClr>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3392488" cy="4600575"/>
          </a:xfrm>
        </p:spPr>
        <p:txBody>
          <a:bodyPr/>
          <a:lstStyle/>
          <a:p>
            <a:br>
              <a:rPr lang="en-IE" b="1" dirty="0"/>
            </a:br>
            <a:r>
              <a:rPr lang="en-IE" b="1" dirty="0"/>
              <a:t> </a:t>
            </a:r>
            <a:endParaRPr lang="en-IE" dirty="0"/>
          </a:p>
        </p:txBody>
      </p:sp>
      <p:sp>
        <p:nvSpPr>
          <p:cNvPr id="7" name="TextBox 6"/>
          <p:cNvSpPr txBox="1"/>
          <p:nvPr/>
        </p:nvSpPr>
        <p:spPr>
          <a:xfrm>
            <a:off x="1391920" y="1297761"/>
            <a:ext cx="9448800" cy="4894481"/>
          </a:xfrm>
          <a:prstGeom prst="rect">
            <a:avLst/>
          </a:prstGeom>
          <a:noFill/>
        </p:spPr>
        <p:txBody>
          <a:bodyPr wrap="square" rtlCol="0">
            <a:spAutoFit/>
          </a:bodyPr>
          <a:lstStyle/>
          <a:p>
            <a:pPr>
              <a:lnSpc>
                <a:spcPct val="107000"/>
              </a:lnSpc>
              <a:spcAft>
                <a:spcPts val="800"/>
              </a:spcAft>
            </a:pPr>
            <a:r>
              <a:rPr lang="en-IE" sz="2400" dirty="0">
                <a:latin typeface="Calibri" panose="020F0502020204030204" pitchFamily="34" charset="0"/>
                <a:ea typeface="Calibri" panose="020F0502020204030204" pitchFamily="34" charset="0"/>
                <a:cs typeface="Times New Roman" panose="02020603050405020304" pitchFamily="18" charset="0"/>
              </a:rPr>
              <a:t>3. </a:t>
            </a:r>
            <a:r>
              <a:rPr lang="en-IE" sz="2400" b="1" dirty="0">
                <a:latin typeface="Calibri" panose="020F0502020204030204" pitchFamily="34" charset="0"/>
                <a:ea typeface="Calibri" panose="020F0502020204030204" pitchFamily="34" charset="0"/>
                <a:cs typeface="Times New Roman" panose="02020603050405020304" pitchFamily="18" charset="0"/>
              </a:rPr>
              <a:t>Supporting Local Arts Organisations in the Development of their Work for Children and Early Years.</a:t>
            </a: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It is recommended that the Arts Service works in partnership with Local Organisations to support the strategic development of some of the new work that they are creating for Children and Early Years and to assist children across the county in accessing this work across a range of community and educational contexts. </a:t>
            </a:r>
          </a:p>
          <a:p>
            <a:pPr>
              <a:lnSpc>
                <a:spcPct val="107000"/>
              </a:lnSpc>
              <a:spcAft>
                <a:spcPts val="8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lvl="0"/>
            <a:r>
              <a:rPr lang="en-IE" b="1" dirty="0"/>
              <a:t>4</a:t>
            </a:r>
            <a:r>
              <a:rPr lang="en-IE" sz="2400" b="1" dirty="0"/>
              <a:t>. Regular Touring Grants: - Supporting Artists and Arts Organisations to deliver Arts Programming for Children and Early Years across the County. </a:t>
            </a:r>
            <a:endParaRPr lang="en-IE" dirty="0"/>
          </a:p>
          <a:p>
            <a:r>
              <a:rPr lang="en-IE" dirty="0"/>
              <a:t>It is envisioned that appropriate touring grants would provide incentives for organisations that have developed Children’s and Early Years Arts Programming to deliver this work in a variety of contexts across the county. </a:t>
            </a:r>
          </a:p>
          <a:p>
            <a:pPr>
              <a:lnSpc>
                <a:spcPct val="107000"/>
              </a:lnSpc>
              <a:spcAft>
                <a:spcPts val="8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99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88000">
              <a:schemeClr val="accent1">
                <a:lumMod val="45000"/>
                <a:lumOff val="55000"/>
              </a:schemeClr>
            </a:gs>
            <a:gs pos="100000">
              <a:schemeClr val="accent1">
                <a:lumMod val="45000"/>
                <a:lumOff val="55000"/>
              </a:schemeClr>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3392488" cy="4600575"/>
          </a:xfrm>
        </p:spPr>
        <p:txBody>
          <a:bodyPr/>
          <a:lstStyle/>
          <a:p>
            <a:br>
              <a:rPr lang="en-IE" b="1" dirty="0"/>
            </a:br>
            <a:r>
              <a:rPr lang="en-IE" b="1" dirty="0"/>
              <a:t> </a:t>
            </a:r>
            <a:endParaRPr lang="en-IE" dirty="0"/>
          </a:p>
        </p:txBody>
      </p:sp>
      <p:sp>
        <p:nvSpPr>
          <p:cNvPr id="7" name="TextBox 6"/>
          <p:cNvSpPr txBox="1"/>
          <p:nvPr/>
        </p:nvSpPr>
        <p:spPr>
          <a:xfrm>
            <a:off x="1391920" y="1297761"/>
            <a:ext cx="9448800" cy="4769383"/>
          </a:xfrm>
          <a:prstGeom prst="rect">
            <a:avLst/>
          </a:prstGeom>
          <a:noFill/>
        </p:spPr>
        <p:txBody>
          <a:bodyPr wrap="square" rtlCol="0">
            <a:spAutoFit/>
          </a:bodyPr>
          <a:lstStyle/>
          <a:p>
            <a:pPr>
              <a:lnSpc>
                <a:spcPct val="107000"/>
              </a:lnSpc>
              <a:spcAft>
                <a:spcPts val="800"/>
              </a:spcAft>
            </a:pPr>
            <a:r>
              <a:rPr lang="en-IE" sz="3200" b="1" dirty="0">
                <a:latin typeface="Calibri" panose="020F0502020204030204" pitchFamily="34" charset="0"/>
                <a:ea typeface="Calibri" panose="020F0502020204030204" pitchFamily="34" charset="0"/>
                <a:cs typeface="Times New Roman" panose="02020603050405020304" pitchFamily="18" charset="0"/>
              </a:rPr>
              <a:t>Recommendations for Libraries Include: </a:t>
            </a:r>
          </a:p>
          <a:p>
            <a:pPr>
              <a:lnSpc>
                <a:spcPct val="107000"/>
              </a:lnSpc>
              <a:spcAft>
                <a:spcPts val="800"/>
              </a:spcAft>
            </a:pPr>
            <a:endParaRPr lang="en-IE" sz="32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IE" sz="2400" b="1" dirty="0"/>
              <a:t>Arts Service works in partnership with individual branches to identify and explore Children’s and Early Years Arts Programmes that appropriately reflect each Library’s specific context and capacity.</a:t>
            </a:r>
            <a:endParaRPr lang="en-IE" sz="2400" dirty="0"/>
          </a:p>
          <a:p>
            <a:pPr marL="342900" lvl="0" indent="-342900">
              <a:buFont typeface="Arial" panose="020B0604020202020204" pitchFamily="34" charset="0"/>
              <a:buChar char="•"/>
            </a:pPr>
            <a:endParaRPr lang="en-IE" sz="2400" b="1" dirty="0"/>
          </a:p>
          <a:p>
            <a:pPr marL="285750" indent="-285750">
              <a:lnSpc>
                <a:spcPct val="107000"/>
              </a:lnSpc>
              <a:spcAft>
                <a:spcPts val="800"/>
              </a:spcAft>
              <a:buFont typeface="Arial" panose="020B0604020202020204" pitchFamily="34" charset="0"/>
              <a:buChar char="•"/>
            </a:pPr>
            <a:r>
              <a:rPr lang="en-IE" sz="2400" b="1" dirty="0"/>
              <a:t>Library Pilot Projects: It is recommended that the Partnership explores and pilots a strong model of regular Arts Practice within the soon to be built </a:t>
            </a:r>
            <a:r>
              <a:rPr lang="en-IE" sz="2400" b="1" dirty="0" err="1"/>
              <a:t>Ronanstown</a:t>
            </a:r>
            <a:r>
              <a:rPr lang="en-IE" sz="2400" b="1" dirty="0"/>
              <a:t> Library for Children and Early Years. </a:t>
            </a:r>
            <a:endParaRPr lang="en-IE" sz="2400" dirty="0"/>
          </a:p>
          <a:p>
            <a:pPr>
              <a:lnSpc>
                <a:spcPct val="107000"/>
              </a:lnSpc>
              <a:spcAft>
                <a:spcPts val="8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43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88000">
              <a:schemeClr val="accent1">
                <a:lumMod val="45000"/>
                <a:lumOff val="55000"/>
              </a:schemeClr>
            </a:gs>
            <a:gs pos="100000">
              <a:schemeClr val="accent1">
                <a:lumMod val="45000"/>
                <a:lumOff val="55000"/>
              </a:schemeClr>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3392488" cy="4600575"/>
          </a:xfrm>
        </p:spPr>
        <p:txBody>
          <a:bodyPr/>
          <a:lstStyle/>
          <a:p>
            <a:br>
              <a:rPr lang="en-IE" b="1" dirty="0"/>
            </a:br>
            <a:r>
              <a:rPr lang="en-IE" b="1" dirty="0"/>
              <a:t> </a:t>
            </a:r>
            <a:endParaRPr lang="en-IE" dirty="0"/>
          </a:p>
        </p:txBody>
      </p:sp>
      <p:sp>
        <p:nvSpPr>
          <p:cNvPr id="7" name="TextBox 6"/>
          <p:cNvSpPr txBox="1"/>
          <p:nvPr/>
        </p:nvSpPr>
        <p:spPr>
          <a:xfrm>
            <a:off x="1391920" y="1297761"/>
            <a:ext cx="9448800" cy="5078313"/>
          </a:xfrm>
          <a:prstGeom prst="rect">
            <a:avLst/>
          </a:prstGeom>
          <a:noFill/>
        </p:spPr>
        <p:txBody>
          <a:bodyPr wrap="square" rtlCol="0">
            <a:spAutoFit/>
          </a:bodyPr>
          <a:lstStyle/>
          <a:p>
            <a:r>
              <a:rPr lang="en-IE" b="1" dirty="0"/>
              <a:t>Recommendations for Schools  Include:</a:t>
            </a:r>
            <a:endParaRPr lang="en-IE" dirty="0"/>
          </a:p>
          <a:p>
            <a:endParaRPr lang="en-IE" dirty="0"/>
          </a:p>
          <a:p>
            <a:pPr marL="285750" lvl="0" indent="-285750">
              <a:buFont typeface="Arial" panose="020B0604020202020204" pitchFamily="34" charset="0"/>
              <a:buChar char="•"/>
            </a:pPr>
            <a:r>
              <a:rPr lang="en-IE" b="1" dirty="0"/>
              <a:t>Providing opportunities for teachers to witness artists working with children within classroom context by delivering the following:</a:t>
            </a:r>
            <a:endParaRPr lang="en-IE" dirty="0"/>
          </a:p>
          <a:p>
            <a:pPr marL="285750" lvl="0" indent="-285750">
              <a:buFont typeface="Arial" panose="020B0604020202020204" pitchFamily="34" charset="0"/>
              <a:buChar char="•"/>
            </a:pPr>
            <a:r>
              <a:rPr lang="en-IE" dirty="0"/>
              <a:t>Supporting touring grants of different local Artists and Arts initiatives that can travel to schools or to local venues that can be accessed by schools </a:t>
            </a:r>
            <a:r>
              <a:rPr lang="en-IE" dirty="0" err="1"/>
              <a:t>eg</a:t>
            </a:r>
            <a:r>
              <a:rPr lang="en-IE" dirty="0"/>
              <a:t>. Libraries. </a:t>
            </a:r>
          </a:p>
          <a:p>
            <a:pPr marL="285750" lvl="0" indent="-285750">
              <a:buFont typeface="Arial" panose="020B0604020202020204" pitchFamily="34" charset="0"/>
              <a:buChar char="•"/>
            </a:pPr>
            <a:endParaRPr lang="en-IE" dirty="0"/>
          </a:p>
          <a:p>
            <a:pPr marL="285750" lvl="0" indent="-285750">
              <a:buFont typeface="Arial" panose="020B0604020202020204" pitchFamily="34" charset="0"/>
              <a:buChar char="•"/>
            </a:pPr>
            <a:r>
              <a:rPr lang="en-IE" dirty="0"/>
              <a:t>Also encourage artists and organisations in receipt of touring grants to develop resource materials for teachers. </a:t>
            </a:r>
          </a:p>
          <a:p>
            <a:pPr marL="285750" lvl="0" indent="-285750">
              <a:buFont typeface="Arial" panose="020B0604020202020204" pitchFamily="34" charset="0"/>
              <a:buChar char="•"/>
            </a:pPr>
            <a:endParaRPr lang="en-IE" dirty="0"/>
          </a:p>
          <a:p>
            <a:pPr marL="285750" lvl="0" indent="-285750">
              <a:buFont typeface="Arial" panose="020B0604020202020204" pitchFamily="34" charset="0"/>
              <a:buChar char="•"/>
            </a:pPr>
            <a:r>
              <a:rPr lang="en-IE" dirty="0"/>
              <a:t>Explore the possibility of the Arts Service partnering local Education Centres to create a more substantial schools residency as part of the TAP (Teacher Artist Partnership) initiative. </a:t>
            </a:r>
          </a:p>
          <a:p>
            <a:pPr marL="285750" lvl="0" indent="-285750">
              <a:buFont typeface="Arial" panose="020B0604020202020204" pitchFamily="34" charset="0"/>
              <a:buChar char="•"/>
            </a:pPr>
            <a:endParaRPr lang="en-IE" dirty="0"/>
          </a:p>
          <a:p>
            <a:pPr marL="285750" lvl="0" indent="-285750">
              <a:buFont typeface="Arial" panose="020B0604020202020204" pitchFamily="34" charset="0"/>
              <a:buChar char="•"/>
            </a:pPr>
            <a:r>
              <a:rPr lang="en-IE" dirty="0"/>
              <a:t>Provide funding opportunities to support the documentation of the Teacher/Artist Partnerships and local schools Initiatives Funded by Creative Ireland and disseminate this to local schools. </a:t>
            </a:r>
          </a:p>
          <a:p>
            <a:endParaRPr lang="en-IE" dirty="0"/>
          </a:p>
          <a:p>
            <a:pPr marL="285750" lvl="0" indent="-285750">
              <a:buFont typeface="Arial" panose="020B0604020202020204" pitchFamily="34" charset="0"/>
              <a:buChar char="•"/>
            </a:pPr>
            <a:r>
              <a:rPr lang="en-IE" dirty="0"/>
              <a:t>In partnership with local schools pilot creative workshops for parents who wish to deliver creative after-schools activities to further develop their skills.</a:t>
            </a:r>
          </a:p>
        </p:txBody>
      </p:sp>
    </p:spTree>
    <p:extLst>
      <p:ext uri="{BB962C8B-B14F-4D97-AF65-F5344CB8AC3E}">
        <p14:creationId xmlns:p14="http://schemas.microsoft.com/office/powerpoint/2010/main" val="3169379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0679" y="1264917"/>
            <a:ext cx="9723121" cy="4861561"/>
          </a:xfrm>
          <a:prstGeom prst="rect">
            <a:avLst/>
          </a:prstGeom>
        </p:spPr>
      </p:pic>
      <p:sp>
        <p:nvSpPr>
          <p:cNvPr id="2" name="Rectangle 1"/>
          <p:cNvSpPr/>
          <p:nvPr/>
        </p:nvSpPr>
        <p:spPr>
          <a:xfrm>
            <a:off x="3444240" y="1639911"/>
            <a:ext cx="6096000" cy="4111575"/>
          </a:xfrm>
          <a:prstGeom prst="rect">
            <a:avLst/>
          </a:prstGeom>
        </p:spPr>
        <p:txBody>
          <a:bodyPr>
            <a:spAutoFit/>
          </a:bodyPr>
          <a:lstStyle/>
          <a:p>
            <a:pPr algn="ctr">
              <a:lnSpc>
                <a:spcPct val="107000"/>
              </a:lnSpc>
              <a:spcAft>
                <a:spcPts val="800"/>
              </a:spcAft>
            </a:pPr>
            <a:r>
              <a:rPr lang="en-IE" sz="4800" b="1" dirty="0">
                <a:latin typeface="Calibri" panose="020F0502020204030204" pitchFamily="34" charset="0"/>
                <a:ea typeface="Calibri" panose="020F0502020204030204" pitchFamily="34" charset="0"/>
                <a:cs typeface="Times New Roman" panose="02020603050405020304" pitchFamily="18" charset="0"/>
              </a:rPr>
              <a:t>Strategy 3</a:t>
            </a:r>
            <a:endParaRPr lang="en-IE" sz="4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4800" b="1" dirty="0">
                <a:latin typeface="Calibri" panose="020F0502020204030204" pitchFamily="34" charset="0"/>
                <a:ea typeface="Calibri" panose="020F0502020204030204" pitchFamily="34" charset="0"/>
                <a:cs typeface="Times New Roman" panose="02020603050405020304" pitchFamily="18" charset="0"/>
              </a:rPr>
              <a:t>Supporting the Development of an Early Years Arts Service for SDCC</a:t>
            </a:r>
            <a:endParaRPr lang="en-IE"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786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0679" y="1264917"/>
            <a:ext cx="9723121" cy="4861561"/>
          </a:xfrm>
          <a:prstGeom prst="rect">
            <a:avLst/>
          </a:prstGeom>
        </p:spPr>
      </p:pic>
      <p:sp>
        <p:nvSpPr>
          <p:cNvPr id="3" name="Rectangle 2"/>
          <p:cNvSpPr/>
          <p:nvPr/>
        </p:nvSpPr>
        <p:spPr>
          <a:xfrm>
            <a:off x="1127760" y="696606"/>
            <a:ext cx="9906000" cy="5749651"/>
          </a:xfrm>
          <a:prstGeom prst="rect">
            <a:avLst/>
          </a:prstGeom>
        </p:spPr>
        <p:txBody>
          <a:bodyPr wrap="square">
            <a:spAutoFit/>
          </a:bodyPr>
          <a:lstStyle/>
          <a:p>
            <a:pPr algn="just">
              <a:lnSpc>
                <a:spcPct val="107000"/>
              </a:lnSpc>
              <a:spcAft>
                <a:spcPts val="800"/>
              </a:spcAft>
            </a:pPr>
            <a:r>
              <a:rPr lang="en-IE" sz="3200" b="1" dirty="0">
                <a:latin typeface="Calibri" panose="020F0502020204030204" pitchFamily="34" charset="0"/>
                <a:ea typeface="Calibri" panose="020F0502020204030204" pitchFamily="34" charset="0"/>
                <a:cs typeface="Times New Roman" panose="02020603050405020304" pitchFamily="18" charset="0"/>
              </a:rPr>
              <a:t>Objectives of SDCC’s Early Years Arts Strategy:</a:t>
            </a:r>
            <a:endParaRPr lang="en-IE"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000" b="1" dirty="0">
                <a:latin typeface="Calibri" panose="020F0502020204030204" pitchFamily="34" charset="0"/>
                <a:ea typeface="Calibri" panose="020F0502020204030204" pitchFamily="34" charset="0"/>
                <a:cs typeface="Times New Roman" panose="02020603050405020304" pitchFamily="18" charset="0"/>
              </a:rPr>
              <a:t>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support the development and delivery of meaningful Early Year arts services in local pre-schools:</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promote the significant value that meaningful Early Childhood Arts experiences can play in a child’s </a:t>
            </a:r>
            <a:r>
              <a:rPr lang="en-IE" sz="2000" dirty="0">
                <a:latin typeface="Calibri" panose="020F0502020204030204" pitchFamily="34" charset="0"/>
                <a:ea typeface="Calibri" panose="020F0502020204030204" pitchFamily="34" charset="0"/>
                <a:cs typeface="Calibri" panose="020F0502020204030204" pitchFamily="34" charset="0"/>
              </a:rPr>
              <a:t>holistic development.</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IE" sz="20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support Early Years Settings in building their Capacity to deliver Arts Programming. </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support the development of conversations in the Early Years and Early Years Arts Sector in relation to how the arts can be embedded within Early Years Settings. </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support the Creation and Delivery of Arts Work for Early Years that can be accessed by Pre-schools and Families across the administrative area of SDCC.</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encourage and develop partnership and skills exchanges between Artists and Early Childhood Educators. </a:t>
            </a:r>
          </a:p>
          <a:p>
            <a:pPr marL="342900" lvl="0" indent="-342900">
              <a:lnSpc>
                <a:spcPct val="107000"/>
              </a:lnSpc>
              <a:spcAft>
                <a:spcPts val="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support the local delivery of appropriate CPD for Early Childhood Educators. </a:t>
            </a:r>
          </a:p>
          <a:p>
            <a:pPr marL="342900" lvl="0" indent="-342900">
              <a:lnSpc>
                <a:spcPct val="107000"/>
              </a:lnSpc>
              <a:spcAft>
                <a:spcPts val="800"/>
              </a:spcAft>
              <a:buFont typeface="Symbol" panose="05050102010706020507" pitchFamily="18" charset="2"/>
              <a:buChar char=""/>
            </a:pPr>
            <a:r>
              <a:rPr lang="en-IE" sz="2000" dirty="0">
                <a:latin typeface="Calibri" panose="020F0502020204030204" pitchFamily="34" charset="0"/>
                <a:ea typeface="Calibri" panose="020F0502020204030204" pitchFamily="34" charset="0"/>
                <a:cs typeface="Times New Roman" panose="02020603050405020304" pitchFamily="18" charset="0"/>
              </a:rPr>
              <a:t>To create a multiplier effect.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942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3867912" cy="5303519"/>
          </a:xfrm>
          <a:solidFill>
            <a:schemeClr val="accent1">
              <a:lumMod val="60000"/>
              <a:lumOff val="40000"/>
            </a:schemeClr>
          </a:solidFill>
          <a:ln>
            <a:solidFill>
              <a:schemeClr val="accent1">
                <a:lumMod val="40000"/>
                <a:lumOff val="60000"/>
              </a:schemeClr>
            </a:solidFill>
          </a:ln>
        </p:spPr>
        <p:txBody>
          <a:bodyPr/>
          <a:lstStyle/>
          <a:p>
            <a:pPr algn="ctr"/>
            <a:r>
              <a:rPr lang="en-IE" b="1" dirty="0"/>
              <a:t>Recommendation 1</a:t>
            </a:r>
            <a:br>
              <a:rPr lang="en-IE" b="1" dirty="0"/>
            </a:br>
            <a:br>
              <a:rPr lang="en-IE" b="1" dirty="0"/>
            </a:br>
            <a:r>
              <a:rPr lang="en-IE" b="1" dirty="0"/>
              <a:t>Supporting the Development of the Arts in Local Pre-schools by:</a:t>
            </a:r>
            <a:endParaRPr lang="en-IE" dirty="0"/>
          </a:p>
        </p:txBody>
      </p:sp>
      <p:sp>
        <p:nvSpPr>
          <p:cNvPr id="3" name="Content Placeholder 2"/>
          <p:cNvSpPr>
            <a:spLocks noGrp="1"/>
          </p:cNvSpPr>
          <p:nvPr>
            <p:ph sz="half" idx="1"/>
          </p:nvPr>
        </p:nvSpPr>
        <p:spPr>
          <a:xfrm>
            <a:off x="3867912" y="868680"/>
            <a:ext cx="7592568" cy="5120640"/>
          </a:xfrm>
        </p:spPr>
        <p:txBody>
          <a:bodyPr/>
          <a:lstStyle/>
          <a:p>
            <a:pPr marL="0" indent="0" algn="ctr">
              <a:buNone/>
            </a:pPr>
            <a:r>
              <a:rPr lang="en-IE" b="1" dirty="0"/>
              <a:t> </a:t>
            </a:r>
            <a:endParaRPr lang="en-IE" dirty="0"/>
          </a:p>
          <a:p>
            <a:r>
              <a:rPr lang="en-IE" b="1" dirty="0"/>
              <a:t>Development of Early Years Arts Residencies</a:t>
            </a:r>
            <a:endParaRPr lang="en-IE" dirty="0"/>
          </a:p>
          <a:p>
            <a:pPr marL="0" indent="0">
              <a:buNone/>
            </a:pPr>
            <a:r>
              <a:rPr lang="en-IE" b="1" dirty="0"/>
              <a:t>It is recommended that this programme of work should begin with two well-resourced Pilot Early Years Arts Residencies to be delivered in 2021. </a:t>
            </a:r>
            <a:endParaRPr lang="en-IE" dirty="0"/>
          </a:p>
          <a:p>
            <a:endParaRPr lang="en-IE" dirty="0"/>
          </a:p>
        </p:txBody>
      </p:sp>
    </p:spTree>
    <p:extLst>
      <p:ext uri="{BB962C8B-B14F-4D97-AF65-F5344CB8AC3E}">
        <p14:creationId xmlns:p14="http://schemas.microsoft.com/office/powerpoint/2010/main" val="324282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3800" y="1917700"/>
            <a:ext cx="9867900" cy="2123658"/>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r>
              <a:rPr lang="en-IE" sz="2000" b="1" dirty="0"/>
              <a:t>These residencies will underpinned by the following principles :</a:t>
            </a:r>
          </a:p>
          <a:p>
            <a:endParaRPr lang="en-IE" sz="2000" dirty="0"/>
          </a:p>
          <a:p>
            <a:endParaRPr lang="en-IE" sz="2000" dirty="0"/>
          </a:p>
          <a:p>
            <a:pPr lvl="0"/>
            <a:r>
              <a:rPr lang="en-IE" dirty="0"/>
              <a:t>An opportunity for Artists and Early Childhood Educators to learn from one another. </a:t>
            </a:r>
          </a:p>
          <a:p>
            <a:pPr lvl="0"/>
            <a:r>
              <a:rPr lang="en-IE" dirty="0"/>
              <a:t>Learning identified could be significant and should be disseminated. </a:t>
            </a:r>
          </a:p>
          <a:p>
            <a:pPr lvl="0"/>
            <a:r>
              <a:rPr lang="en-IE" dirty="0"/>
              <a:t>That Parental Inclusion/is embedded within the residency. </a:t>
            </a:r>
          </a:p>
          <a:p>
            <a:r>
              <a:rPr lang="en-IE" dirty="0"/>
              <a:t>That the residencies are child led. </a:t>
            </a:r>
          </a:p>
        </p:txBody>
      </p:sp>
    </p:spTree>
    <p:extLst>
      <p:ext uri="{BB962C8B-B14F-4D97-AF65-F5344CB8AC3E}">
        <p14:creationId xmlns:p14="http://schemas.microsoft.com/office/powerpoint/2010/main" val="110008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3495040" cy="5303519"/>
          </a:xfrm>
          <a:solidFill>
            <a:schemeClr val="accent1">
              <a:lumMod val="60000"/>
              <a:lumOff val="40000"/>
            </a:schemeClr>
          </a:solidFill>
          <a:ln>
            <a:solidFill>
              <a:schemeClr val="accent1">
                <a:lumMod val="40000"/>
                <a:lumOff val="60000"/>
              </a:schemeClr>
            </a:solidFill>
          </a:ln>
        </p:spPr>
        <p:txBody>
          <a:bodyPr>
            <a:normAutofit fontScale="90000"/>
          </a:bodyPr>
          <a:lstStyle/>
          <a:p>
            <a:r>
              <a:rPr lang="en-IE" b="1" dirty="0"/>
              <a:t>Recommendation 2:</a:t>
            </a:r>
            <a:br>
              <a:rPr lang="en-IE" dirty="0"/>
            </a:br>
            <a:r>
              <a:rPr lang="en-IE" b="1" dirty="0"/>
              <a:t>Supporting Local Arts Organisations ability to further deliver Early Years Arts Programming across the County by providing: </a:t>
            </a:r>
            <a:br>
              <a:rPr lang="en-IE" dirty="0"/>
            </a:br>
            <a:endParaRPr lang="en-IE" dirty="0"/>
          </a:p>
        </p:txBody>
      </p:sp>
      <p:sp>
        <p:nvSpPr>
          <p:cNvPr id="3" name="Content Placeholder 2"/>
          <p:cNvSpPr>
            <a:spLocks noGrp="1"/>
          </p:cNvSpPr>
          <p:nvPr>
            <p:ph sz="half" idx="1"/>
          </p:nvPr>
        </p:nvSpPr>
        <p:spPr/>
        <p:txBody>
          <a:bodyPr>
            <a:normAutofit/>
          </a:bodyPr>
          <a:lstStyle/>
          <a:p>
            <a:r>
              <a:rPr lang="en-IE" dirty="0"/>
              <a:t> CPD workshops for artists</a:t>
            </a:r>
          </a:p>
          <a:p>
            <a:pPr lvl="0"/>
            <a:r>
              <a:rPr lang="en-IE" dirty="0"/>
              <a:t>Initiatives that highlight the value of developing work to deepen the experience for children post attending an Arts event. </a:t>
            </a:r>
          </a:p>
          <a:p>
            <a:pPr lvl="0"/>
            <a:r>
              <a:rPr lang="en-IE" dirty="0"/>
              <a:t>Funding opportunities to support artists and organisations who have developed one off Early Years Arts Experiences to create resource materials that will support the exploration of their programmes themes and ideas in a child’s home or pre-school.</a:t>
            </a:r>
          </a:p>
          <a:p>
            <a:endParaRPr lang="en-IE" dirty="0"/>
          </a:p>
        </p:txBody>
      </p:sp>
      <p:sp>
        <p:nvSpPr>
          <p:cNvPr id="4" name="Content Placeholder 3"/>
          <p:cNvSpPr>
            <a:spLocks noGrp="1"/>
          </p:cNvSpPr>
          <p:nvPr>
            <p:ph sz="half" idx="2"/>
          </p:nvPr>
        </p:nvSpPr>
        <p:spPr/>
        <p:txBody>
          <a:bodyPr>
            <a:normAutofit/>
          </a:bodyPr>
          <a:lstStyle/>
          <a:p>
            <a:pPr marL="0" indent="0">
              <a:buNone/>
            </a:pPr>
            <a:r>
              <a:rPr lang="en-IE" b="1" dirty="0"/>
              <a:t>Additional recommendations to support the delivery of Early Years Arts Programming are outlined in Strategy 2:</a:t>
            </a:r>
            <a:endParaRPr lang="en-IE" dirty="0"/>
          </a:p>
          <a:p>
            <a:pPr marL="0" indent="0">
              <a:buNone/>
            </a:pPr>
            <a:r>
              <a:rPr lang="en-IE" dirty="0"/>
              <a:t> </a:t>
            </a:r>
          </a:p>
          <a:p>
            <a:pPr lvl="0"/>
            <a:r>
              <a:rPr lang="en-IE" b="1" i="1" dirty="0"/>
              <a:t>Development: Supporting Local Arts Organisations in the creation of work for Children and Early Years.</a:t>
            </a:r>
            <a:endParaRPr lang="en-IE" dirty="0"/>
          </a:p>
          <a:p>
            <a:pPr lvl="0"/>
            <a:r>
              <a:rPr lang="en-IE" b="1" i="1" dirty="0"/>
              <a:t>Regular Touring Grants: - Supporting Artists and Arts Organisations to deliver Arts Programming for Children and Early Years across the County. </a:t>
            </a:r>
            <a:endParaRPr lang="en-IE" dirty="0"/>
          </a:p>
        </p:txBody>
      </p:sp>
    </p:spTree>
    <p:extLst>
      <p:ext uri="{BB962C8B-B14F-4D97-AF65-F5344CB8AC3E}">
        <p14:creationId xmlns:p14="http://schemas.microsoft.com/office/powerpoint/2010/main" val="2613974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3867912" cy="5303519"/>
          </a:xfrm>
          <a:solidFill>
            <a:schemeClr val="accent1">
              <a:lumMod val="60000"/>
              <a:lumOff val="40000"/>
            </a:schemeClr>
          </a:solidFill>
          <a:ln>
            <a:solidFill>
              <a:schemeClr val="accent1">
                <a:lumMod val="40000"/>
                <a:lumOff val="60000"/>
              </a:schemeClr>
            </a:solidFill>
          </a:ln>
        </p:spPr>
        <p:txBody>
          <a:bodyPr/>
          <a:lstStyle/>
          <a:p>
            <a:pPr algn="ctr"/>
            <a:r>
              <a:rPr lang="en-IE" b="1" dirty="0"/>
              <a:t>Recommendation 3</a:t>
            </a:r>
            <a:br>
              <a:rPr lang="en-IE" b="1" dirty="0"/>
            </a:br>
            <a:br>
              <a:rPr lang="en-IE" b="1" dirty="0"/>
            </a:br>
            <a:r>
              <a:rPr lang="en-IE" b="1" dirty="0"/>
              <a:t>Networking and Communication</a:t>
            </a:r>
            <a:endParaRPr lang="en-IE" dirty="0"/>
          </a:p>
        </p:txBody>
      </p:sp>
      <p:sp>
        <p:nvSpPr>
          <p:cNvPr id="3" name="Content Placeholder 2"/>
          <p:cNvSpPr>
            <a:spLocks noGrp="1"/>
          </p:cNvSpPr>
          <p:nvPr>
            <p:ph sz="half" idx="1"/>
          </p:nvPr>
        </p:nvSpPr>
        <p:spPr>
          <a:xfrm>
            <a:off x="3867912" y="868680"/>
            <a:ext cx="7592568" cy="5120640"/>
          </a:xfrm>
        </p:spPr>
        <p:txBody>
          <a:bodyPr/>
          <a:lstStyle/>
          <a:p>
            <a:pPr marL="0" indent="0">
              <a:buNone/>
            </a:pPr>
            <a:r>
              <a:rPr lang="en-IE" b="1" dirty="0"/>
              <a:t> </a:t>
            </a:r>
            <a:endParaRPr lang="en-IE" dirty="0"/>
          </a:p>
          <a:p>
            <a:pPr lvl="0"/>
            <a:r>
              <a:rPr lang="en-IE" dirty="0"/>
              <a:t>As outlined in Strategy 1, it is recommended that in partnership with other local organisations that Arts Service hosts an annual Early Years Arts Networking and Dissemination event for local pre-schools and local arts organisations. </a:t>
            </a:r>
          </a:p>
          <a:p>
            <a:endParaRPr lang="en-IE" dirty="0"/>
          </a:p>
        </p:txBody>
      </p:sp>
    </p:spTree>
    <p:extLst>
      <p:ext uri="{BB962C8B-B14F-4D97-AF65-F5344CB8AC3E}">
        <p14:creationId xmlns:p14="http://schemas.microsoft.com/office/powerpoint/2010/main" val="3543334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330E-0F23-4616-B21F-DBCA592E7064}"/>
              </a:ext>
            </a:extLst>
          </p:cNvPr>
          <p:cNvSpPr>
            <a:spLocks noGrp="1"/>
          </p:cNvSpPr>
          <p:nvPr>
            <p:ph type="title"/>
          </p:nvPr>
        </p:nvSpPr>
        <p:spPr>
          <a:xfrm>
            <a:off x="0" y="721361"/>
            <a:ext cx="3413759" cy="5344160"/>
          </a:xfrm>
          <a:solidFill>
            <a:srgbClr val="009999"/>
          </a:solidFill>
        </p:spPr>
        <p:txBody>
          <a:bodyPr>
            <a:normAutofit/>
          </a:bodyPr>
          <a:lstStyle/>
          <a:p>
            <a:r>
              <a:rPr lang="en-IE" sz="4800" b="1" dirty="0"/>
              <a:t>Current Provision</a:t>
            </a:r>
            <a:endParaRPr lang="en-IE" sz="4800" dirty="0"/>
          </a:p>
        </p:txBody>
      </p:sp>
      <p:sp>
        <p:nvSpPr>
          <p:cNvPr id="3" name="Content Placeholder 2">
            <a:extLst>
              <a:ext uri="{FF2B5EF4-FFF2-40B4-BE49-F238E27FC236}">
                <a16:creationId xmlns:a16="http://schemas.microsoft.com/office/drawing/2014/main" id="{2775B961-CED0-44AD-A5EC-C7B1A54899A3}"/>
              </a:ext>
            </a:extLst>
          </p:cNvPr>
          <p:cNvSpPr>
            <a:spLocks noGrp="1"/>
          </p:cNvSpPr>
          <p:nvPr>
            <p:ph idx="1"/>
          </p:nvPr>
        </p:nvSpPr>
        <p:spPr/>
        <p:txBody>
          <a:bodyPr>
            <a:normAutofit lnSpcReduction="10000"/>
          </a:bodyPr>
          <a:lstStyle/>
          <a:p>
            <a:endParaRPr lang="en-IE" sz="2200" dirty="0"/>
          </a:p>
          <a:p>
            <a:pPr marL="0" indent="0">
              <a:buNone/>
            </a:pPr>
            <a:r>
              <a:rPr lang="en-IE" sz="2600" b="1" dirty="0"/>
              <a:t>Introduction:</a:t>
            </a:r>
            <a:endParaRPr lang="en-IE" sz="2600" dirty="0"/>
          </a:p>
          <a:p>
            <a:r>
              <a:rPr lang="en-IE" sz="2200" dirty="0"/>
              <a:t>Children across South Dublin County, can access the arts in many ways at different times in their lives. </a:t>
            </a:r>
          </a:p>
          <a:p>
            <a:r>
              <a:rPr lang="en-IE" sz="2200" dirty="0"/>
              <a:t>Organisations and Children’s Services across the county deliver many high quality, meaningful Arts experiences to children. However, it is important to acknowledge that not all children across the county have the same opportunities to access the arts. </a:t>
            </a:r>
          </a:p>
          <a:p>
            <a:r>
              <a:rPr lang="en-IE" sz="2200" dirty="0"/>
              <a:t>Current factors that can determine a child’s ability to regularly access the arts in 2020 include the following:</a:t>
            </a:r>
          </a:p>
          <a:p>
            <a:pPr lvl="0"/>
            <a:r>
              <a:rPr lang="en-IE" sz="2200" dirty="0"/>
              <a:t>Location, Age, Gender, Economic Capacity, Language Abilities, If a child experiences educational learning difficulties, If a child has special and/or additional needs, If a child has a physical disability. </a:t>
            </a:r>
          </a:p>
          <a:p>
            <a:pPr marL="0" indent="0">
              <a:buNone/>
            </a:pPr>
            <a:endParaRPr lang="en-IE" dirty="0"/>
          </a:p>
          <a:p>
            <a:endParaRPr lang="en-IE" dirty="0"/>
          </a:p>
        </p:txBody>
      </p:sp>
    </p:spTree>
    <p:extLst>
      <p:ext uri="{BB962C8B-B14F-4D97-AF65-F5344CB8AC3E}">
        <p14:creationId xmlns:p14="http://schemas.microsoft.com/office/powerpoint/2010/main" val="385893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99398" y="1352017"/>
            <a:ext cx="7240243" cy="5085014"/>
          </a:xfrm>
          <a:prstGeom prst="rect">
            <a:avLst/>
          </a:prstGeom>
        </p:spPr>
      </p:pic>
      <p:sp>
        <p:nvSpPr>
          <p:cNvPr id="5" name="Rectangle 4"/>
          <p:cNvSpPr/>
          <p:nvPr/>
        </p:nvSpPr>
        <p:spPr>
          <a:xfrm>
            <a:off x="3271520" y="1474753"/>
            <a:ext cx="6096000" cy="2539798"/>
          </a:xfrm>
          <a:prstGeom prst="rect">
            <a:avLst/>
          </a:prstGeom>
        </p:spPr>
        <p:txBody>
          <a:bodyPr>
            <a:spAutoFit/>
          </a:bodyPr>
          <a:lstStyle/>
          <a:p>
            <a:pPr algn="ctr">
              <a:lnSpc>
                <a:spcPct val="107000"/>
              </a:lnSpc>
              <a:spcAft>
                <a:spcPts val="800"/>
              </a:spcAft>
            </a:pPr>
            <a:r>
              <a:rPr lang="en-IE" sz="3600" b="1" dirty="0">
                <a:latin typeface="Calibri" panose="020F0502020204030204" pitchFamily="34" charset="0"/>
                <a:ea typeface="Calibri" panose="020F0502020204030204" pitchFamily="34" charset="0"/>
                <a:cs typeface="Times New Roman" panose="02020603050405020304" pitchFamily="18" charset="0"/>
              </a:rPr>
              <a:t>Strategy 4</a:t>
            </a:r>
            <a:endParaRPr lang="en-IE"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3600" b="1" dirty="0">
                <a:latin typeface="Calibri" panose="020F0502020204030204" pitchFamily="34" charset="0"/>
                <a:ea typeface="Calibri" panose="020F0502020204030204" pitchFamily="34" charset="0"/>
                <a:cs typeface="Times New Roman" panose="02020603050405020304" pitchFamily="18" charset="0"/>
              </a:rPr>
              <a:t>Supporting the </a:t>
            </a: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development of Two Pilot Intensive Community Arts Programmes.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12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0"/>
            <a:ext cx="3884955" cy="2955007"/>
          </a:xfrm>
          <a:prstGeom prst="rect">
            <a:avLst/>
          </a:prstGeom>
        </p:spPr>
      </p:pic>
      <p:sp>
        <p:nvSpPr>
          <p:cNvPr id="5" name="Rectangle 4"/>
          <p:cNvSpPr/>
          <p:nvPr/>
        </p:nvSpPr>
        <p:spPr>
          <a:xfrm>
            <a:off x="609600" y="1474753"/>
            <a:ext cx="10789920" cy="685124"/>
          </a:xfrm>
          <a:prstGeom prst="rect">
            <a:avLst/>
          </a:prstGeom>
        </p:spPr>
        <p:txBody>
          <a:bodyPr wrap="square">
            <a:spAutoFit/>
          </a:bodyPr>
          <a:lstStyle/>
          <a:p>
            <a:pPr algn="ctr">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609600" y="2644656"/>
            <a:ext cx="10972800" cy="2923877"/>
          </a:xfrm>
          <a:prstGeom prst="rect">
            <a:avLst/>
          </a:prstGeom>
        </p:spPr>
        <p:txBody>
          <a:bodyPr wrap="square">
            <a:spAutoFit/>
          </a:bodyPr>
          <a:lstStyle/>
          <a:p>
            <a:endParaRPr lang="en-IE" sz="2000" dirty="0">
              <a:latin typeface="Times New Roman" panose="02020603050405020304" pitchFamily="18" charset="0"/>
              <a:ea typeface="Times New Roman" panose="02020603050405020304" pitchFamily="18" charset="0"/>
            </a:endParaRPr>
          </a:p>
          <a:p>
            <a:r>
              <a:rPr lang="en-IE" dirty="0">
                <a:solidFill>
                  <a:srgbClr val="121212"/>
                </a:solidFill>
                <a:latin typeface="Calibri" panose="020F0502020204030204" pitchFamily="34" charset="0"/>
                <a:ea typeface="Times New Roman" panose="02020603050405020304" pitchFamily="18" charset="0"/>
              </a:rPr>
              <a:t>The Consultation recognises that there are a number of communities within South Dublin County that are experiencing many challenges; including social, educational and economic marginalisation and disadvantage.  </a:t>
            </a:r>
          </a:p>
          <a:p>
            <a:endParaRPr lang="en-IE" sz="2000" dirty="0">
              <a:latin typeface="Times New Roman" panose="02020603050405020304" pitchFamily="18" charset="0"/>
              <a:ea typeface="Times New Roman" panose="02020603050405020304" pitchFamily="18" charset="0"/>
            </a:endParaRPr>
          </a:p>
          <a:p>
            <a:r>
              <a:rPr lang="en-IE" dirty="0">
                <a:solidFill>
                  <a:srgbClr val="121212"/>
                </a:solidFill>
                <a:latin typeface="Calibri" panose="020F0502020204030204" pitchFamily="34" charset="0"/>
                <a:ea typeface="Times New Roman" panose="02020603050405020304" pitchFamily="18" charset="0"/>
              </a:rPr>
              <a:t>It also recognises implicitly that many of these communities possess significant human resources within their local populations that will actively support positive initiatives that help to improve outcomes for children and young people.  </a:t>
            </a:r>
            <a:endParaRPr lang="en-IE" sz="2000" dirty="0">
              <a:latin typeface="Times New Roman" panose="02020603050405020304" pitchFamily="18" charset="0"/>
              <a:ea typeface="Times New Roman" panose="02020603050405020304" pitchFamily="18" charset="0"/>
            </a:endParaRPr>
          </a:p>
          <a:p>
            <a:endParaRPr lang="en-IE" dirty="0">
              <a:solidFill>
                <a:srgbClr val="121212"/>
              </a:solidFill>
              <a:latin typeface="Calibri" panose="020F0502020204030204" pitchFamily="34" charset="0"/>
              <a:ea typeface="Times New Roman" panose="02020603050405020304" pitchFamily="18" charset="0"/>
            </a:endParaRPr>
          </a:p>
          <a:p>
            <a:r>
              <a:rPr lang="en-IE" dirty="0">
                <a:solidFill>
                  <a:srgbClr val="121212"/>
                </a:solidFill>
                <a:latin typeface="Calibri" panose="020F0502020204030204" pitchFamily="34" charset="0"/>
                <a:ea typeface="Times New Roman" panose="02020603050405020304" pitchFamily="18" charset="0"/>
              </a:rPr>
              <a:t>Participation in intensive, meaningful Arts Programming that is ambitious and long-term can play a significant role in the Regeneration and Development of a small local community. </a:t>
            </a:r>
            <a:endParaRPr lang="en-IE" sz="20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457200" y="989974"/>
            <a:ext cx="6624320" cy="1323439"/>
          </a:xfrm>
          <a:prstGeom prst="rect">
            <a:avLst/>
          </a:prstGeom>
          <a:noFill/>
        </p:spPr>
        <p:txBody>
          <a:bodyPr wrap="square" rtlCol="0">
            <a:spAutoFit/>
          </a:bodyPr>
          <a:lstStyle/>
          <a:p>
            <a:r>
              <a:rPr lang="en-IE" sz="4000" b="1" dirty="0">
                <a:solidFill>
                  <a:srgbClr val="121212"/>
                </a:solidFill>
                <a:latin typeface="Calibri" panose="020F0502020204030204" pitchFamily="34" charset="0"/>
                <a:ea typeface="Times New Roman" panose="02020603050405020304" pitchFamily="18" charset="0"/>
              </a:rPr>
              <a:t>Rationale for the Development of this Strategy</a:t>
            </a:r>
          </a:p>
        </p:txBody>
      </p:sp>
    </p:spTree>
    <p:extLst>
      <p:ext uri="{BB962C8B-B14F-4D97-AF65-F5344CB8AC3E}">
        <p14:creationId xmlns:p14="http://schemas.microsoft.com/office/powerpoint/2010/main" val="199607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0"/>
            <a:ext cx="3884955" cy="2955007"/>
          </a:xfrm>
          <a:prstGeom prst="rect">
            <a:avLst/>
          </a:prstGeom>
        </p:spPr>
      </p:pic>
      <p:sp>
        <p:nvSpPr>
          <p:cNvPr id="5" name="Rectangle 4"/>
          <p:cNvSpPr/>
          <p:nvPr/>
        </p:nvSpPr>
        <p:spPr>
          <a:xfrm>
            <a:off x="609600" y="1474753"/>
            <a:ext cx="10789920" cy="685124"/>
          </a:xfrm>
          <a:prstGeom prst="rect">
            <a:avLst/>
          </a:prstGeom>
        </p:spPr>
        <p:txBody>
          <a:bodyPr wrap="square">
            <a:spAutoFit/>
          </a:bodyPr>
          <a:lstStyle/>
          <a:p>
            <a:pPr algn="ctr">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609600" y="558797"/>
            <a:ext cx="6624320" cy="2385910"/>
          </a:xfrm>
          <a:prstGeom prst="rect">
            <a:avLst/>
          </a:prstGeom>
          <a:noFill/>
        </p:spPr>
        <p:txBody>
          <a:bodyPr wrap="square" rtlCol="0">
            <a:spAutoFit/>
          </a:bodyPr>
          <a:lstStyle/>
          <a:p>
            <a:r>
              <a:rPr lang="en-IE" sz="3600" b="1" dirty="0">
                <a:solidFill>
                  <a:srgbClr val="121212"/>
                </a:solidFill>
                <a:latin typeface="Calibri" panose="020F0502020204030204" pitchFamily="34" charset="0"/>
                <a:ea typeface="Times New Roman" panose="02020603050405020304" pitchFamily="18" charset="0"/>
              </a:rPr>
              <a:t>Facts: </a:t>
            </a:r>
          </a:p>
          <a:p>
            <a:endParaRPr lang="en-IE" sz="3600" dirty="0">
              <a:latin typeface="Times New Roman" panose="02020603050405020304" pitchFamily="18" charset="0"/>
              <a:ea typeface="Times New Roman" panose="02020603050405020304" pitchFamily="18" charset="0"/>
            </a:endParaRPr>
          </a:p>
          <a:p>
            <a:pPr>
              <a:lnSpc>
                <a:spcPct val="107000"/>
              </a:lnSpc>
              <a:spcAft>
                <a:spcPts val="800"/>
              </a:spcAft>
            </a:pPr>
            <a:r>
              <a:rPr lang="en-IE" sz="3600" b="1" dirty="0">
                <a:latin typeface="Calibri" panose="020F0502020204030204" pitchFamily="34" charset="0"/>
                <a:ea typeface="Calibri" panose="020F0502020204030204" pitchFamily="34" charset="0"/>
                <a:cs typeface="Times New Roman" panose="02020603050405020304" pitchFamily="18" charset="0"/>
              </a:rPr>
              <a:t>According to Census 2016 we can ascertain the following facts:</a:t>
            </a:r>
            <a:endParaRPr lang="en-IE"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9600" y="3683258"/>
            <a:ext cx="10649712" cy="283802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3988 or 1.4% of the population of South Dublin Are under one year old. </a:t>
            </a:r>
          </a:p>
          <a:p>
            <a:pPr marL="342900" lvl="0" indent="-342900">
              <a:lnSpc>
                <a:spcPct val="107000"/>
              </a:lnSpc>
              <a:spcAft>
                <a:spcPts val="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There are 21,733 children aged 0 to 4 years residing in South Dublin. This represented 7.8% of the total population in South Dublin.</a:t>
            </a:r>
          </a:p>
          <a:p>
            <a:pPr marL="342900" lvl="0" indent="-342900">
              <a:lnSpc>
                <a:spcPct val="107000"/>
              </a:lnSpc>
              <a:spcAft>
                <a:spcPts val="80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There were 34,665 children aged 5 to 12 years residing in South Dublin in 2016, this represents 12.4% of the population. </a:t>
            </a:r>
          </a:p>
        </p:txBody>
      </p:sp>
    </p:spTree>
    <p:extLst>
      <p:ext uri="{BB962C8B-B14F-4D97-AF65-F5344CB8AC3E}">
        <p14:creationId xmlns:p14="http://schemas.microsoft.com/office/powerpoint/2010/main" val="216367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0"/>
            <a:ext cx="3884955" cy="2955007"/>
          </a:xfrm>
          <a:prstGeom prst="rect">
            <a:avLst/>
          </a:prstGeom>
        </p:spPr>
      </p:pic>
      <p:sp>
        <p:nvSpPr>
          <p:cNvPr id="5" name="Rectangle 4"/>
          <p:cNvSpPr/>
          <p:nvPr/>
        </p:nvSpPr>
        <p:spPr>
          <a:xfrm>
            <a:off x="609600" y="1474753"/>
            <a:ext cx="10789920" cy="685124"/>
          </a:xfrm>
          <a:prstGeom prst="rect">
            <a:avLst/>
          </a:prstGeom>
        </p:spPr>
        <p:txBody>
          <a:bodyPr wrap="square">
            <a:spAutoFit/>
          </a:bodyPr>
          <a:lstStyle/>
          <a:p>
            <a:pPr algn="ctr">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609600" y="558797"/>
            <a:ext cx="6624320" cy="1239122"/>
          </a:xfrm>
          <a:prstGeom prst="rect">
            <a:avLst/>
          </a:prstGeom>
          <a:noFill/>
        </p:spPr>
        <p:txBody>
          <a:bodyPr wrap="square" rtlCol="0">
            <a:spAutoFit/>
          </a:bodyPr>
          <a:lstStyle/>
          <a:p>
            <a:r>
              <a:rPr lang="en-IE" sz="3600" b="1" dirty="0">
                <a:solidFill>
                  <a:srgbClr val="121212"/>
                </a:solidFill>
                <a:latin typeface="Calibri" panose="020F0502020204030204" pitchFamily="34" charset="0"/>
                <a:ea typeface="Times New Roman" panose="02020603050405020304" pitchFamily="18" charset="0"/>
              </a:rPr>
              <a:t>Facts: </a:t>
            </a:r>
            <a:endParaRPr lang="en-IE" sz="3600" dirty="0">
              <a:latin typeface="Times New Roman" panose="02020603050405020304" pitchFamily="18" charset="0"/>
              <a:ea typeface="Times New Roman" panose="02020603050405020304" pitchFamily="18" charset="0"/>
            </a:endParaRPr>
          </a:p>
          <a:p>
            <a:pPr>
              <a:lnSpc>
                <a:spcPct val="107000"/>
              </a:lnSpc>
              <a:spcAft>
                <a:spcPts val="800"/>
              </a:spcAft>
            </a:pPr>
            <a:r>
              <a:rPr lang="en-IE" sz="3600" b="1" dirty="0">
                <a:latin typeface="Calibri" panose="020F0502020204030204" pitchFamily="34" charset="0"/>
                <a:ea typeface="Calibri" panose="020F0502020204030204" pitchFamily="34" charset="0"/>
                <a:cs typeface="Times New Roman" panose="02020603050405020304" pitchFamily="18" charset="0"/>
              </a:rPr>
              <a:t>2016 </a:t>
            </a:r>
            <a:r>
              <a:rPr lang="en-IE" sz="3600" b="1" dirty="0" err="1">
                <a:latin typeface="Calibri" panose="020F0502020204030204" pitchFamily="34" charset="0"/>
                <a:ea typeface="Calibri" panose="020F0502020204030204" pitchFamily="34" charset="0"/>
                <a:cs typeface="Times New Roman" panose="02020603050405020304" pitchFamily="18" charset="0"/>
              </a:rPr>
              <a:t>Pobal</a:t>
            </a:r>
            <a:r>
              <a:rPr lang="en-IE" sz="3600" b="1" dirty="0">
                <a:latin typeface="Calibri" panose="020F0502020204030204" pitchFamily="34" charset="0"/>
                <a:ea typeface="Calibri" panose="020F0502020204030204" pitchFamily="34" charset="0"/>
                <a:cs typeface="Times New Roman" panose="02020603050405020304" pitchFamily="18" charset="0"/>
              </a:rPr>
              <a:t> HP Deprivation Index:</a:t>
            </a:r>
            <a:endParaRPr lang="en-I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79704" y="3226878"/>
            <a:ext cx="10649712" cy="3938899"/>
          </a:xfrm>
          <a:prstGeom prst="rect">
            <a:avLst/>
          </a:prstGeom>
        </p:spPr>
        <p:txBody>
          <a:bodyPr wrap="square">
            <a:spAutoFit/>
          </a:bodyPr>
          <a:lstStyle/>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In 2016 the </a:t>
            </a:r>
            <a:r>
              <a:rPr lang="en-IE" sz="2000" dirty="0" err="1">
                <a:solidFill>
                  <a:srgbClr val="121212"/>
                </a:solidFill>
                <a:latin typeface="Calibri" panose="020F0502020204030204" pitchFamily="34" charset="0"/>
                <a:ea typeface="Times New Roman" panose="02020603050405020304" pitchFamily="18" charset="0"/>
              </a:rPr>
              <a:t>Pobal</a:t>
            </a:r>
            <a:r>
              <a:rPr lang="en-IE" sz="2000" dirty="0">
                <a:solidFill>
                  <a:srgbClr val="121212"/>
                </a:solidFill>
                <a:latin typeface="Calibri" panose="020F0502020204030204" pitchFamily="34" charset="0"/>
                <a:ea typeface="Times New Roman" panose="02020603050405020304" pitchFamily="18" charset="0"/>
              </a:rPr>
              <a:t> HP Deprivation Index classed 18.9% of Small Areas in South Dublin as </a:t>
            </a:r>
            <a:r>
              <a:rPr lang="en-IE" sz="2000" i="1" dirty="0">
                <a:solidFill>
                  <a:srgbClr val="121212"/>
                </a:solidFill>
                <a:latin typeface="Calibri" panose="020F0502020204030204" pitchFamily="34" charset="0"/>
                <a:ea typeface="Times New Roman" panose="02020603050405020304" pitchFamily="18" charset="0"/>
              </a:rPr>
              <a:t>Very Disadvantaged</a:t>
            </a:r>
            <a:r>
              <a:rPr lang="en-IE" sz="2000" dirty="0">
                <a:solidFill>
                  <a:srgbClr val="121212"/>
                </a:solidFill>
                <a:latin typeface="Calibri" panose="020F0502020204030204" pitchFamily="34" charset="0"/>
                <a:ea typeface="Times New Roman" panose="02020603050405020304" pitchFamily="18" charset="0"/>
              </a:rPr>
              <a:t>, </a:t>
            </a:r>
            <a:r>
              <a:rPr lang="en-IE" sz="2000" i="1" dirty="0">
                <a:solidFill>
                  <a:srgbClr val="121212"/>
                </a:solidFill>
                <a:latin typeface="Calibri" panose="020F0502020204030204" pitchFamily="34" charset="0"/>
                <a:ea typeface="Times New Roman" panose="02020603050405020304" pitchFamily="18" charset="0"/>
              </a:rPr>
              <a:t>Disadvantaged</a:t>
            </a:r>
            <a:r>
              <a:rPr lang="en-IE" sz="2000" dirty="0">
                <a:solidFill>
                  <a:srgbClr val="121212"/>
                </a:solidFill>
                <a:latin typeface="Calibri" panose="020F0502020204030204" pitchFamily="34" charset="0"/>
                <a:ea typeface="Times New Roman" panose="02020603050405020304" pitchFamily="18" charset="0"/>
              </a:rPr>
              <a:t> or </a:t>
            </a:r>
            <a:r>
              <a:rPr lang="en-IE" sz="2000" i="1" dirty="0">
                <a:solidFill>
                  <a:srgbClr val="121212"/>
                </a:solidFill>
                <a:latin typeface="Calibri" panose="020F0502020204030204" pitchFamily="34" charset="0"/>
                <a:ea typeface="Times New Roman" panose="02020603050405020304" pitchFamily="18" charset="0"/>
              </a:rPr>
              <a:t>Extremely Disadvantaged</a:t>
            </a:r>
            <a:r>
              <a:rPr lang="en-IE" sz="2000" dirty="0">
                <a:solidFill>
                  <a:srgbClr val="121212"/>
                </a:solidFill>
                <a:latin typeface="Calibri" panose="020F0502020204030204" pitchFamily="34" charset="0"/>
                <a:ea typeface="Times New Roman" panose="02020603050405020304" pitchFamily="18" charset="0"/>
              </a:rPr>
              <a:t>. </a:t>
            </a:r>
            <a:endParaRPr lang="en-IE"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The index identified that 38.8% of the population living in </a:t>
            </a:r>
            <a:r>
              <a:rPr lang="en-IE" sz="2000" i="1" dirty="0">
                <a:solidFill>
                  <a:srgbClr val="121212"/>
                </a:solidFill>
                <a:latin typeface="Calibri" panose="020F0502020204030204" pitchFamily="34" charset="0"/>
                <a:ea typeface="Times New Roman" panose="02020603050405020304" pitchFamily="18" charset="0"/>
              </a:rPr>
              <a:t>Extremely Disadvantaged, Disadvantaged</a:t>
            </a:r>
            <a:r>
              <a:rPr lang="en-IE" sz="2000" dirty="0">
                <a:solidFill>
                  <a:srgbClr val="121212"/>
                </a:solidFill>
                <a:latin typeface="Calibri" panose="020F0502020204030204" pitchFamily="34" charset="0"/>
                <a:ea typeface="Times New Roman" panose="02020603050405020304" pitchFamily="18" charset="0"/>
              </a:rPr>
              <a:t> or </a:t>
            </a:r>
            <a:r>
              <a:rPr lang="en-IE" sz="2000" i="1" dirty="0">
                <a:solidFill>
                  <a:srgbClr val="121212"/>
                </a:solidFill>
                <a:latin typeface="Calibri" panose="020F0502020204030204" pitchFamily="34" charset="0"/>
                <a:ea typeface="Times New Roman" panose="02020603050405020304" pitchFamily="18" charset="0"/>
              </a:rPr>
              <a:t>Very Disadvantaged</a:t>
            </a:r>
            <a:r>
              <a:rPr lang="en-IE" sz="2000" dirty="0">
                <a:solidFill>
                  <a:srgbClr val="121212"/>
                </a:solidFill>
                <a:latin typeface="Calibri" panose="020F0502020204030204" pitchFamily="34" charset="0"/>
                <a:ea typeface="Times New Roman" panose="02020603050405020304" pitchFamily="18" charset="0"/>
              </a:rPr>
              <a:t> areas in South Dublin were under 25 years of age. </a:t>
            </a:r>
            <a:endParaRPr lang="en-IE"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In total, there are 45 Small Areas that are classed as being </a:t>
            </a:r>
            <a:r>
              <a:rPr lang="en-IE" sz="2000" i="1" dirty="0">
                <a:solidFill>
                  <a:srgbClr val="121212"/>
                </a:solidFill>
                <a:latin typeface="Calibri" panose="020F0502020204030204" pitchFamily="34" charset="0"/>
                <a:ea typeface="Times New Roman" panose="02020603050405020304" pitchFamily="18" charset="0"/>
              </a:rPr>
              <a:t>Very Disadvantaged</a:t>
            </a:r>
            <a:r>
              <a:rPr lang="en-IE" sz="2000" dirty="0">
                <a:solidFill>
                  <a:srgbClr val="121212"/>
                </a:solidFill>
                <a:latin typeface="Calibri" panose="020F0502020204030204" pitchFamily="34" charset="0"/>
                <a:ea typeface="Times New Roman" panose="02020603050405020304" pitchFamily="18" charset="0"/>
              </a:rPr>
              <a:t> and they represent 5% of the total Small Areas in South Dublin.</a:t>
            </a:r>
            <a:endParaRPr lang="en-IE"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The most disadvantaged small areas in the South County Dublin Administrative areas are located in Tallaght, </a:t>
            </a:r>
            <a:r>
              <a:rPr lang="en-IE" sz="2000" dirty="0" err="1">
                <a:solidFill>
                  <a:srgbClr val="121212"/>
                </a:solidFill>
                <a:latin typeface="Calibri" panose="020F0502020204030204" pitchFamily="34" charset="0"/>
                <a:ea typeface="Times New Roman" panose="02020603050405020304" pitchFamily="18" charset="0"/>
              </a:rPr>
              <a:t>Ronanstown</a:t>
            </a:r>
            <a:r>
              <a:rPr lang="en-IE" sz="2000" dirty="0">
                <a:solidFill>
                  <a:srgbClr val="121212"/>
                </a:solidFill>
                <a:latin typeface="Calibri" panose="020F0502020204030204" pitchFamily="34" charset="0"/>
                <a:ea typeface="Times New Roman" panose="02020603050405020304" pitchFamily="18" charset="0"/>
              </a:rPr>
              <a:t> and </a:t>
            </a:r>
            <a:r>
              <a:rPr lang="en-IE" sz="2000" dirty="0" err="1">
                <a:solidFill>
                  <a:srgbClr val="121212"/>
                </a:solidFill>
                <a:latin typeface="Calibri" panose="020F0502020204030204" pitchFamily="34" charset="0"/>
                <a:ea typeface="Times New Roman" panose="02020603050405020304" pitchFamily="18" charset="0"/>
              </a:rPr>
              <a:t>Collinstown</a:t>
            </a:r>
            <a:r>
              <a:rPr lang="en-IE" sz="2000" dirty="0">
                <a:solidFill>
                  <a:srgbClr val="121212"/>
                </a:solidFill>
                <a:latin typeface="Calibri" panose="020F0502020204030204" pitchFamily="34" charset="0"/>
                <a:ea typeface="Times New Roman" panose="02020603050405020304" pitchFamily="18" charset="0"/>
              </a:rPr>
              <a:t>. </a:t>
            </a:r>
          </a:p>
          <a:p>
            <a:pPr marL="342900" lvl="0" indent="-342900">
              <a:buFont typeface="Symbol" panose="05050102010706020507" pitchFamily="18" charset="2"/>
              <a:buChar char=""/>
            </a:pPr>
            <a:endParaRPr lang="en-IE" sz="2000" dirty="0">
              <a:latin typeface="Times New Roman" panose="02020603050405020304" pitchFamily="18" charset="0"/>
              <a:ea typeface="Times New Roman" panose="02020603050405020304" pitchFamily="18" charset="0"/>
            </a:endParaRPr>
          </a:p>
          <a:p>
            <a:r>
              <a:rPr lang="en-IE" sz="2000" dirty="0">
                <a:solidFill>
                  <a:srgbClr val="121212"/>
                </a:solidFill>
                <a:latin typeface="Calibri" panose="020F0502020204030204" pitchFamily="34" charset="0"/>
                <a:ea typeface="Times New Roman" panose="02020603050405020304" pitchFamily="18" charset="0"/>
              </a:rPr>
              <a:t>Information obtained from: </a:t>
            </a:r>
            <a:r>
              <a:rPr lang="en-IE" sz="2000" i="1" dirty="0">
                <a:solidFill>
                  <a:srgbClr val="121212"/>
                </a:solidFill>
                <a:latin typeface="Calibri" panose="020F0502020204030204" pitchFamily="34" charset="0"/>
                <a:ea typeface="Times New Roman" panose="02020603050405020304" pitchFamily="18" charset="0"/>
              </a:rPr>
              <a:t>South Dublin CHILDREN AND YOUNG PEOPLE’S SERVICES COMMITTEE EVIDENCE BASELINE REPORT, 2017.</a:t>
            </a:r>
            <a:endParaRPr lang="en-IE" sz="2000" i="1"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IE"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87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99398" y="1352017"/>
            <a:ext cx="7240243" cy="5085014"/>
          </a:xfrm>
          <a:prstGeom prst="rect">
            <a:avLst/>
          </a:prstGeom>
        </p:spPr>
      </p:pic>
      <p:sp>
        <p:nvSpPr>
          <p:cNvPr id="2" name="Rectangle 1"/>
          <p:cNvSpPr/>
          <p:nvPr/>
        </p:nvSpPr>
        <p:spPr>
          <a:xfrm>
            <a:off x="658368" y="2335880"/>
            <a:ext cx="10213848" cy="2634376"/>
          </a:xfrm>
          <a:prstGeom prst="rect">
            <a:avLst/>
          </a:prstGeom>
        </p:spPr>
        <p:txBody>
          <a:bodyPr wrap="square">
            <a:spAutoFit/>
          </a:bodyPr>
          <a:lstStyle/>
          <a:p>
            <a:pPr indent="228600">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Recommendation</a:t>
            </a:r>
            <a:endParaRPr lang="en-IE" sz="3600" dirty="0">
              <a:latin typeface="Calibri" panose="020F0502020204030204" pitchFamily="34" charset="0"/>
              <a:ea typeface="Calibri" panose="020F0502020204030204" pitchFamily="34" charset="0"/>
              <a:cs typeface="Times New Roman" panose="02020603050405020304" pitchFamily="18" charset="0"/>
            </a:endParaRPr>
          </a:p>
          <a:p>
            <a:pPr marL="228600"/>
            <a:r>
              <a:rPr lang="en-IE" sz="2400" dirty="0">
                <a:solidFill>
                  <a:srgbClr val="121212"/>
                </a:solidFill>
                <a:latin typeface="Calibri" panose="020F0502020204030204" pitchFamily="34" charset="0"/>
                <a:ea typeface="Times New Roman" panose="02020603050405020304" pitchFamily="18" charset="0"/>
              </a:rPr>
              <a:t>The Children and Early Years Arts Consultation Recommends that the Arts Office </a:t>
            </a:r>
            <a:r>
              <a:rPr lang="en-IE" sz="2400" b="1" dirty="0">
                <a:solidFill>
                  <a:srgbClr val="121212"/>
                </a:solidFill>
                <a:latin typeface="Calibri" panose="020F0502020204030204" pitchFamily="34" charset="0"/>
                <a:ea typeface="Times New Roman" panose="02020603050405020304" pitchFamily="18" charset="0"/>
              </a:rPr>
              <a:t>Pilots Two Intensive Community Arts Programmes</a:t>
            </a:r>
            <a:r>
              <a:rPr lang="en-IE" sz="2400" dirty="0">
                <a:solidFill>
                  <a:srgbClr val="121212"/>
                </a:solidFill>
                <a:latin typeface="Calibri" panose="020F0502020204030204" pitchFamily="34" charset="0"/>
                <a:ea typeface="Times New Roman" panose="02020603050405020304" pitchFamily="18" charset="0"/>
              </a:rPr>
              <a:t> with a strong focus on Child and Family Participation in two separate small areas within the administrative area of South Dublin County Council that have been identified in the 2016 </a:t>
            </a:r>
            <a:r>
              <a:rPr lang="en-IE" sz="2400" dirty="0" err="1">
                <a:solidFill>
                  <a:srgbClr val="121212"/>
                </a:solidFill>
                <a:latin typeface="Calibri" panose="020F0502020204030204" pitchFamily="34" charset="0"/>
                <a:ea typeface="Times New Roman" panose="02020603050405020304" pitchFamily="18" charset="0"/>
              </a:rPr>
              <a:t>Pobal</a:t>
            </a:r>
            <a:r>
              <a:rPr lang="en-IE" sz="2400" dirty="0">
                <a:solidFill>
                  <a:srgbClr val="121212"/>
                </a:solidFill>
                <a:latin typeface="Calibri" panose="020F0502020204030204" pitchFamily="34" charset="0"/>
                <a:ea typeface="Times New Roman" panose="02020603050405020304" pitchFamily="18" charset="0"/>
              </a:rPr>
              <a:t> HP Deprivation Index</a:t>
            </a:r>
            <a:r>
              <a:rPr lang="en-IE" dirty="0">
                <a:solidFill>
                  <a:srgbClr val="121212"/>
                </a:solidFill>
                <a:latin typeface="Calibri" panose="020F0502020204030204" pitchFamily="34" charset="0"/>
                <a:ea typeface="Times New Roman" panose="02020603050405020304" pitchFamily="18" charset="0"/>
              </a:rPr>
              <a:t>.  </a:t>
            </a:r>
            <a:endParaRPr lang="en-IE"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53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1804904" cy="7140416"/>
          </a:xfrm>
          <a:prstGeom prst="rect">
            <a:avLst/>
          </a:prstGeom>
        </p:spPr>
        <p:txBody>
          <a:bodyPr wrap="square">
            <a:spAutoFit/>
          </a:bodyPr>
          <a:lstStyle/>
          <a:p>
            <a:pPr marL="685800" algn="ctr"/>
            <a:endParaRPr lang="en-IE" b="1" dirty="0"/>
          </a:p>
          <a:p>
            <a:pPr marL="685800" algn="ctr"/>
            <a:endParaRPr lang="en-IE" b="1" dirty="0"/>
          </a:p>
          <a:p>
            <a:pPr marL="685800" algn="ctr"/>
            <a:r>
              <a:rPr lang="en-IE" sz="2800" b="1" dirty="0"/>
              <a:t>The Objectives of the Strategy would include:</a:t>
            </a:r>
          </a:p>
          <a:p>
            <a:pPr marL="685800" algn="ctr"/>
            <a:endParaRPr lang="en-IE" b="1" dirty="0"/>
          </a:p>
          <a:p>
            <a:pPr algn="ctr"/>
            <a:endParaRPr lang="en-IE" sz="1600" dirty="0"/>
          </a:p>
          <a:p>
            <a:pPr marL="285750" lvl="0" indent="-285750">
              <a:buFont typeface="Arial" panose="020B0604020202020204" pitchFamily="34" charset="0"/>
              <a:buChar char="•"/>
            </a:pPr>
            <a:r>
              <a:rPr lang="en-IE" sz="2000" dirty="0"/>
              <a:t>To deliver </a:t>
            </a:r>
            <a:r>
              <a:rPr lang="en-IE" sz="2000" i="1" dirty="0"/>
              <a:t>regular</a:t>
            </a:r>
            <a:r>
              <a:rPr lang="en-IE" sz="2000" dirty="0"/>
              <a:t> and </a:t>
            </a:r>
            <a:r>
              <a:rPr lang="en-IE" sz="2000" i="1" dirty="0"/>
              <a:t>long term</a:t>
            </a:r>
            <a:r>
              <a:rPr lang="en-IE" sz="2000" dirty="0"/>
              <a:t> access to meaningful arts experiences for children and young people in a specific area by working in partnership with local communities. </a:t>
            </a:r>
          </a:p>
          <a:p>
            <a:pPr marL="285750" lvl="0" indent="-285750">
              <a:buFont typeface="Arial" panose="020B0604020202020204" pitchFamily="34" charset="0"/>
              <a:buChar char="•"/>
            </a:pPr>
            <a:endParaRPr lang="en-IE" sz="2000" dirty="0"/>
          </a:p>
          <a:p>
            <a:pPr marL="285750" lvl="0" indent="-285750">
              <a:buFont typeface="Arial" panose="020B0604020202020204" pitchFamily="34" charset="0"/>
              <a:buChar char="•"/>
            </a:pPr>
            <a:r>
              <a:rPr lang="en-IE" sz="2000" dirty="0"/>
              <a:t>To work in partnership with local stakeholders to: </a:t>
            </a:r>
          </a:p>
          <a:p>
            <a:pPr marL="742950" lvl="1" indent="-285750">
              <a:buFont typeface="Arial" panose="020B0604020202020204" pitchFamily="34" charset="0"/>
              <a:buChar char="•"/>
            </a:pPr>
            <a:r>
              <a:rPr lang="en-IE" sz="2000" dirty="0"/>
              <a:t>identify the needs of children and young people within the area. </a:t>
            </a:r>
          </a:p>
          <a:p>
            <a:pPr marL="742950" lvl="1" indent="-285750">
              <a:buFont typeface="Arial" panose="020B0604020202020204" pitchFamily="34" charset="0"/>
              <a:buChar char="•"/>
            </a:pPr>
            <a:r>
              <a:rPr lang="en-IE" sz="2000" dirty="0"/>
              <a:t>identify appropriate arts programming opportunities for children and young people in the area.</a:t>
            </a:r>
          </a:p>
          <a:p>
            <a:pPr marL="742950" lvl="1" indent="-285750">
              <a:buFont typeface="Arial" panose="020B0604020202020204" pitchFamily="34" charset="0"/>
              <a:buChar char="•"/>
            </a:pPr>
            <a:endParaRPr lang="en-IE" sz="2000" dirty="0"/>
          </a:p>
          <a:p>
            <a:r>
              <a:rPr lang="en-IE" sz="2000" dirty="0"/>
              <a:t>	</a:t>
            </a:r>
          </a:p>
          <a:p>
            <a:pPr marL="285750" lvl="0" indent="-285750">
              <a:buFont typeface="Arial" panose="020B0604020202020204" pitchFamily="34" charset="0"/>
              <a:buChar char="•"/>
            </a:pPr>
            <a:r>
              <a:rPr lang="en-IE" sz="2000" dirty="0"/>
              <a:t>To work in partnership with local stakeholders and the broader arts community to identify the appropriate art form(s) and arts programming opportunities that will meet the needs of children and young people in the area.</a:t>
            </a:r>
          </a:p>
          <a:p>
            <a:pPr marL="285750" lvl="0" indent="-285750">
              <a:buFont typeface="Arial" panose="020B0604020202020204" pitchFamily="34" charset="0"/>
              <a:buChar char="•"/>
            </a:pPr>
            <a:endParaRPr lang="en-IE" sz="1600" dirty="0"/>
          </a:p>
          <a:p>
            <a:pPr marL="285750" lvl="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2000" b="1" dirty="0"/>
              <a:t>Note: Stakeholders can include but are not limited to: </a:t>
            </a:r>
          </a:p>
          <a:p>
            <a:r>
              <a:rPr lang="en-IE" sz="2000" b="1" dirty="0"/>
              <a:t>	Primary Schools, Community Pre-Schools, Youth Services, Local Family Organisations and Resource 	Centres.</a:t>
            </a:r>
          </a:p>
          <a:p>
            <a:pPr marL="285750" lvl="0" indent="-285750">
              <a:buFont typeface="Arial" panose="020B0604020202020204" pitchFamily="34" charset="0"/>
              <a:buChar char="•"/>
            </a:pPr>
            <a:endParaRPr lang="en-IE" sz="1600" dirty="0"/>
          </a:p>
          <a:p>
            <a:pPr marL="285750" lvl="0" indent="-285750">
              <a:buFont typeface="Arial" panose="020B0604020202020204" pitchFamily="34" charset="0"/>
              <a:buChar char="•"/>
            </a:pPr>
            <a:endParaRPr lang="en-IE" sz="1600" dirty="0"/>
          </a:p>
          <a:p>
            <a:pPr marL="285750" lvl="0" indent="-285750">
              <a:buFont typeface="Arial" panose="020B0604020202020204" pitchFamily="34" charset="0"/>
              <a:buChar char="•"/>
            </a:pPr>
            <a:endParaRPr lang="en-IE" sz="1600" dirty="0"/>
          </a:p>
        </p:txBody>
      </p:sp>
    </p:spTree>
    <p:extLst>
      <p:ext uri="{BB962C8B-B14F-4D97-AF65-F5344CB8AC3E}">
        <p14:creationId xmlns:p14="http://schemas.microsoft.com/office/powerpoint/2010/main" val="200367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80872" y="487025"/>
            <a:ext cx="9948672" cy="6001643"/>
          </a:xfrm>
          <a:prstGeom prst="rect">
            <a:avLst/>
          </a:prstGeom>
        </p:spPr>
        <p:txBody>
          <a:bodyPr wrap="square">
            <a:spAutoFit/>
          </a:bodyPr>
          <a:lstStyle/>
          <a:p>
            <a:pPr lvl="0"/>
            <a:r>
              <a:rPr lang="en-IE" sz="2400" b="1" dirty="0"/>
              <a:t>Objectives Continued:</a:t>
            </a:r>
          </a:p>
          <a:p>
            <a:pPr marL="285750" lvl="0" indent="-285750">
              <a:buFont typeface="Arial" panose="020B0604020202020204" pitchFamily="34" charset="0"/>
              <a:buChar char="•"/>
            </a:pPr>
            <a:endParaRPr lang="en-IE" sz="2400" dirty="0"/>
          </a:p>
          <a:p>
            <a:pPr marL="457200" lvl="0" indent="-457200">
              <a:buFont typeface="+mj-lt"/>
              <a:buAutoNum type="arabicPeriod"/>
            </a:pPr>
            <a:r>
              <a:rPr lang="en-IE" sz="2400" dirty="0"/>
              <a:t>To identify a range of local and national partners that will support the delivery of this area based aspect of the strategy.</a:t>
            </a:r>
          </a:p>
          <a:p>
            <a:pPr marL="457200" lvl="0" indent="-457200">
              <a:buFont typeface="+mj-lt"/>
              <a:buAutoNum type="arabicPeriod"/>
            </a:pPr>
            <a:r>
              <a:rPr lang="en-IE" sz="2400" dirty="0"/>
              <a:t>To create local structures that will support and advise on the programme development and help build programming capacity. </a:t>
            </a:r>
            <a:r>
              <a:rPr lang="en-IE" sz="2400" dirty="0" err="1"/>
              <a:t>Eg</a:t>
            </a:r>
            <a:r>
              <a:rPr lang="en-IE" sz="2400" dirty="0"/>
              <a:t>. Establishment of an Advisory Group. </a:t>
            </a:r>
          </a:p>
          <a:p>
            <a:pPr marL="457200" lvl="0" indent="-457200">
              <a:buFont typeface="+mj-lt"/>
              <a:buAutoNum type="arabicPeriod"/>
            </a:pPr>
            <a:r>
              <a:rPr lang="en-IE" sz="2400" dirty="0"/>
              <a:t>To provide regular opportunities for the community to witness and celebrate the work of the programme. </a:t>
            </a:r>
          </a:p>
          <a:p>
            <a:pPr marL="457200" lvl="0" indent="-457200">
              <a:buFont typeface="+mj-lt"/>
              <a:buAutoNum type="arabicPeriod"/>
            </a:pPr>
            <a:r>
              <a:rPr lang="en-IE" sz="2400" dirty="0"/>
              <a:t>To create a programme that is ambitious and inclusive. </a:t>
            </a:r>
          </a:p>
          <a:p>
            <a:pPr marL="457200" lvl="0" indent="-457200">
              <a:buFont typeface="+mj-lt"/>
              <a:buAutoNum type="arabicPeriod"/>
            </a:pPr>
            <a:r>
              <a:rPr lang="en-IE" sz="2400" dirty="0"/>
              <a:t>To measure the success of the strategy across a range of criteria by consistently reviewing and assessing its efficacy.   </a:t>
            </a:r>
          </a:p>
          <a:p>
            <a:pPr marL="457200" lvl="0" indent="-457200">
              <a:buFont typeface="+mj-lt"/>
              <a:buAutoNum type="arabicPeriod"/>
            </a:pPr>
            <a:r>
              <a:rPr lang="en-IE" sz="2400" dirty="0"/>
              <a:t>To partner with a third level institution to conduct an </a:t>
            </a:r>
            <a:r>
              <a:rPr lang="en-IE" sz="2400" b="1" dirty="0"/>
              <a:t>independent research study which can look at the impact of the Pilot Programmes on the children and young people who participate in them.</a:t>
            </a:r>
            <a:endParaRPr lang="en-IE" sz="2400" dirty="0"/>
          </a:p>
        </p:txBody>
      </p:sp>
    </p:spTree>
    <p:extLst>
      <p:ext uri="{BB962C8B-B14F-4D97-AF65-F5344CB8AC3E}">
        <p14:creationId xmlns:p14="http://schemas.microsoft.com/office/powerpoint/2010/main" val="123175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85201" y="287268"/>
            <a:ext cx="3122378" cy="2374969"/>
          </a:xfrm>
          <a:prstGeom prst="rect">
            <a:avLst/>
          </a:prstGeom>
        </p:spPr>
      </p:pic>
      <p:sp>
        <p:nvSpPr>
          <p:cNvPr id="5" name="Rectangle 4"/>
          <p:cNvSpPr/>
          <p:nvPr/>
        </p:nvSpPr>
        <p:spPr>
          <a:xfrm>
            <a:off x="609600" y="1474753"/>
            <a:ext cx="10789920" cy="685124"/>
          </a:xfrm>
          <a:prstGeom prst="rect">
            <a:avLst/>
          </a:prstGeom>
        </p:spPr>
        <p:txBody>
          <a:bodyPr wrap="square">
            <a:spAutoFit/>
          </a:bodyPr>
          <a:lstStyle/>
          <a:p>
            <a:pPr algn="ctr">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57200" y="989974"/>
            <a:ext cx="6624320" cy="1384995"/>
          </a:xfrm>
          <a:prstGeom prst="rect">
            <a:avLst/>
          </a:prstGeom>
          <a:noFill/>
        </p:spPr>
        <p:txBody>
          <a:bodyPr wrap="square" rtlCol="0">
            <a:spAutoFit/>
          </a:bodyPr>
          <a:lstStyle/>
          <a:p>
            <a:r>
              <a:rPr lang="en-IE" sz="2800" b="1" dirty="0"/>
              <a:t>Factors that would help to identify the area where the programme could take place could include:</a:t>
            </a:r>
            <a:endParaRPr lang="en-IE" sz="2800" dirty="0"/>
          </a:p>
        </p:txBody>
      </p:sp>
      <p:sp>
        <p:nvSpPr>
          <p:cNvPr id="4" name="Rectangle 3"/>
          <p:cNvSpPr/>
          <p:nvPr/>
        </p:nvSpPr>
        <p:spPr>
          <a:xfrm>
            <a:off x="711200" y="3350181"/>
            <a:ext cx="10129520" cy="3477875"/>
          </a:xfrm>
          <a:prstGeom prst="rect">
            <a:avLst/>
          </a:prstGeom>
        </p:spPr>
        <p:txBody>
          <a:bodyPr wrap="square">
            <a:spAutoFit/>
          </a:bodyPr>
          <a:lstStyle/>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An areas Inclusion in the 2016 </a:t>
            </a:r>
            <a:r>
              <a:rPr lang="en-IE" sz="2000" dirty="0" err="1">
                <a:solidFill>
                  <a:srgbClr val="121212"/>
                </a:solidFill>
                <a:latin typeface="Calibri" panose="020F0502020204030204" pitchFamily="34" charset="0"/>
                <a:ea typeface="Times New Roman" panose="02020603050405020304" pitchFamily="18" charset="0"/>
              </a:rPr>
              <a:t>Pobal</a:t>
            </a:r>
            <a:r>
              <a:rPr lang="en-IE" sz="2000" dirty="0">
                <a:solidFill>
                  <a:srgbClr val="121212"/>
                </a:solidFill>
                <a:latin typeface="Calibri" panose="020F0502020204030204" pitchFamily="34" charset="0"/>
                <a:ea typeface="Times New Roman" panose="02020603050405020304" pitchFamily="18" charset="0"/>
              </a:rPr>
              <a:t> Deprivation Index.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A strong Network of community organisations being present in the area.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A local primary school who express a desire to develop their level of arts provision for local children.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A community pre-school who express a desire to develop their level of arts provision for local children.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A public space that can be utilised for Arts activities </a:t>
            </a:r>
            <a:r>
              <a:rPr lang="en-IE" sz="2000" dirty="0" err="1">
                <a:solidFill>
                  <a:srgbClr val="121212"/>
                </a:solidFill>
                <a:latin typeface="Calibri" panose="020F0502020204030204" pitchFamily="34" charset="0"/>
                <a:ea typeface="Times New Roman" panose="02020603050405020304" pitchFamily="18" charset="0"/>
              </a:rPr>
              <a:t>eg</a:t>
            </a:r>
            <a:r>
              <a:rPr lang="en-IE" sz="2000" dirty="0">
                <a:solidFill>
                  <a:srgbClr val="121212"/>
                </a:solidFill>
                <a:latin typeface="Calibri" panose="020F0502020204030204" pitchFamily="34" charset="0"/>
                <a:ea typeface="Times New Roman" panose="02020603050405020304" pitchFamily="18" charset="0"/>
              </a:rPr>
              <a:t>. A local Library or a Community Centre.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Involvement of a local youth service in the area. </a:t>
            </a:r>
            <a:endParaRPr lang="en-I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IE" sz="2000" dirty="0">
                <a:solidFill>
                  <a:srgbClr val="121212"/>
                </a:solidFill>
                <a:latin typeface="Calibri" panose="020F0502020204030204" pitchFamily="34" charset="0"/>
                <a:ea typeface="Times New Roman" panose="02020603050405020304" pitchFamily="18" charset="0"/>
              </a:rPr>
              <a:t>Potentially an area that includes new developments of social housing by SDCC to support the enhanced integration of new families to an area.</a:t>
            </a:r>
            <a:endParaRPr lang="en-I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148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85201" y="287268"/>
            <a:ext cx="3122378" cy="2374969"/>
          </a:xfrm>
          <a:prstGeom prst="rect">
            <a:avLst/>
          </a:prstGeom>
        </p:spPr>
      </p:pic>
      <p:sp>
        <p:nvSpPr>
          <p:cNvPr id="5" name="Rectangle 4"/>
          <p:cNvSpPr/>
          <p:nvPr/>
        </p:nvSpPr>
        <p:spPr>
          <a:xfrm>
            <a:off x="609600" y="1474753"/>
            <a:ext cx="10789920" cy="685124"/>
          </a:xfrm>
          <a:prstGeom prst="rect">
            <a:avLst/>
          </a:prstGeom>
        </p:spPr>
        <p:txBody>
          <a:bodyPr wrap="square">
            <a:spAutoFit/>
          </a:bodyPr>
          <a:lstStyle/>
          <a:p>
            <a:pPr algn="ctr">
              <a:lnSpc>
                <a:spcPct val="107000"/>
              </a:lnSpc>
              <a:spcAft>
                <a:spcPts val="800"/>
              </a:spcAft>
            </a:pPr>
            <a:r>
              <a:rPr lang="en-IE" sz="3600" b="1" dirty="0">
                <a:solidFill>
                  <a:srgbClr val="121212"/>
                </a:solidFill>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137920" y="441692"/>
            <a:ext cx="6624320" cy="6986528"/>
          </a:xfrm>
          <a:prstGeom prst="rect">
            <a:avLst/>
          </a:prstGeom>
          <a:noFill/>
        </p:spPr>
        <p:txBody>
          <a:bodyPr wrap="square" rtlCol="0">
            <a:spAutoFit/>
          </a:bodyPr>
          <a:lstStyle/>
          <a:p>
            <a:r>
              <a:rPr lang="en-IE" sz="2800" b="1" dirty="0"/>
              <a:t>This strategy corresponds to a range of objectives included in many local and national policies including:</a:t>
            </a:r>
          </a:p>
          <a:p>
            <a:endParaRPr lang="en-IE" sz="2800" b="1" dirty="0"/>
          </a:p>
          <a:p>
            <a:pPr marL="457200" indent="-457200">
              <a:buFont typeface="Arial" panose="020B0604020202020204" pitchFamily="34" charset="0"/>
              <a:buChar char="•"/>
            </a:pPr>
            <a:r>
              <a:rPr lang="en-IE" sz="2800" b="1" dirty="0"/>
              <a:t>SDCC Arts Plan.</a:t>
            </a:r>
          </a:p>
          <a:p>
            <a:pPr marL="457200" indent="-457200">
              <a:buFont typeface="Arial" panose="020B0604020202020204" pitchFamily="34" charset="0"/>
              <a:buChar char="•"/>
            </a:pPr>
            <a:endParaRPr lang="en-IE" sz="2800" b="1" dirty="0"/>
          </a:p>
          <a:p>
            <a:pPr marL="457200" indent="-457200">
              <a:buFont typeface="Arial" panose="020B0604020202020204" pitchFamily="34" charset="0"/>
              <a:buChar char="•"/>
            </a:pPr>
            <a:r>
              <a:rPr lang="en-IE" sz="2800" b="1" dirty="0"/>
              <a:t>SDCC County Development Plan.</a:t>
            </a:r>
            <a:endParaRPr lang="en-IE" sz="2800" dirty="0"/>
          </a:p>
          <a:p>
            <a:pPr marL="457200" indent="-457200">
              <a:buFont typeface="Arial" panose="020B0604020202020204" pitchFamily="34" charset="0"/>
              <a:buChar char="•"/>
            </a:pPr>
            <a:endParaRPr lang="en-IE" sz="2800" b="1" dirty="0"/>
          </a:p>
          <a:p>
            <a:pPr marL="457200" indent="-457200">
              <a:buFont typeface="Arial" panose="020B0604020202020204" pitchFamily="34" charset="0"/>
              <a:buChar char="•"/>
            </a:pPr>
            <a:r>
              <a:rPr lang="en-IE" sz="2800" b="1" dirty="0"/>
              <a:t>SDCC’s Creative Ireland Strategy.</a:t>
            </a:r>
            <a:endParaRPr lang="en-IE" sz="2800" dirty="0"/>
          </a:p>
          <a:p>
            <a:pPr marL="457200" indent="-457200">
              <a:buFont typeface="Arial" panose="020B0604020202020204" pitchFamily="34" charset="0"/>
              <a:buChar char="•"/>
            </a:pPr>
            <a:endParaRPr lang="en-IE" sz="2800" b="1" dirty="0"/>
          </a:p>
          <a:p>
            <a:pPr marL="457200" indent="-457200">
              <a:buFont typeface="Arial" panose="020B0604020202020204" pitchFamily="34" charset="0"/>
              <a:buChar char="•"/>
            </a:pPr>
            <a:r>
              <a:rPr lang="en-IE" sz="2800" b="1" dirty="0"/>
              <a:t>First Five National Strategy.</a:t>
            </a:r>
            <a:endParaRPr lang="en-IE" sz="2800" dirty="0"/>
          </a:p>
          <a:p>
            <a:pPr marL="457200" indent="-457200">
              <a:buFont typeface="Arial" panose="020B0604020202020204" pitchFamily="34" charset="0"/>
              <a:buChar char="•"/>
            </a:pPr>
            <a:endParaRPr lang="en-IE" sz="2800" b="1" dirty="0"/>
          </a:p>
          <a:p>
            <a:pPr marL="457200" indent="-457200">
              <a:buFont typeface="Arial" panose="020B0604020202020204" pitchFamily="34" charset="0"/>
              <a:buChar char="•"/>
            </a:pPr>
            <a:r>
              <a:rPr lang="en-IE" sz="2800" b="1" dirty="0"/>
              <a:t>Consultation on the New National Action Plan for Social Inclusion 2018 to 2021.</a:t>
            </a:r>
          </a:p>
          <a:p>
            <a:endParaRPr lang="en-IE" sz="2800" dirty="0"/>
          </a:p>
        </p:txBody>
      </p:sp>
    </p:spTree>
    <p:extLst>
      <p:ext uri="{BB962C8B-B14F-4D97-AF65-F5344CB8AC3E}">
        <p14:creationId xmlns:p14="http://schemas.microsoft.com/office/powerpoint/2010/main" val="3445705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518160"/>
            <a:ext cx="10922000" cy="9202519"/>
          </a:xfrm>
          <a:prstGeom prst="rect">
            <a:avLst/>
          </a:prstGeom>
          <a:solidFill>
            <a:srgbClr val="009999"/>
          </a:solidFill>
        </p:spPr>
        <p:txBody>
          <a:bodyPr wrap="square" rtlCol="0">
            <a:spAutoFit/>
          </a:bodyPr>
          <a:lstStyle/>
          <a:p>
            <a:endParaRPr lang="en-IE" sz="2400" b="1" dirty="0">
              <a:solidFill>
                <a:schemeClr val="bg1"/>
              </a:solidFill>
            </a:endParaRPr>
          </a:p>
          <a:p>
            <a:endParaRPr lang="en-IE" sz="4400" dirty="0">
              <a:solidFill>
                <a:schemeClr val="bg1"/>
              </a:solidFill>
            </a:endParaRPr>
          </a:p>
          <a:p>
            <a:r>
              <a:rPr lang="en-IE" sz="4400" dirty="0">
                <a:solidFill>
                  <a:schemeClr val="bg1"/>
                </a:solidFill>
              </a:rPr>
              <a:t>To Summarise –</a:t>
            </a:r>
          </a:p>
          <a:p>
            <a:r>
              <a:rPr lang="en-IE" sz="4400" dirty="0">
                <a:solidFill>
                  <a:schemeClr val="bg1"/>
                </a:solidFill>
              </a:rPr>
              <a:t> Implementation of the Children’s and Early Years Arts Strategy 2020-2025  will significantly help to provide more opportunities for more children to access high quality Arts Experiences in South County Dublin.</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375891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A1FA017F-2F88-4E3A-9778-7C1F58DA8CCD}"/>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1260" b="20093"/>
          <a:stretch/>
        </p:blipFill>
        <p:spPr>
          <a:xfrm>
            <a:off x="690880" y="1595120"/>
            <a:ext cx="5292725" cy="498856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C4CE7F5-C821-42F2-9CD0-FE64C8FA1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705" y="1595120"/>
            <a:ext cx="5291667" cy="3832066"/>
          </a:xfrm>
          <a:prstGeom prst="rect">
            <a:avLst/>
          </a:prstGeom>
        </p:spPr>
      </p:pic>
      <p:sp>
        <p:nvSpPr>
          <p:cNvPr id="10" name="Rectangle 9">
            <a:extLst>
              <a:ext uri="{FF2B5EF4-FFF2-40B4-BE49-F238E27FC236}">
                <a16:creationId xmlns:a16="http://schemas.microsoft.com/office/drawing/2014/main" id="{270AE52C-8033-45FE-85CB-48656E71027C}"/>
              </a:ext>
            </a:extLst>
          </p:cNvPr>
          <p:cNvSpPr/>
          <p:nvPr/>
        </p:nvSpPr>
        <p:spPr>
          <a:xfrm>
            <a:off x="690880" y="566448"/>
            <a:ext cx="11101492" cy="830997"/>
          </a:xfrm>
          <a:prstGeom prst="rect">
            <a:avLst/>
          </a:prstGeom>
          <a:solidFill>
            <a:srgbClr val="009999"/>
          </a:solidFill>
        </p:spPr>
        <p:txBody>
          <a:bodyPr wrap="square">
            <a:spAutoFit/>
          </a:bodyPr>
          <a:lstStyle/>
          <a:p>
            <a:pPr algn="ctr"/>
            <a:r>
              <a:rPr lang="en-IE" sz="4800" b="1" dirty="0"/>
              <a:t>Current Provision</a:t>
            </a:r>
            <a:endParaRPr lang="en-IE" sz="4800" dirty="0"/>
          </a:p>
        </p:txBody>
      </p:sp>
    </p:spTree>
    <p:extLst>
      <p:ext uri="{BB962C8B-B14F-4D97-AF65-F5344CB8AC3E}">
        <p14:creationId xmlns:p14="http://schemas.microsoft.com/office/powerpoint/2010/main" val="154687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1840"/>
            <a:ext cx="3474719" cy="5354319"/>
          </a:xfrm>
          <a:solidFill>
            <a:srgbClr val="009999"/>
          </a:solidFill>
        </p:spPr>
        <p:txBody>
          <a:bodyPr/>
          <a:lstStyle/>
          <a:p>
            <a:r>
              <a:rPr lang="en-IE" b="1" dirty="0"/>
              <a:t>SDCC Children’s and Early Years Arts </a:t>
            </a:r>
            <a:br>
              <a:rPr lang="en-IE" dirty="0"/>
            </a:br>
            <a:r>
              <a:rPr lang="en-IE" b="1" dirty="0"/>
              <a:t>Policy Statement 2020 - 2025</a:t>
            </a:r>
            <a:br>
              <a:rPr lang="en-IE" dirty="0"/>
            </a:br>
            <a:endParaRPr lang="en-IE" dirty="0"/>
          </a:p>
        </p:txBody>
      </p:sp>
      <p:sp>
        <p:nvSpPr>
          <p:cNvPr id="3" name="Content Placeholder 2"/>
          <p:cNvSpPr>
            <a:spLocks noGrp="1"/>
          </p:cNvSpPr>
          <p:nvPr>
            <p:ph idx="1"/>
          </p:nvPr>
        </p:nvSpPr>
        <p:spPr/>
        <p:txBody>
          <a:bodyPr>
            <a:normAutofit/>
          </a:bodyPr>
          <a:lstStyle/>
          <a:p>
            <a:pPr marL="0" indent="0">
              <a:buNone/>
            </a:pPr>
            <a:r>
              <a:rPr lang="en-IE" sz="2800" b="1" dirty="0"/>
              <a:t>South Dublin County Council acknowledges the significant benefits that meaningful and regular access to the arts can play in the lives of children.</a:t>
            </a:r>
          </a:p>
          <a:p>
            <a:pPr marL="0" indent="0">
              <a:buNone/>
            </a:pPr>
            <a:endParaRPr lang="en-IE" sz="2800" dirty="0"/>
          </a:p>
          <a:p>
            <a:pPr marL="0" indent="0">
              <a:buNone/>
            </a:pPr>
            <a:r>
              <a:rPr lang="en-IE" sz="2800" b="1" dirty="0"/>
              <a:t> South Dublin County Council commits to pro-actively support the provision and development of meaningful access to the arts for all children under twelve who live in the administrative area of South Dublin County Council.</a:t>
            </a:r>
            <a:endParaRPr lang="en-IE" sz="2800" dirty="0"/>
          </a:p>
        </p:txBody>
      </p:sp>
    </p:spTree>
    <p:extLst>
      <p:ext uri="{BB962C8B-B14F-4D97-AF65-F5344CB8AC3E}">
        <p14:creationId xmlns:p14="http://schemas.microsoft.com/office/powerpoint/2010/main" val="358301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220DF16-25CE-4191-9559-CF97AF34C048}"/>
              </a:ext>
            </a:extLst>
          </p:cNvPr>
          <p:cNvSpPr>
            <a:spLocks noGrp="1"/>
          </p:cNvSpPr>
          <p:nvPr>
            <p:ph type="subTitle" idx="1"/>
          </p:nvPr>
        </p:nvSpPr>
        <p:spPr>
          <a:xfrm>
            <a:off x="6586186" y="3428999"/>
            <a:ext cx="4805691" cy="838831"/>
          </a:xfrm>
        </p:spPr>
        <p:txBody>
          <a:bodyPr anchor="b">
            <a:normAutofit/>
          </a:bodyPr>
          <a:lstStyle/>
          <a:p>
            <a:pPr algn="l"/>
            <a:r>
              <a:rPr lang="en-IE" sz="1800" dirty="0">
                <a:solidFill>
                  <a:schemeClr val="tx1">
                    <a:lumMod val="75000"/>
                    <a:lumOff val="25000"/>
                  </a:schemeClr>
                </a:solidFill>
              </a:rPr>
              <a:t>The four main themes that are implicit within every strand of this Children’s and Early Years Arts Strategy are:</a:t>
            </a:r>
          </a:p>
          <a:p>
            <a:pPr algn="l"/>
            <a:endParaRPr lang="en-IE" sz="1800" dirty="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4746B7A-483B-4265-8C3A-28E02DAEA3C8}"/>
              </a:ext>
            </a:extLst>
          </p:cNvPr>
          <p:cNvPicPr/>
          <p:nvPr/>
        </p:nvPicPr>
        <p:blipFill rotWithShape="1">
          <a:blip r:embed="rId3">
            <a:alphaModFix/>
            <a:extLst>
              <a:ext uri="{28A0092B-C50C-407E-A947-70E740481C1C}">
                <a14:useLocalDpi xmlns:a14="http://schemas.microsoft.com/office/drawing/2010/main" val="0"/>
              </a:ext>
            </a:extLst>
          </a:blip>
          <a:srcRect t="2436" r="-1" b="16148"/>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3637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721361"/>
            <a:ext cx="3525519" cy="5384800"/>
          </a:xfrm>
          <a:solidFill>
            <a:srgbClr val="009999"/>
          </a:solidFill>
        </p:spPr>
        <p:txBody>
          <a:bodyPr/>
          <a:lstStyle/>
          <a:p>
            <a:r>
              <a:rPr lang="en-IE" b="1" dirty="0"/>
              <a:t>SDCC Children’s and Early Years Arts</a:t>
            </a:r>
            <a:br>
              <a:rPr lang="en-IE" dirty="0"/>
            </a:br>
            <a:r>
              <a:rPr lang="en-IE" b="1" dirty="0"/>
              <a:t>Policy Objectives 2020-2025</a:t>
            </a:r>
            <a:br>
              <a:rPr lang="en-IE" dirty="0"/>
            </a:br>
            <a:endParaRPr lang="en-IE" dirty="0"/>
          </a:p>
        </p:txBody>
      </p:sp>
      <p:sp>
        <p:nvSpPr>
          <p:cNvPr id="3" name="Content Placeholder 2"/>
          <p:cNvSpPr>
            <a:spLocks noGrp="1"/>
          </p:cNvSpPr>
          <p:nvPr>
            <p:ph idx="1"/>
          </p:nvPr>
        </p:nvSpPr>
        <p:spPr/>
        <p:txBody>
          <a:bodyPr>
            <a:normAutofit fontScale="92500" lnSpcReduction="10000"/>
          </a:bodyPr>
          <a:lstStyle/>
          <a:p>
            <a:r>
              <a:rPr lang="en-IE" b="1" dirty="0"/>
              <a:t>To increase investment in Arts Services for Children and Early Years in the administrative area of South Dublin County Council. </a:t>
            </a:r>
            <a:endParaRPr lang="en-IE" dirty="0"/>
          </a:p>
          <a:p>
            <a:pPr marL="0" indent="0">
              <a:buNone/>
            </a:pPr>
            <a:endParaRPr lang="en-IE" dirty="0"/>
          </a:p>
          <a:p>
            <a:r>
              <a:rPr lang="en-IE" b="1" dirty="0"/>
              <a:t>To further develop the Children’s Arts Service for South Dublin County Council. </a:t>
            </a:r>
            <a:endParaRPr lang="en-IE" dirty="0"/>
          </a:p>
          <a:p>
            <a:pPr marL="0" indent="0">
              <a:buNone/>
            </a:pPr>
            <a:r>
              <a:rPr lang="en-IE" b="1" dirty="0"/>
              <a:t> </a:t>
            </a:r>
            <a:endParaRPr lang="en-IE" dirty="0"/>
          </a:p>
          <a:p>
            <a:r>
              <a:rPr lang="en-IE" b="1" dirty="0"/>
              <a:t>To increase access and participation in the Arts for Children and Early Years across the County. </a:t>
            </a:r>
            <a:endParaRPr lang="en-IE" dirty="0"/>
          </a:p>
          <a:p>
            <a:pPr marL="0" indent="0">
              <a:buNone/>
            </a:pPr>
            <a:r>
              <a:rPr lang="en-IE" b="1" dirty="0"/>
              <a:t> </a:t>
            </a:r>
            <a:endParaRPr lang="en-IE" dirty="0"/>
          </a:p>
          <a:p>
            <a:r>
              <a:rPr lang="en-IE" b="1" dirty="0"/>
              <a:t>To promote the significant value that meaningful Arts Participation can play in the Life of the Child. </a:t>
            </a:r>
            <a:endParaRPr lang="en-IE" dirty="0"/>
          </a:p>
          <a:p>
            <a:pPr marL="0" indent="0">
              <a:buNone/>
            </a:pPr>
            <a:r>
              <a:rPr lang="en-IE" b="1" dirty="0"/>
              <a:t> </a:t>
            </a:r>
            <a:endParaRPr lang="en-IE" dirty="0"/>
          </a:p>
          <a:p>
            <a:r>
              <a:rPr lang="en-IE" b="1" dirty="0"/>
              <a:t>Via networking and professional development opportunities to support organisations and individuals in their delivery of meaningful arts experiences to children.  </a:t>
            </a:r>
            <a:endParaRPr lang="en-IE" dirty="0"/>
          </a:p>
          <a:p>
            <a:endParaRPr lang="en-IE" dirty="0"/>
          </a:p>
        </p:txBody>
      </p:sp>
    </p:spTree>
    <p:extLst>
      <p:ext uri="{BB962C8B-B14F-4D97-AF65-F5344CB8AC3E}">
        <p14:creationId xmlns:p14="http://schemas.microsoft.com/office/powerpoint/2010/main" val="168253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02641"/>
            <a:ext cx="3444240" cy="5273040"/>
          </a:xfrm>
          <a:solidFill>
            <a:srgbClr val="009999"/>
          </a:solidFill>
        </p:spPr>
        <p:txBody>
          <a:bodyPr>
            <a:normAutofit/>
          </a:bodyPr>
          <a:lstStyle/>
          <a:p>
            <a:r>
              <a:rPr lang="en-IE" b="1" dirty="0"/>
              <a:t>The Principles that underpin the Early Years and Children’s Art Policy Statement for South Dublin County Council are as follows:</a:t>
            </a:r>
            <a:br>
              <a:rPr lang="en-IE" dirty="0"/>
            </a:br>
            <a:endParaRPr lang="en-IE" dirty="0"/>
          </a:p>
        </p:txBody>
      </p:sp>
      <p:sp>
        <p:nvSpPr>
          <p:cNvPr id="5" name="Content Placeholder 4"/>
          <p:cNvSpPr>
            <a:spLocks noGrp="1"/>
          </p:cNvSpPr>
          <p:nvPr>
            <p:ph sz="half" idx="1"/>
          </p:nvPr>
        </p:nvSpPr>
        <p:spPr>
          <a:xfrm>
            <a:off x="4081272" y="1305560"/>
            <a:ext cx="3474720" cy="5120640"/>
          </a:xfrm>
        </p:spPr>
        <p:txBody>
          <a:bodyPr>
            <a:normAutofit/>
          </a:bodyPr>
          <a:lstStyle/>
          <a:p>
            <a:pPr lvl="0"/>
            <a:r>
              <a:rPr lang="en-IE" b="1" dirty="0"/>
              <a:t>The Principle of Partnership.</a:t>
            </a:r>
            <a:endParaRPr lang="en-IE" dirty="0"/>
          </a:p>
          <a:p>
            <a:pPr marL="0" indent="0">
              <a:buNone/>
            </a:pPr>
            <a:r>
              <a:rPr lang="en-IE" dirty="0"/>
              <a:t> </a:t>
            </a:r>
          </a:p>
          <a:p>
            <a:pPr lvl="0"/>
            <a:r>
              <a:rPr lang="en-IE" b="1" dirty="0"/>
              <a:t>The Principle of Enhancing Provision.</a:t>
            </a:r>
          </a:p>
          <a:p>
            <a:pPr lvl="0"/>
            <a:endParaRPr lang="en-IE" dirty="0"/>
          </a:p>
          <a:p>
            <a:r>
              <a:rPr lang="en-IE" b="1" dirty="0"/>
              <a:t>The Principle of Meaningful Access.</a:t>
            </a:r>
            <a:endParaRPr lang="en-IE" dirty="0"/>
          </a:p>
          <a:p>
            <a:endParaRPr lang="en-IE" dirty="0"/>
          </a:p>
        </p:txBody>
      </p:sp>
      <p:sp>
        <p:nvSpPr>
          <p:cNvPr id="6" name="Content Placeholder 5"/>
          <p:cNvSpPr>
            <a:spLocks noGrp="1"/>
          </p:cNvSpPr>
          <p:nvPr>
            <p:ph sz="half" idx="2"/>
          </p:nvPr>
        </p:nvSpPr>
        <p:spPr>
          <a:xfrm>
            <a:off x="7818120" y="680720"/>
            <a:ext cx="3474720" cy="5308600"/>
          </a:xfrm>
        </p:spPr>
        <p:txBody>
          <a:bodyPr>
            <a:normAutofit/>
          </a:bodyPr>
          <a:lstStyle/>
          <a:p>
            <a:pPr marL="0" lvl="0" indent="0">
              <a:buNone/>
            </a:pPr>
            <a:endParaRPr lang="en-IE" b="1" dirty="0"/>
          </a:p>
          <a:p>
            <a:pPr lvl="0"/>
            <a:r>
              <a:rPr lang="en-IE" b="1" dirty="0"/>
              <a:t>The Principle of Consistency.</a:t>
            </a:r>
            <a:endParaRPr lang="en-IE" dirty="0"/>
          </a:p>
          <a:p>
            <a:pPr marL="0" lvl="0" indent="0">
              <a:buNone/>
            </a:pPr>
            <a:endParaRPr lang="en-IE" dirty="0"/>
          </a:p>
          <a:p>
            <a:r>
              <a:rPr lang="en-IE" b="1" dirty="0"/>
              <a:t>The Principle of Listening.</a:t>
            </a:r>
          </a:p>
          <a:p>
            <a:endParaRPr lang="en-IE" dirty="0"/>
          </a:p>
          <a:p>
            <a:pPr marL="0" indent="0">
              <a:buNone/>
            </a:pPr>
            <a:endParaRPr lang="en-IE" dirty="0"/>
          </a:p>
          <a:p>
            <a:r>
              <a:rPr lang="en-IE" b="1" dirty="0"/>
              <a:t>The Principle of  Support. </a:t>
            </a:r>
            <a:endParaRPr lang="en-IE" dirty="0"/>
          </a:p>
        </p:txBody>
      </p:sp>
    </p:spTree>
    <p:extLst>
      <p:ext uri="{BB962C8B-B14F-4D97-AF65-F5344CB8AC3E}">
        <p14:creationId xmlns:p14="http://schemas.microsoft.com/office/powerpoint/2010/main" val="124568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11199"/>
            <a:ext cx="3454400" cy="5446713"/>
          </a:xfrm>
          <a:solidFill>
            <a:schemeClr val="accent2"/>
          </a:solidFill>
        </p:spPr>
        <p:txBody>
          <a:bodyPr>
            <a:normAutofit/>
          </a:bodyPr>
          <a:lstStyle/>
          <a:p>
            <a:pPr algn="ctr"/>
            <a:r>
              <a:rPr lang="en-IE" sz="4400" b="1" dirty="0"/>
              <a:t>Strategy 1</a:t>
            </a:r>
            <a:br>
              <a:rPr lang="en-IE" sz="4400" dirty="0"/>
            </a:br>
            <a:r>
              <a:rPr lang="en-IE" sz="4400" b="1" dirty="0"/>
              <a:t>Development of SDCC’s Children’s Arts Service</a:t>
            </a:r>
            <a:br>
              <a:rPr lang="en-IE" dirty="0"/>
            </a:br>
            <a:endParaRPr lang="en-IE" dirty="0"/>
          </a:p>
        </p:txBody>
      </p:sp>
      <p:pic>
        <p:nvPicPr>
          <p:cNvPr id="16" name="Picture Placeholder 15"/>
          <p:cNvPicPr>
            <a:picLocks noGrp="1" noChangeAspect="1"/>
          </p:cNvPicPr>
          <p:nvPr>
            <p:ph type="pic" idx="1"/>
          </p:nvPr>
        </p:nvPicPr>
        <p:blipFill>
          <a:blip r:embed="rId2">
            <a:extLst>
              <a:ext uri="{28A0092B-C50C-407E-A947-70E740481C1C}">
                <a14:useLocalDpi xmlns:a14="http://schemas.microsoft.com/office/drawing/2010/main" val="0"/>
              </a:ext>
            </a:extLst>
          </a:blip>
          <a:srcRect t="734" b="734"/>
          <a:stretch>
            <a:fillRect/>
          </a:stretch>
        </p:blipFill>
        <p:spPr bwMode="auto">
          <a:xfrm>
            <a:off x="3454400" y="711199"/>
            <a:ext cx="8115300" cy="5330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39640" y="1344820"/>
            <a:ext cx="6096000" cy="3170099"/>
          </a:xfrm>
          <a:prstGeom prst="rect">
            <a:avLst/>
          </a:prstGeom>
        </p:spPr>
        <p:txBody>
          <a:bodyPr>
            <a:spAutoFit/>
          </a:bodyPr>
          <a:lstStyle/>
          <a:p>
            <a:r>
              <a:rPr lang="en-IE" sz="4000" b="1" dirty="0"/>
              <a:t>The need for a  </a:t>
            </a:r>
            <a:br>
              <a:rPr lang="en-IE" sz="4000" b="1" dirty="0"/>
            </a:br>
            <a:r>
              <a:rPr lang="en-IE" sz="4000" b="1" dirty="0"/>
              <a:t>co-ordinated approach to the sharing of information regarding Children’s Arts  within the county. </a:t>
            </a:r>
          </a:p>
        </p:txBody>
      </p:sp>
    </p:spTree>
    <p:extLst>
      <p:ext uri="{BB962C8B-B14F-4D97-AF65-F5344CB8AC3E}">
        <p14:creationId xmlns:p14="http://schemas.microsoft.com/office/powerpoint/2010/main" val="140692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TotalTime>
  <Words>2850</Words>
  <Application>Microsoft Office PowerPoint</Application>
  <PresentationFormat>Widescreen</PresentationFormat>
  <Paragraphs>264</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Corbel</vt:lpstr>
      <vt:lpstr>Symbol</vt:lpstr>
      <vt:lpstr>Times New Roman</vt:lpstr>
      <vt:lpstr>Wingdings 2</vt:lpstr>
      <vt:lpstr>Frame</vt:lpstr>
      <vt:lpstr>SDCC Children’s and Early Years  Arts Strategy  2020-2025</vt:lpstr>
      <vt:lpstr>Participation in high quality arts experiences for a child can take place across a range of contexts.</vt:lpstr>
      <vt:lpstr>Current Provision</vt:lpstr>
      <vt:lpstr>PowerPoint Presentation</vt:lpstr>
      <vt:lpstr>SDCC Children’s and Early Years Arts  Policy Statement 2020 - 2025 </vt:lpstr>
      <vt:lpstr>PowerPoint Presentation</vt:lpstr>
      <vt:lpstr>SDCC Children’s and Early Years Arts Policy Objectives 2020-2025 </vt:lpstr>
      <vt:lpstr>The Principles that underpin the Early Years and Children’s Art Policy Statement for South Dublin County Council are as follows: </vt:lpstr>
      <vt:lpstr>Strategy 1 Development of SDCC’s Children’s Arts Service </vt:lpstr>
      <vt:lpstr>Local Arts and Children’s Organisations identified the need to know more about the Children’s Arts Programming that was taking place across the county.</vt:lpstr>
      <vt:lpstr>PowerPoint Presentation</vt:lpstr>
      <vt:lpstr>PowerPoint Presentation</vt:lpstr>
      <vt:lpstr>Challenges to the development of effective cultural partnerships were identified as  the following:</vt:lpstr>
      <vt:lpstr>PowerPoint Presentation</vt:lpstr>
      <vt:lpstr>Strategy 1 Objectives</vt:lpstr>
      <vt:lpstr>Strategy 1 Recommendation   </vt:lpstr>
      <vt:lpstr>This role would include the following: </vt:lpstr>
      <vt:lpstr>PowerPoint Presentation</vt:lpstr>
      <vt:lpstr>Strategy 2  Objectives: </vt:lpstr>
      <vt:lpstr>  </vt:lpstr>
      <vt:lpstr>  </vt:lpstr>
      <vt:lpstr>  </vt:lpstr>
      <vt:lpstr>  </vt:lpstr>
      <vt:lpstr>PowerPoint Presentation</vt:lpstr>
      <vt:lpstr>PowerPoint Presentation</vt:lpstr>
      <vt:lpstr>Recommendation 1  Supporting the Development of the Arts in Local Pre-schools by:</vt:lpstr>
      <vt:lpstr>PowerPoint Presentation</vt:lpstr>
      <vt:lpstr>Recommendation 2: Supporting Local Arts Organisations ability to further deliver Early Years Arts Programming across the County by providing:  </vt:lpstr>
      <vt:lpstr>Recommendation 3  Networking and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Irma Grothuis</dc:creator>
  <cp:lastModifiedBy>Cliona Graham</cp:lastModifiedBy>
  <cp:revision>90</cp:revision>
  <dcterms:created xsi:type="dcterms:W3CDTF">2020-02-12T15:01:30Z</dcterms:created>
  <dcterms:modified xsi:type="dcterms:W3CDTF">2020-02-17T14:41:39Z</dcterms:modified>
</cp:coreProperties>
</file>