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4" r:id="rId3"/>
    <p:sldId id="300" r:id="rId4"/>
    <p:sldId id="297" r:id="rId5"/>
    <p:sldId id="298" r:id="rId6"/>
    <p:sldId id="291" r:id="rId7"/>
    <p:sldId id="295" r:id="rId8"/>
    <p:sldId id="292" r:id="rId9"/>
    <p:sldId id="293" r:id="rId10"/>
    <p:sldId id="294" r:id="rId11"/>
    <p:sldId id="299" r:id="rId12"/>
    <p:sldId id="274" r:id="rId13"/>
    <p:sldId id="303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26F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86421" autoAdjust="0"/>
  </p:normalViewPr>
  <p:slideViewPr>
    <p:cSldViewPr>
      <p:cViewPr varScale="1">
        <p:scale>
          <a:sx n="49" d="100"/>
          <a:sy n="49" d="100"/>
        </p:scale>
        <p:origin x="112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19/02/2020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19/02/2020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Update on Integrated Housing System</a:t>
            </a:r>
          </a:p>
          <a:p>
            <a:endParaRPr lang="en-IE" sz="4300" b="1" dirty="0">
              <a:solidFill>
                <a:schemeClr val="bg1"/>
              </a:solidFill>
            </a:endParaRPr>
          </a:p>
          <a:p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3600" b="1" dirty="0">
                <a:solidFill>
                  <a:schemeClr val="bg1"/>
                </a:solidFill>
              </a:rPr>
              <a:t>Housing Strategic Policy Committee Meeting</a:t>
            </a:r>
          </a:p>
          <a:p>
            <a:r>
              <a:rPr lang="en-IE" sz="3600" b="1">
                <a:solidFill>
                  <a:schemeClr val="bg1"/>
                </a:solidFill>
              </a:rPr>
              <a:t>20</a:t>
            </a:r>
            <a:r>
              <a:rPr lang="en-IE" sz="3600" b="1" baseline="30000">
                <a:solidFill>
                  <a:schemeClr val="bg1"/>
                </a:solidFill>
              </a:rPr>
              <a:t>t</a:t>
            </a:r>
            <a:r>
              <a:rPr lang="en-IE" sz="3600" b="1" baseline="30000" dirty="0">
                <a:solidFill>
                  <a:schemeClr val="bg1"/>
                </a:solidFill>
              </a:rPr>
              <a:t>h</a:t>
            </a:r>
            <a:r>
              <a:rPr lang="en-IE" sz="3600" b="1">
                <a:solidFill>
                  <a:schemeClr val="bg1"/>
                </a:solidFill>
              </a:rPr>
              <a:t> </a:t>
            </a:r>
            <a:r>
              <a:rPr lang="en-IE" sz="3600" b="1" dirty="0">
                <a:solidFill>
                  <a:schemeClr val="bg1"/>
                </a:solidFill>
              </a:rPr>
              <a:t>February 2020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90" t="31428" r="16460" b="5714"/>
          <a:stretch/>
        </p:blipFill>
        <p:spPr>
          <a:xfrm>
            <a:off x="1158746" y="1897330"/>
            <a:ext cx="4957057" cy="160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892" t="37351" r="6077" b="1556"/>
          <a:stretch/>
        </p:blipFill>
        <p:spPr>
          <a:xfrm>
            <a:off x="3749546" y="3893329"/>
            <a:ext cx="5077082" cy="2961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892" t="7564" r="31622" b="76719"/>
          <a:stretch/>
        </p:blipFill>
        <p:spPr>
          <a:xfrm>
            <a:off x="152401" y="3991253"/>
            <a:ext cx="4134768" cy="961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779" y="1508896"/>
            <a:ext cx="6471002" cy="369332"/>
          </a:xfrm>
          <a:prstGeom prst="rect">
            <a:avLst/>
          </a:prstGeom>
          <a:solidFill>
            <a:srgbClr val="51626F"/>
          </a:solidFill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Selecting ‘Doors’ would allow for the selection of the type of door: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779" y="3543099"/>
            <a:ext cx="8228663" cy="369332"/>
          </a:xfrm>
          <a:prstGeom prst="rect">
            <a:avLst/>
          </a:prstGeom>
          <a:solidFill>
            <a:srgbClr val="51626F"/>
          </a:solidFill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The diagnosis diagram then allows for selection of the type of work actually required: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394496"/>
            <a:ext cx="5963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NPS Housing </a:t>
            </a:r>
          </a:p>
          <a:p>
            <a:r>
              <a:rPr lang="en-IE" sz="28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Customer Portal- Repairs sample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5327" y="2176970"/>
            <a:ext cx="972000" cy="11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874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2400" y="877802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Key Delivery Challenges:</a:t>
            </a:r>
          </a:p>
          <a:p>
            <a:pPr>
              <a:buNone/>
            </a:pPr>
            <a:endParaRPr lang="en-IE" sz="1400" dirty="0">
              <a:solidFill>
                <a:srgbClr val="D95E00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Only one respondent to final tender.</a:t>
            </a:r>
          </a:p>
          <a:p>
            <a:endParaRPr lang="en-IE" sz="14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Disruption to whole department during implementation.</a:t>
            </a:r>
          </a:p>
          <a:p>
            <a:pPr marL="0" indent="0">
              <a:buNone/>
            </a:pPr>
            <a:endParaRPr lang="en-IE" sz="14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Complexity of data load files.</a:t>
            </a:r>
          </a:p>
          <a:p>
            <a:endParaRPr lang="en-IE" sz="14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Data quality issues.</a:t>
            </a:r>
          </a:p>
          <a:p>
            <a:pPr marL="0" indent="0">
              <a:buNone/>
            </a:pPr>
            <a:endParaRPr lang="en-IE" sz="14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New systems being implemented in DEASP, DRHE and RTB &amp; new Loans system being procured for SDCC.</a:t>
            </a:r>
          </a:p>
          <a:p>
            <a:endParaRPr lang="en-IE" sz="14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New application form for Social Housing Support.</a:t>
            </a:r>
          </a:p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2989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2400" y="877802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Progress To Date:</a:t>
            </a: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Configuration design, build, functional testing and User Acceptance Testing (UAT) on most modules completed.</a:t>
            </a:r>
          </a:p>
          <a:p>
            <a:endParaRPr lang="en-IE" sz="10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Training course development in progress. </a:t>
            </a:r>
          </a:p>
          <a:p>
            <a:endParaRPr lang="en-IE" sz="10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Key data load areas progressing, however encountering significant challenges</a:t>
            </a:r>
          </a:p>
          <a:p>
            <a:endParaRPr lang="en-IE" sz="10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Reports and Template Letters encountering some delays.</a:t>
            </a:r>
          </a:p>
          <a:p>
            <a:endParaRPr lang="en-IE" sz="10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System Go Live- </a:t>
            </a:r>
          </a:p>
          <a:p>
            <a:pPr lvl="1"/>
            <a:r>
              <a:rPr lang="en-IE" sz="2000" dirty="0">
                <a:solidFill>
                  <a:srgbClr val="51626F"/>
                </a:solidFill>
              </a:rPr>
              <a:t>Phase 1 -76% of Housing Staff 27</a:t>
            </a:r>
            <a:r>
              <a:rPr lang="en-IE" sz="2000" baseline="30000" dirty="0">
                <a:solidFill>
                  <a:srgbClr val="51626F"/>
                </a:solidFill>
              </a:rPr>
              <a:t>th</a:t>
            </a:r>
            <a:r>
              <a:rPr lang="en-IE" sz="2000" dirty="0">
                <a:solidFill>
                  <a:srgbClr val="51626F"/>
                </a:solidFill>
              </a:rPr>
              <a:t> April 2020</a:t>
            </a:r>
          </a:p>
          <a:p>
            <a:pPr lvl="1"/>
            <a:r>
              <a:rPr lang="en-IE" sz="2000" dirty="0">
                <a:solidFill>
                  <a:srgbClr val="51626F"/>
                </a:solidFill>
              </a:rPr>
              <a:t>Phase 2 -24% of Housing Staff Q3 2020</a:t>
            </a:r>
          </a:p>
          <a:p>
            <a:endParaRPr lang="en-IE" sz="20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95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62000" y="1143000"/>
            <a:ext cx="7934068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sz="4000" dirty="0">
                <a:solidFill>
                  <a:srgbClr val="D95E00"/>
                </a:solidFill>
              </a:rPr>
              <a:t>Thank you!</a:t>
            </a:r>
          </a:p>
          <a:p>
            <a:pPr>
              <a:buNone/>
            </a:pPr>
            <a:endParaRPr lang="en-IE" sz="2000" dirty="0">
              <a:solidFill>
                <a:srgbClr val="D95E00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51626F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51626F"/>
                </a:solidFill>
              </a:rPr>
              <a:t>			     Questions Welcome….</a:t>
            </a: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5" name="Picture 4" descr="C:\Users\hamij\AppData\Local\Microsoft\Windows\Temporary Internet Files\Content.IE5\B010KDH6\MC9004460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23" y="2308632"/>
            <a:ext cx="2569555" cy="224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8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701275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Background:</a:t>
            </a:r>
          </a:p>
          <a:p>
            <a:pPr eaLnBrk="1" hangingPunct="1">
              <a:buFontTx/>
              <a:buNone/>
            </a:pPr>
            <a:endParaRPr lang="en-US" altLang="en-US" sz="1050" dirty="0">
              <a:solidFill>
                <a:srgbClr val="D95E00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SDCC commissioned a review of housing management and maintenance procedures, processes and associated systems.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Housing Review was completed in April 2016.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Key recommendation was the installation of an Integrated Housing System with </a:t>
            </a:r>
            <a:r>
              <a:rPr lang="en-GB" sz="2400" dirty="0">
                <a:solidFill>
                  <a:srgbClr val="51626F"/>
                </a:solidFill>
              </a:rPr>
              <a:t>functionality to support all operational processes across the Housing service and provide the following:</a:t>
            </a:r>
          </a:p>
          <a:p>
            <a:pPr marL="534988" lvl="2" indent="-2667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rgbClr val="51626F"/>
                </a:solidFill>
              </a:rPr>
              <a:t>Improved management information and reporting</a:t>
            </a:r>
          </a:p>
          <a:p>
            <a:pPr marL="534988" lvl="2" indent="-2667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rgbClr val="51626F"/>
                </a:solidFill>
              </a:rPr>
              <a:t>Electronic forms/multiple interfaces to reduce manual/duplicate input</a:t>
            </a:r>
          </a:p>
          <a:p>
            <a:pPr marL="534988" lvl="2" indent="-2667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rgbClr val="51626F"/>
                </a:solidFill>
              </a:rPr>
              <a:t>Customer portal to facilitate submitting repairs, viewing rent accounts submitting queries, updating contact information and more</a:t>
            </a:r>
          </a:p>
          <a:p>
            <a:pPr marL="534988" lvl="2" indent="-2667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rgbClr val="51626F"/>
                </a:solidFill>
              </a:rPr>
              <a:t>Mobile working and real time information for progress monitoring</a:t>
            </a:r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2516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99270" y="1143000"/>
            <a:ext cx="89454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Integrated Housing System Project:</a:t>
            </a:r>
          </a:p>
          <a:p>
            <a:pPr eaLnBrk="1" hangingPunct="1">
              <a:buFontTx/>
              <a:buNone/>
            </a:pPr>
            <a:endParaRPr lang="en-US" altLang="en-US" sz="600" dirty="0">
              <a:solidFill>
                <a:srgbClr val="D95E00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Completed ‘open procedure’ tender process in 2017- unsuccessful.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Completed ‘competitive with negotiation’ tender process in 2018 - tender awarded to Northgate Public Services (NPS) and contract signed on 21</a:t>
            </a:r>
            <a:r>
              <a:rPr lang="en-IE" sz="2400" baseline="30000" dirty="0">
                <a:solidFill>
                  <a:srgbClr val="51626F"/>
                </a:solidFill>
              </a:rPr>
              <a:t>st</a:t>
            </a:r>
            <a:r>
              <a:rPr lang="en-IE" sz="2400" dirty="0">
                <a:solidFill>
                  <a:srgbClr val="51626F"/>
                </a:solidFill>
              </a:rPr>
              <a:t> September 2018.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Kick-off meeting between NPS and SDCC in October 2018.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Implementation project commenced in December 2018.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Project Team of 7 (6.2 FTE’s) &amp; 2 IT resources (1.5 FTE’s).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First in Rep. of Ireland to go live with NPS Housing system.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Benefits to Key 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Stakeholders p</a:t>
            </a:r>
            <a:r>
              <a:rPr lang="en-US" altLang="en-US" dirty="0">
                <a:solidFill>
                  <a:srgbClr val="D95E00"/>
                </a:solidFill>
              </a:rPr>
              <a:t>ost go live</a:t>
            </a:r>
          </a:p>
          <a:p>
            <a:pPr marL="0" indent="0">
              <a:buNone/>
            </a:pPr>
            <a:endParaRPr lang="en-IE" sz="1000" dirty="0">
              <a:solidFill>
                <a:srgbClr val="51626F"/>
              </a:solidFill>
            </a:endParaRPr>
          </a:p>
          <a:p>
            <a:pPr marL="0" indent="0">
              <a:buNone/>
            </a:pPr>
            <a:r>
              <a:rPr lang="en-US" altLang="en-US" sz="2400" u="sng" dirty="0">
                <a:solidFill>
                  <a:srgbClr val="D95E00"/>
                </a:solidFill>
              </a:rPr>
              <a:t>Customers</a:t>
            </a:r>
          </a:p>
          <a:p>
            <a:r>
              <a:rPr lang="en-IE" sz="2400" dirty="0">
                <a:solidFill>
                  <a:srgbClr val="51626F"/>
                </a:solidFill>
              </a:rPr>
              <a:t>Tenants can self serve 24 hours a day, 7 days a week on any device (fully mobile responsive).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Online application forms, with save &amp; retrieve and document upload.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Higher level of customer service- through automation of mundane tasks, staff time will free up to directly help those with the greatest need.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Enhanced flexibility, real time information and mobile working.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Benefits to Key 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Stakeholders p</a:t>
            </a:r>
            <a:r>
              <a:rPr lang="en-US" altLang="en-US" dirty="0">
                <a:solidFill>
                  <a:srgbClr val="D95E00"/>
                </a:solidFill>
              </a:rPr>
              <a:t>ost go live</a:t>
            </a:r>
          </a:p>
          <a:p>
            <a:pPr marL="0" indent="0">
              <a:buNone/>
            </a:pPr>
            <a:endParaRPr lang="en-IE" sz="1000" dirty="0">
              <a:solidFill>
                <a:srgbClr val="51626F"/>
              </a:solidFill>
            </a:endParaRPr>
          </a:p>
          <a:p>
            <a:pPr>
              <a:buNone/>
            </a:pPr>
            <a:r>
              <a:rPr lang="en-US" altLang="en-US" sz="2400" u="sng" dirty="0">
                <a:solidFill>
                  <a:srgbClr val="D95E00"/>
                </a:solidFill>
              </a:rPr>
              <a:t>Councillors</a:t>
            </a:r>
          </a:p>
          <a:p>
            <a:r>
              <a:rPr lang="en-IE" sz="2400" dirty="0">
                <a:solidFill>
                  <a:srgbClr val="51626F"/>
                </a:solidFill>
              </a:rPr>
              <a:t>Improved response times to certain queries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Real time information will be available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Reduced grievances being raised from Housing customers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Faster and improved decision making informed by real time management information</a:t>
            </a:r>
          </a:p>
          <a:p>
            <a:endParaRPr lang="en-IE" sz="600" dirty="0">
              <a:solidFill>
                <a:srgbClr val="51626F"/>
              </a:solidFill>
            </a:endParaRPr>
          </a:p>
          <a:p>
            <a:r>
              <a:rPr lang="en-IE" sz="2400" dirty="0">
                <a:solidFill>
                  <a:srgbClr val="51626F"/>
                </a:solidFill>
              </a:rPr>
              <a:t>Proactive rather reactive Housing department services through evidence-based insight into current trends to enable appraisal of the different strategic options</a:t>
            </a:r>
          </a:p>
          <a:p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0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High level view of NPS Housing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22759"/>
            <a:ext cx="8305800" cy="5044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152" y="5391666"/>
            <a:ext cx="9715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773202"/>
            <a:ext cx="971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28600" y="864398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E09A7-382B-4B14-8868-1E3BEED6C1B2}"/>
              </a:ext>
            </a:extLst>
          </p:cNvPr>
          <p:cNvSpPr txBox="1"/>
          <p:nvPr/>
        </p:nvSpPr>
        <p:spPr>
          <a:xfrm>
            <a:off x="76200" y="762000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Dashboard Examples</a:t>
            </a:r>
            <a:endParaRPr lang="en-IE" sz="3200" dirty="0">
              <a:solidFill>
                <a:srgbClr val="D95E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42908-01CE-4218-B8D0-3D8DEE937996}"/>
              </a:ext>
            </a:extLst>
          </p:cNvPr>
          <p:cNvPicPr/>
          <p:nvPr/>
        </p:nvPicPr>
        <p:blipFill rotWithShape="1">
          <a:blip r:embed="rId3"/>
          <a:srcRect r="1784"/>
          <a:stretch/>
        </p:blipFill>
        <p:spPr>
          <a:xfrm>
            <a:off x="112712" y="1633843"/>
            <a:ext cx="89185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33400"/>
            <a:ext cx="5963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NPS Housing- </a:t>
            </a:r>
          </a:p>
          <a:p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Customer Portal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84" t="1012" b="1807"/>
          <a:stretch/>
        </p:blipFill>
        <p:spPr>
          <a:xfrm>
            <a:off x="76200" y="1524000"/>
            <a:ext cx="769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98" y="381000"/>
            <a:ext cx="6115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NPS Housing </a:t>
            </a:r>
          </a:p>
          <a:p>
            <a:r>
              <a:rPr lang="en-IE" sz="28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Customer Portal- Repairs sample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" y="1356098"/>
            <a:ext cx="6328719" cy="5405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9286" y="1863932"/>
            <a:ext cx="1044000" cy="1208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890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535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Colm Ward</cp:lastModifiedBy>
  <cp:revision>294</cp:revision>
  <cp:lastPrinted>2018-09-27T14:42:52Z</cp:lastPrinted>
  <dcterms:created xsi:type="dcterms:W3CDTF">2006-08-16T00:00:00Z</dcterms:created>
  <dcterms:modified xsi:type="dcterms:W3CDTF">2020-02-19T17:38:08Z</dcterms:modified>
</cp:coreProperties>
</file>