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61" r:id="rId2"/>
    <p:sldId id="284" r:id="rId3"/>
    <p:sldId id="300" r:id="rId4"/>
    <p:sldId id="297" r:id="rId5"/>
    <p:sldId id="298" r:id="rId6"/>
    <p:sldId id="291" r:id="rId7"/>
    <p:sldId id="295" r:id="rId8"/>
    <p:sldId id="292" r:id="rId9"/>
    <p:sldId id="293" r:id="rId10"/>
    <p:sldId id="294" r:id="rId11"/>
    <p:sldId id="299" r:id="rId12"/>
    <p:sldId id="274" r:id="rId13"/>
    <p:sldId id="303" r:id="rId14"/>
  </p:sldIdLst>
  <p:sldSz cx="9144000" cy="6858000" type="screen4x3"/>
  <p:notesSz cx="6805613" cy="9944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3" userDrawn="1">
          <p15:clr>
            <a:srgbClr val="A4A3A4"/>
          </p15:clr>
        </p15:guide>
        <p15:guide id="2" pos="2144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1626F"/>
    <a:srgbClr val="D95E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436" autoAdjust="0"/>
    <p:restoredTop sz="86421" autoAdjust="0"/>
  </p:normalViewPr>
  <p:slideViewPr>
    <p:cSldViewPr>
      <p:cViewPr varScale="1">
        <p:scale>
          <a:sx n="49" d="100"/>
          <a:sy n="49" d="100"/>
        </p:scale>
        <p:origin x="1121" y="41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8" d="100"/>
          <a:sy n="88" d="100"/>
        </p:scale>
        <p:origin x="-3870" y="-120"/>
      </p:cViewPr>
      <p:guideLst>
        <p:guide orient="horz" pos="3133"/>
        <p:guide pos="214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9099" cy="497205"/>
          </a:xfrm>
          <a:prstGeom prst="rect">
            <a:avLst/>
          </a:prstGeom>
        </p:spPr>
        <p:txBody>
          <a:bodyPr vert="horz" lIns="91577" tIns="45789" rIns="91577" bIns="45789" rtlCol="0"/>
          <a:lstStyle>
            <a:lvl1pPr algn="l">
              <a:defRPr sz="1200"/>
            </a:lvl1pPr>
          </a:lstStyle>
          <a:p>
            <a:endParaRPr lang="en-IE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4940" y="1"/>
            <a:ext cx="2949099" cy="497205"/>
          </a:xfrm>
          <a:prstGeom prst="rect">
            <a:avLst/>
          </a:prstGeom>
        </p:spPr>
        <p:txBody>
          <a:bodyPr vert="horz" lIns="91577" tIns="45789" rIns="91577" bIns="45789" rtlCol="0"/>
          <a:lstStyle>
            <a:lvl1pPr algn="r">
              <a:defRPr sz="1200"/>
            </a:lvl1pPr>
          </a:lstStyle>
          <a:p>
            <a:fld id="{36121A73-F264-4B11-BC65-82F3B60BF728}" type="datetimeFigureOut">
              <a:rPr lang="en-IE" smtClean="0"/>
              <a:t>19/02/2020</a:t>
            </a:fld>
            <a:endParaRPr lang="en-I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5170"/>
            <a:ext cx="2949099" cy="497205"/>
          </a:xfrm>
          <a:prstGeom prst="rect">
            <a:avLst/>
          </a:prstGeom>
        </p:spPr>
        <p:txBody>
          <a:bodyPr vert="horz" lIns="91577" tIns="45789" rIns="91577" bIns="45789" rtlCol="0" anchor="b"/>
          <a:lstStyle>
            <a:lvl1pPr algn="l">
              <a:defRPr sz="1200"/>
            </a:lvl1pPr>
          </a:lstStyle>
          <a:p>
            <a:endParaRPr lang="en-I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4940" y="9445170"/>
            <a:ext cx="2949099" cy="497205"/>
          </a:xfrm>
          <a:prstGeom prst="rect">
            <a:avLst/>
          </a:prstGeom>
        </p:spPr>
        <p:txBody>
          <a:bodyPr vert="horz" lIns="91577" tIns="45789" rIns="91577" bIns="45789" rtlCol="0" anchor="b"/>
          <a:lstStyle>
            <a:lvl1pPr algn="r">
              <a:defRPr sz="1200"/>
            </a:lvl1pPr>
          </a:lstStyle>
          <a:p>
            <a:fld id="{F6D2F664-2B28-4E95-B850-8C1285D625CE}" type="slidenum">
              <a:rPr lang="en-IE" smtClean="0"/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0675192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9099" cy="497205"/>
          </a:xfrm>
          <a:prstGeom prst="rect">
            <a:avLst/>
          </a:prstGeom>
        </p:spPr>
        <p:txBody>
          <a:bodyPr vert="horz" lIns="91577" tIns="45789" rIns="91577" bIns="45789" rtlCol="0"/>
          <a:lstStyle>
            <a:lvl1pPr algn="l">
              <a:defRPr sz="1200"/>
            </a:lvl1pPr>
          </a:lstStyle>
          <a:p>
            <a:endParaRPr lang="en-IE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4940" y="1"/>
            <a:ext cx="2949099" cy="497205"/>
          </a:xfrm>
          <a:prstGeom prst="rect">
            <a:avLst/>
          </a:prstGeom>
        </p:spPr>
        <p:txBody>
          <a:bodyPr vert="horz" lIns="91577" tIns="45789" rIns="91577" bIns="45789" rtlCol="0"/>
          <a:lstStyle>
            <a:lvl1pPr algn="r">
              <a:defRPr sz="1200"/>
            </a:lvl1pPr>
          </a:lstStyle>
          <a:p>
            <a:fld id="{940202D5-F79F-48B0-89C1-F9237F675FD1}" type="datetimeFigureOut">
              <a:rPr lang="en-IE" smtClean="0"/>
              <a:t>19/02/2020</a:t>
            </a:fld>
            <a:endParaRPr lang="en-IE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5988" y="746125"/>
            <a:ext cx="4973637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77" tIns="45789" rIns="91577" bIns="45789" rtlCol="0" anchor="ctr"/>
          <a:lstStyle/>
          <a:p>
            <a:endParaRPr lang="en-IE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562" y="4723447"/>
            <a:ext cx="5444490" cy="4474845"/>
          </a:xfrm>
          <a:prstGeom prst="rect">
            <a:avLst/>
          </a:prstGeom>
        </p:spPr>
        <p:txBody>
          <a:bodyPr vert="horz" lIns="91577" tIns="45789" rIns="91577" bIns="457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5170"/>
            <a:ext cx="2949099" cy="497205"/>
          </a:xfrm>
          <a:prstGeom prst="rect">
            <a:avLst/>
          </a:prstGeom>
        </p:spPr>
        <p:txBody>
          <a:bodyPr vert="horz" lIns="91577" tIns="45789" rIns="91577" bIns="45789" rtlCol="0" anchor="b"/>
          <a:lstStyle>
            <a:lvl1pPr algn="l">
              <a:defRPr sz="1200"/>
            </a:lvl1pPr>
          </a:lstStyle>
          <a:p>
            <a:endParaRPr lang="en-I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4940" y="9445170"/>
            <a:ext cx="2949099" cy="497205"/>
          </a:xfrm>
          <a:prstGeom prst="rect">
            <a:avLst/>
          </a:prstGeom>
        </p:spPr>
        <p:txBody>
          <a:bodyPr vert="horz" lIns="91577" tIns="45789" rIns="91577" bIns="45789" rtlCol="0" anchor="b"/>
          <a:lstStyle>
            <a:lvl1pPr algn="r">
              <a:defRPr sz="1200"/>
            </a:lvl1pPr>
          </a:lstStyle>
          <a:p>
            <a:fld id="{477B4A99-232C-45C9-97BD-2CC7D5CC8ACE}" type="slidenum">
              <a:rPr lang="en-IE" smtClean="0"/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402199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CAA54-DCE2-45ED-AFCA-EED14EA80985}" type="datetime1">
              <a:rPr lang="en-US" smtClean="0"/>
              <a:t>2/19/2020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596DE-7953-42DE-86B7-907C9EEB35F3}" type="datetime1">
              <a:rPr lang="en-US" smtClean="0"/>
              <a:t>2/19/2020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B5A9C-DBC4-4008-8DDD-853DDEAE3ACC}" type="datetime1">
              <a:rPr lang="en-US" smtClean="0"/>
              <a:t>2/19/2020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BD430-FA4C-478C-9978-AD026E29A509}" type="datetime1">
              <a:rPr lang="en-US" smtClean="0"/>
              <a:t>2/19/2020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43CF5-CE1F-4D27-A21B-A8D5D269773B}" type="datetime1">
              <a:rPr lang="en-US" smtClean="0"/>
              <a:t>2/19/2020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E2D98-D8A3-47B1-865E-B9DB341164B3}" type="datetime1">
              <a:rPr lang="en-US" smtClean="0"/>
              <a:t>2/19/2020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16854-5569-4E7B-AD92-107A11125D69}" type="datetime1">
              <a:rPr lang="en-US" smtClean="0"/>
              <a:t>2/19/2020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4EBAD-794E-4A3B-B181-E8A5E04A68AD}" type="datetime1">
              <a:rPr lang="en-US" smtClean="0"/>
              <a:t>2/19/2020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F35C0-94B2-4809-87BD-FCF641210681}" type="datetime1">
              <a:rPr lang="en-US" smtClean="0"/>
              <a:t>2/19/2020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C3EF4-BA8C-48CD-8ACE-A1859A29A9D0}" type="datetime1">
              <a:rPr lang="en-US" smtClean="0"/>
              <a:t>2/19/2020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A4E87-87C4-4EDA-AE0F-AC156E6BBAB4}" type="datetime1">
              <a:rPr lang="en-US" smtClean="0"/>
              <a:t>2/19/2020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CB95FA-CCE5-42FB-B86E-75F7E28D96D3}" type="datetime1">
              <a:rPr lang="en-US" smtClean="0"/>
              <a:t>2/19/2020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86800" y="6431116"/>
            <a:ext cx="381000" cy="349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9" name="Picture 3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6859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80" name="Rectangle 32"/>
          <p:cNvSpPr>
            <a:spLocks noGrp="1" noChangeArrowheads="1"/>
          </p:cNvSpPr>
          <p:nvPr>
            <p:ph type="subTitle" idx="1"/>
          </p:nvPr>
        </p:nvSpPr>
        <p:spPr>
          <a:xfrm>
            <a:off x="76200" y="2209800"/>
            <a:ext cx="8915400" cy="3810000"/>
          </a:xfrm>
          <a:noFill/>
          <a:ln/>
        </p:spPr>
        <p:txBody>
          <a:bodyPr>
            <a:normAutofit/>
          </a:bodyPr>
          <a:lstStyle/>
          <a:p>
            <a:r>
              <a:rPr lang="en-IE" sz="4300" b="1" dirty="0">
                <a:solidFill>
                  <a:schemeClr val="bg1"/>
                </a:solidFill>
              </a:rPr>
              <a:t>Update on Integrated Housing System</a:t>
            </a:r>
          </a:p>
          <a:p>
            <a:endParaRPr lang="en-IE" sz="4300" b="1" dirty="0">
              <a:solidFill>
                <a:schemeClr val="bg1"/>
              </a:solidFill>
            </a:endParaRPr>
          </a:p>
          <a:p>
            <a:endParaRPr lang="en-IE" sz="3600" b="1" dirty="0">
              <a:solidFill>
                <a:schemeClr val="bg1"/>
              </a:solidFill>
            </a:endParaRPr>
          </a:p>
          <a:p>
            <a:r>
              <a:rPr lang="en-IE" sz="3600" b="1" dirty="0">
                <a:solidFill>
                  <a:schemeClr val="bg1"/>
                </a:solidFill>
              </a:rPr>
              <a:t>Housing Strategic Policy Committee Meeting</a:t>
            </a:r>
          </a:p>
          <a:p>
            <a:r>
              <a:rPr lang="en-IE" sz="3600" b="1">
                <a:solidFill>
                  <a:schemeClr val="bg1"/>
                </a:solidFill>
              </a:rPr>
              <a:t>20</a:t>
            </a:r>
            <a:r>
              <a:rPr lang="en-IE" sz="3600" b="1" baseline="30000">
                <a:solidFill>
                  <a:schemeClr val="bg1"/>
                </a:solidFill>
              </a:rPr>
              <a:t>t</a:t>
            </a:r>
            <a:r>
              <a:rPr lang="en-IE" sz="3600" b="1" baseline="30000" dirty="0">
                <a:solidFill>
                  <a:schemeClr val="bg1"/>
                </a:solidFill>
              </a:rPr>
              <a:t>h</a:t>
            </a:r>
            <a:r>
              <a:rPr lang="en-IE" sz="3600" b="1">
                <a:solidFill>
                  <a:schemeClr val="bg1"/>
                </a:solidFill>
              </a:rPr>
              <a:t> </a:t>
            </a:r>
            <a:r>
              <a:rPr lang="en-IE" sz="3600" b="1" dirty="0">
                <a:solidFill>
                  <a:schemeClr val="bg1"/>
                </a:solidFill>
              </a:rPr>
              <a:t>February 2020</a:t>
            </a:r>
          </a:p>
        </p:txBody>
      </p:sp>
      <p:sp>
        <p:nvSpPr>
          <p:cNvPr id="2081" name="Rectangle 33"/>
          <p:cNvSpPr>
            <a:spLocks noChangeArrowheads="1"/>
          </p:cNvSpPr>
          <p:nvPr/>
        </p:nvSpPr>
        <p:spPr bwMode="auto">
          <a:xfrm>
            <a:off x="381000" y="5029200"/>
            <a:ext cx="83058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l"/>
            <a:endParaRPr lang="en-IE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62222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9" name="Picture 17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43"/>
          <a:stretch/>
        </p:blipFill>
        <p:spPr bwMode="auto">
          <a:xfrm>
            <a:off x="-1588" y="0"/>
            <a:ext cx="9148763" cy="6554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96068" y="6422681"/>
            <a:ext cx="381000" cy="349250"/>
          </a:xfrm>
        </p:spPr>
        <p:txBody>
          <a:bodyPr/>
          <a:lstStyle/>
          <a:p>
            <a:r>
              <a:rPr lang="en-US" dirty="0"/>
              <a:t>2</a:t>
            </a:r>
          </a:p>
        </p:txBody>
      </p:sp>
      <p:sp>
        <p:nvSpPr>
          <p:cNvPr id="5" name="Rectangle 18"/>
          <p:cNvSpPr>
            <a:spLocks noChangeArrowheads="1"/>
          </p:cNvSpPr>
          <p:nvPr/>
        </p:nvSpPr>
        <p:spPr bwMode="auto">
          <a:xfrm>
            <a:off x="152400" y="701275"/>
            <a:ext cx="8619867" cy="6021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dirty="0">
                <a:solidFill>
                  <a:srgbClr val="D95E00"/>
                </a:solidFill>
              </a:rPr>
              <a:t>Background:</a:t>
            </a:r>
          </a:p>
          <a:p>
            <a:pPr eaLnBrk="1" hangingPunct="1">
              <a:buFontTx/>
              <a:buNone/>
            </a:pPr>
            <a:endParaRPr lang="en-US" altLang="en-US" sz="1050" dirty="0">
              <a:solidFill>
                <a:srgbClr val="D95E00"/>
              </a:solidFill>
            </a:endParaRPr>
          </a:p>
          <a:p>
            <a:r>
              <a:rPr lang="en-IE" sz="2400" dirty="0">
                <a:solidFill>
                  <a:srgbClr val="51626F"/>
                </a:solidFill>
              </a:rPr>
              <a:t>SDCC commissioned a review of housing management and maintenance procedures, processes and associated systems.</a:t>
            </a:r>
          </a:p>
          <a:p>
            <a:endParaRPr lang="en-IE" sz="600" dirty="0">
              <a:solidFill>
                <a:srgbClr val="51626F"/>
              </a:solidFill>
            </a:endParaRPr>
          </a:p>
          <a:p>
            <a:r>
              <a:rPr lang="en-IE" sz="2400" dirty="0">
                <a:solidFill>
                  <a:srgbClr val="51626F"/>
                </a:solidFill>
              </a:rPr>
              <a:t>Housing Review was completed in April 2016.</a:t>
            </a:r>
          </a:p>
          <a:p>
            <a:endParaRPr lang="en-IE" sz="600" dirty="0">
              <a:solidFill>
                <a:srgbClr val="51626F"/>
              </a:solidFill>
            </a:endParaRPr>
          </a:p>
          <a:p>
            <a:r>
              <a:rPr lang="en-IE" sz="2400" dirty="0">
                <a:solidFill>
                  <a:srgbClr val="51626F"/>
                </a:solidFill>
              </a:rPr>
              <a:t>Key recommendation was the installation of an Integrated Housing System with </a:t>
            </a:r>
            <a:r>
              <a:rPr lang="en-GB" sz="2400" dirty="0">
                <a:solidFill>
                  <a:srgbClr val="51626F"/>
                </a:solidFill>
              </a:rPr>
              <a:t>functionality to support all operational processes across the Housing service and provide the following:</a:t>
            </a:r>
          </a:p>
          <a:p>
            <a:pPr marL="534988" lvl="2" indent="-266700">
              <a:buFont typeface="Courier New" panose="02070309020205020404" pitchFamily="49" charset="0"/>
              <a:buChar char="o"/>
            </a:pPr>
            <a:r>
              <a:rPr lang="en-IE" sz="2000" dirty="0">
                <a:solidFill>
                  <a:srgbClr val="51626F"/>
                </a:solidFill>
              </a:rPr>
              <a:t>Improved management information and reporting</a:t>
            </a:r>
          </a:p>
          <a:p>
            <a:pPr marL="534988" lvl="2" indent="-266700">
              <a:buFont typeface="Courier New" panose="02070309020205020404" pitchFamily="49" charset="0"/>
              <a:buChar char="o"/>
            </a:pPr>
            <a:r>
              <a:rPr lang="en-IE" sz="2000" dirty="0">
                <a:solidFill>
                  <a:srgbClr val="51626F"/>
                </a:solidFill>
              </a:rPr>
              <a:t>Electronic forms/multiple interfaces to reduce manual/duplicate input</a:t>
            </a:r>
          </a:p>
          <a:p>
            <a:pPr marL="534988" lvl="2" indent="-266700">
              <a:buFont typeface="Courier New" panose="02070309020205020404" pitchFamily="49" charset="0"/>
              <a:buChar char="o"/>
            </a:pPr>
            <a:r>
              <a:rPr lang="en-IE" sz="2000" dirty="0">
                <a:solidFill>
                  <a:srgbClr val="51626F"/>
                </a:solidFill>
              </a:rPr>
              <a:t>Customer portal to facilitate submitting repairs, viewing rent accounts submitting queries, updating contact information and more</a:t>
            </a:r>
          </a:p>
          <a:p>
            <a:pPr marL="534988" lvl="2" indent="-266700">
              <a:buFont typeface="Courier New" panose="02070309020205020404" pitchFamily="49" charset="0"/>
              <a:buChar char="o"/>
            </a:pPr>
            <a:r>
              <a:rPr lang="en-IE" sz="2000" dirty="0">
                <a:solidFill>
                  <a:srgbClr val="51626F"/>
                </a:solidFill>
              </a:rPr>
              <a:t>Mobile working and real time information for progress monitoring</a:t>
            </a:r>
          </a:p>
          <a:p>
            <a:endParaRPr lang="en-IE" sz="2000" dirty="0">
              <a:solidFill>
                <a:srgbClr val="51626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90641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9" name="Picture 17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43"/>
          <a:stretch/>
        </p:blipFill>
        <p:spPr bwMode="auto">
          <a:xfrm>
            <a:off x="-1588" y="-25167"/>
            <a:ext cx="9148763" cy="6554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96068" y="6422681"/>
            <a:ext cx="381000" cy="349250"/>
          </a:xfrm>
        </p:spPr>
        <p:txBody>
          <a:bodyPr/>
          <a:lstStyle/>
          <a:p>
            <a:r>
              <a:rPr lang="en-US" dirty="0"/>
              <a:t>3</a:t>
            </a:r>
          </a:p>
        </p:txBody>
      </p:sp>
      <p:sp>
        <p:nvSpPr>
          <p:cNvPr id="5" name="Rectangle 18"/>
          <p:cNvSpPr>
            <a:spLocks noChangeArrowheads="1"/>
          </p:cNvSpPr>
          <p:nvPr/>
        </p:nvSpPr>
        <p:spPr bwMode="auto">
          <a:xfrm>
            <a:off x="99270" y="1143000"/>
            <a:ext cx="894546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dirty="0">
                <a:solidFill>
                  <a:srgbClr val="D95E00"/>
                </a:solidFill>
              </a:rPr>
              <a:t>Integrated Housing System Project:</a:t>
            </a:r>
          </a:p>
          <a:p>
            <a:pPr eaLnBrk="1" hangingPunct="1">
              <a:buFontTx/>
              <a:buNone/>
            </a:pPr>
            <a:endParaRPr lang="en-US" altLang="en-US" sz="600" dirty="0">
              <a:solidFill>
                <a:srgbClr val="D95E00"/>
              </a:solidFill>
            </a:endParaRPr>
          </a:p>
          <a:p>
            <a:r>
              <a:rPr lang="en-IE" sz="2400" dirty="0">
                <a:solidFill>
                  <a:srgbClr val="51626F"/>
                </a:solidFill>
              </a:rPr>
              <a:t>Completed ‘open procedure’ tender process in 2017- unsuccessful.</a:t>
            </a:r>
          </a:p>
          <a:p>
            <a:endParaRPr lang="en-IE" sz="600" dirty="0">
              <a:solidFill>
                <a:srgbClr val="51626F"/>
              </a:solidFill>
            </a:endParaRPr>
          </a:p>
          <a:p>
            <a:r>
              <a:rPr lang="en-IE" sz="2400" dirty="0">
                <a:solidFill>
                  <a:srgbClr val="51626F"/>
                </a:solidFill>
              </a:rPr>
              <a:t>Completed ‘competitive with negotiation’ tender process in 2018 - tender awarded to Northgate Public Services (NPS) and contract signed on 21</a:t>
            </a:r>
            <a:r>
              <a:rPr lang="en-IE" sz="2400" baseline="30000" dirty="0">
                <a:solidFill>
                  <a:srgbClr val="51626F"/>
                </a:solidFill>
              </a:rPr>
              <a:t>st</a:t>
            </a:r>
            <a:r>
              <a:rPr lang="en-IE" sz="2400" dirty="0">
                <a:solidFill>
                  <a:srgbClr val="51626F"/>
                </a:solidFill>
              </a:rPr>
              <a:t> September 2018.</a:t>
            </a:r>
          </a:p>
          <a:p>
            <a:endParaRPr lang="en-IE" sz="600" dirty="0">
              <a:solidFill>
                <a:srgbClr val="51626F"/>
              </a:solidFill>
            </a:endParaRPr>
          </a:p>
          <a:p>
            <a:r>
              <a:rPr lang="en-IE" sz="2400" dirty="0">
                <a:solidFill>
                  <a:srgbClr val="51626F"/>
                </a:solidFill>
              </a:rPr>
              <a:t>Kick-off meeting between NPS and SDCC in October 2018.</a:t>
            </a:r>
          </a:p>
          <a:p>
            <a:endParaRPr lang="en-IE" sz="600" dirty="0">
              <a:solidFill>
                <a:srgbClr val="51626F"/>
              </a:solidFill>
            </a:endParaRPr>
          </a:p>
          <a:p>
            <a:r>
              <a:rPr lang="en-IE" sz="2400" dirty="0">
                <a:solidFill>
                  <a:srgbClr val="51626F"/>
                </a:solidFill>
              </a:rPr>
              <a:t>Implementation project commenced in December 2018.</a:t>
            </a:r>
          </a:p>
          <a:p>
            <a:endParaRPr lang="en-IE" sz="600" dirty="0">
              <a:solidFill>
                <a:srgbClr val="51626F"/>
              </a:solidFill>
            </a:endParaRPr>
          </a:p>
          <a:p>
            <a:r>
              <a:rPr lang="en-IE" sz="2400" dirty="0">
                <a:solidFill>
                  <a:srgbClr val="51626F"/>
                </a:solidFill>
              </a:rPr>
              <a:t>Project Team of 7 (6.2 FTE’s) &amp; 2 IT resources (1.5 FTE’s).</a:t>
            </a:r>
          </a:p>
          <a:p>
            <a:endParaRPr lang="en-IE" sz="600" dirty="0">
              <a:solidFill>
                <a:srgbClr val="51626F"/>
              </a:solidFill>
            </a:endParaRPr>
          </a:p>
          <a:p>
            <a:r>
              <a:rPr lang="en-IE" sz="2400" dirty="0">
                <a:solidFill>
                  <a:srgbClr val="51626F"/>
                </a:solidFill>
              </a:rPr>
              <a:t>First in Rep. of Ireland to go live with NPS Housing system.</a:t>
            </a:r>
          </a:p>
          <a:p>
            <a:endParaRPr lang="en-IE" sz="600" dirty="0">
              <a:solidFill>
                <a:srgbClr val="51626F"/>
              </a:solidFill>
            </a:endParaRPr>
          </a:p>
          <a:p>
            <a:endParaRPr lang="en-IE" sz="2000" dirty="0">
              <a:solidFill>
                <a:srgbClr val="51626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02964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9" name="Picture 17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43"/>
          <a:stretch/>
        </p:blipFill>
        <p:spPr bwMode="auto">
          <a:xfrm>
            <a:off x="-1588" y="0"/>
            <a:ext cx="9148763" cy="6554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96068" y="6422681"/>
            <a:ext cx="381000" cy="349250"/>
          </a:xfrm>
        </p:spPr>
        <p:txBody>
          <a:bodyPr/>
          <a:lstStyle/>
          <a:p>
            <a:r>
              <a:rPr lang="en-US" dirty="0"/>
              <a:t>4</a:t>
            </a:r>
          </a:p>
        </p:txBody>
      </p:sp>
      <p:sp>
        <p:nvSpPr>
          <p:cNvPr id="9" name="Rectangle 18"/>
          <p:cNvSpPr>
            <a:spLocks noChangeArrowheads="1"/>
          </p:cNvSpPr>
          <p:nvPr/>
        </p:nvSpPr>
        <p:spPr bwMode="auto">
          <a:xfrm>
            <a:off x="158493" y="514192"/>
            <a:ext cx="8918575" cy="53942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None/>
            </a:pPr>
            <a:r>
              <a:rPr lang="en-US" dirty="0">
                <a:solidFill>
                  <a:srgbClr val="D95E00"/>
                </a:solidFill>
              </a:rPr>
              <a:t>Benefits to Key </a:t>
            </a:r>
          </a:p>
          <a:p>
            <a:pPr>
              <a:buNone/>
            </a:pPr>
            <a:r>
              <a:rPr lang="en-US" dirty="0">
                <a:solidFill>
                  <a:srgbClr val="D95E00"/>
                </a:solidFill>
              </a:rPr>
              <a:t>Stakeholders p</a:t>
            </a:r>
            <a:r>
              <a:rPr lang="en-US" altLang="en-US" dirty="0">
                <a:solidFill>
                  <a:srgbClr val="D95E00"/>
                </a:solidFill>
              </a:rPr>
              <a:t>ost go live</a:t>
            </a:r>
          </a:p>
          <a:p>
            <a:pPr marL="0" indent="0">
              <a:buNone/>
            </a:pPr>
            <a:endParaRPr lang="en-IE" sz="1000" dirty="0">
              <a:solidFill>
                <a:srgbClr val="51626F"/>
              </a:solidFill>
            </a:endParaRPr>
          </a:p>
          <a:p>
            <a:pPr marL="0" indent="0">
              <a:buNone/>
            </a:pPr>
            <a:r>
              <a:rPr lang="en-US" altLang="en-US" sz="2400" u="sng" dirty="0">
                <a:solidFill>
                  <a:srgbClr val="D95E00"/>
                </a:solidFill>
              </a:rPr>
              <a:t>Customers</a:t>
            </a:r>
          </a:p>
          <a:p>
            <a:r>
              <a:rPr lang="en-IE" sz="2400" dirty="0">
                <a:solidFill>
                  <a:srgbClr val="51626F"/>
                </a:solidFill>
              </a:rPr>
              <a:t>Tenants can self serve 24 hours a day, 7 days a week on any device (fully mobile responsive).</a:t>
            </a:r>
          </a:p>
          <a:p>
            <a:endParaRPr lang="en-IE" sz="600" dirty="0">
              <a:solidFill>
                <a:srgbClr val="51626F"/>
              </a:solidFill>
            </a:endParaRPr>
          </a:p>
          <a:p>
            <a:r>
              <a:rPr lang="en-IE" sz="2400" dirty="0">
                <a:solidFill>
                  <a:srgbClr val="51626F"/>
                </a:solidFill>
              </a:rPr>
              <a:t>Online application forms, with save &amp; retrieve and document upload.</a:t>
            </a:r>
          </a:p>
          <a:p>
            <a:endParaRPr lang="en-IE" sz="600" dirty="0">
              <a:solidFill>
                <a:srgbClr val="51626F"/>
              </a:solidFill>
            </a:endParaRPr>
          </a:p>
          <a:p>
            <a:r>
              <a:rPr lang="en-IE" sz="2400" dirty="0">
                <a:solidFill>
                  <a:srgbClr val="51626F"/>
                </a:solidFill>
              </a:rPr>
              <a:t>Higher level of customer service- through automation of mundane tasks, staff time will free up to directly help those with the greatest need.</a:t>
            </a:r>
          </a:p>
          <a:p>
            <a:endParaRPr lang="en-IE" sz="600" dirty="0">
              <a:solidFill>
                <a:srgbClr val="51626F"/>
              </a:solidFill>
            </a:endParaRPr>
          </a:p>
          <a:p>
            <a:r>
              <a:rPr lang="en-IE" sz="2400" dirty="0">
                <a:solidFill>
                  <a:srgbClr val="51626F"/>
                </a:solidFill>
              </a:rPr>
              <a:t>Enhanced flexibility, real time information and mobile working.</a:t>
            </a:r>
          </a:p>
          <a:p>
            <a:endParaRPr lang="en-IE" sz="600" dirty="0">
              <a:solidFill>
                <a:srgbClr val="51626F"/>
              </a:solidFill>
            </a:endParaRPr>
          </a:p>
          <a:p>
            <a:pPr marL="0" indent="0">
              <a:buNone/>
            </a:pPr>
            <a:endParaRPr lang="en-US" altLang="en-US" b="1" dirty="0">
              <a:solidFill>
                <a:srgbClr val="D95E00"/>
              </a:solidFill>
            </a:endParaRPr>
          </a:p>
          <a:p>
            <a:endParaRPr lang="en-IE" sz="2400" dirty="0">
              <a:solidFill>
                <a:srgbClr val="51626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83161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9" name="Picture 17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43"/>
          <a:stretch/>
        </p:blipFill>
        <p:spPr bwMode="auto">
          <a:xfrm>
            <a:off x="-1588" y="0"/>
            <a:ext cx="9148763" cy="6554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96068" y="6422681"/>
            <a:ext cx="381000" cy="349250"/>
          </a:xfrm>
        </p:spPr>
        <p:txBody>
          <a:bodyPr/>
          <a:lstStyle/>
          <a:p>
            <a:r>
              <a:rPr lang="en-US" dirty="0"/>
              <a:t>5</a:t>
            </a:r>
          </a:p>
        </p:txBody>
      </p:sp>
      <p:sp>
        <p:nvSpPr>
          <p:cNvPr id="9" name="Rectangle 18"/>
          <p:cNvSpPr>
            <a:spLocks noChangeArrowheads="1"/>
          </p:cNvSpPr>
          <p:nvPr/>
        </p:nvSpPr>
        <p:spPr bwMode="auto">
          <a:xfrm>
            <a:off x="158493" y="514192"/>
            <a:ext cx="8918575" cy="53942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None/>
            </a:pPr>
            <a:r>
              <a:rPr lang="en-US" dirty="0">
                <a:solidFill>
                  <a:srgbClr val="D95E00"/>
                </a:solidFill>
              </a:rPr>
              <a:t>Benefits to Key </a:t>
            </a:r>
          </a:p>
          <a:p>
            <a:pPr>
              <a:buNone/>
            </a:pPr>
            <a:r>
              <a:rPr lang="en-US" dirty="0">
                <a:solidFill>
                  <a:srgbClr val="D95E00"/>
                </a:solidFill>
              </a:rPr>
              <a:t>Stakeholders p</a:t>
            </a:r>
            <a:r>
              <a:rPr lang="en-US" altLang="en-US" dirty="0">
                <a:solidFill>
                  <a:srgbClr val="D95E00"/>
                </a:solidFill>
              </a:rPr>
              <a:t>ost go live</a:t>
            </a:r>
          </a:p>
          <a:p>
            <a:pPr marL="0" indent="0">
              <a:buNone/>
            </a:pPr>
            <a:endParaRPr lang="en-IE" sz="1000" dirty="0">
              <a:solidFill>
                <a:srgbClr val="51626F"/>
              </a:solidFill>
            </a:endParaRPr>
          </a:p>
          <a:p>
            <a:pPr>
              <a:buNone/>
            </a:pPr>
            <a:r>
              <a:rPr lang="en-US" altLang="en-US" sz="2400" u="sng" dirty="0">
                <a:solidFill>
                  <a:srgbClr val="D95E00"/>
                </a:solidFill>
              </a:rPr>
              <a:t>Councillors</a:t>
            </a:r>
          </a:p>
          <a:p>
            <a:r>
              <a:rPr lang="en-IE" sz="2400" dirty="0">
                <a:solidFill>
                  <a:srgbClr val="51626F"/>
                </a:solidFill>
              </a:rPr>
              <a:t>Improved response times to certain queries</a:t>
            </a:r>
          </a:p>
          <a:p>
            <a:endParaRPr lang="en-IE" sz="600" dirty="0">
              <a:solidFill>
                <a:srgbClr val="51626F"/>
              </a:solidFill>
            </a:endParaRPr>
          </a:p>
          <a:p>
            <a:r>
              <a:rPr lang="en-IE" sz="2400" dirty="0">
                <a:solidFill>
                  <a:srgbClr val="51626F"/>
                </a:solidFill>
              </a:rPr>
              <a:t>Real time information will be available</a:t>
            </a:r>
          </a:p>
          <a:p>
            <a:endParaRPr lang="en-IE" sz="600" dirty="0">
              <a:solidFill>
                <a:srgbClr val="51626F"/>
              </a:solidFill>
            </a:endParaRPr>
          </a:p>
          <a:p>
            <a:r>
              <a:rPr lang="en-IE" sz="2400" dirty="0">
                <a:solidFill>
                  <a:srgbClr val="51626F"/>
                </a:solidFill>
              </a:rPr>
              <a:t>Reduced grievances being raised from Housing customers</a:t>
            </a:r>
          </a:p>
          <a:p>
            <a:endParaRPr lang="en-IE" sz="600" dirty="0">
              <a:solidFill>
                <a:srgbClr val="51626F"/>
              </a:solidFill>
            </a:endParaRPr>
          </a:p>
          <a:p>
            <a:r>
              <a:rPr lang="en-IE" sz="2400" dirty="0">
                <a:solidFill>
                  <a:srgbClr val="51626F"/>
                </a:solidFill>
              </a:rPr>
              <a:t>Faster and improved decision making informed by real time management information</a:t>
            </a:r>
          </a:p>
          <a:p>
            <a:endParaRPr lang="en-IE" sz="600" dirty="0">
              <a:solidFill>
                <a:srgbClr val="51626F"/>
              </a:solidFill>
            </a:endParaRPr>
          </a:p>
          <a:p>
            <a:r>
              <a:rPr lang="en-IE" sz="2400" dirty="0">
                <a:solidFill>
                  <a:srgbClr val="51626F"/>
                </a:solidFill>
              </a:rPr>
              <a:t>Proactive rather reactive Housing department services through evidence-based insight into current trends to enable appraisal of the different strategic options</a:t>
            </a:r>
          </a:p>
          <a:p>
            <a:endParaRPr lang="en-IE" sz="2400" dirty="0">
              <a:solidFill>
                <a:srgbClr val="51626F"/>
              </a:solidFill>
            </a:endParaRPr>
          </a:p>
          <a:p>
            <a:endParaRPr lang="en-IE" sz="2400" dirty="0">
              <a:solidFill>
                <a:srgbClr val="51626F"/>
              </a:solidFill>
            </a:endParaRPr>
          </a:p>
          <a:p>
            <a:pPr marL="0" indent="0">
              <a:buNone/>
            </a:pPr>
            <a:endParaRPr lang="en-US" altLang="en-US" b="1" dirty="0">
              <a:solidFill>
                <a:srgbClr val="D95E00"/>
              </a:solidFill>
            </a:endParaRPr>
          </a:p>
          <a:p>
            <a:endParaRPr lang="en-IE" sz="2400" dirty="0">
              <a:solidFill>
                <a:srgbClr val="51626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56194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9" name="Picture 17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43"/>
          <a:stretch/>
        </p:blipFill>
        <p:spPr bwMode="auto">
          <a:xfrm>
            <a:off x="-1588" y="0"/>
            <a:ext cx="9148763" cy="6554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96068" y="6422681"/>
            <a:ext cx="381000" cy="349250"/>
          </a:xfrm>
        </p:spPr>
        <p:txBody>
          <a:bodyPr/>
          <a:lstStyle/>
          <a:p>
            <a:r>
              <a:rPr lang="en-US" dirty="0"/>
              <a:t>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" y="762000"/>
            <a:ext cx="59634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3200" dirty="0">
                <a:solidFill>
                  <a:srgbClr val="D95E00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High level view of NPS Housing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1622759"/>
            <a:ext cx="8305800" cy="504464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5152" y="5391666"/>
            <a:ext cx="971550" cy="40005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2200" y="5773202"/>
            <a:ext cx="971550" cy="400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8477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9" name="Picture 17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43"/>
          <a:stretch/>
        </p:blipFill>
        <p:spPr bwMode="auto">
          <a:xfrm>
            <a:off x="-1588" y="0"/>
            <a:ext cx="9148763" cy="6554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96068" y="6422681"/>
            <a:ext cx="381000" cy="349250"/>
          </a:xfrm>
        </p:spPr>
        <p:txBody>
          <a:bodyPr/>
          <a:lstStyle/>
          <a:p>
            <a:r>
              <a:rPr lang="en-US" dirty="0"/>
              <a:t>7</a:t>
            </a:r>
          </a:p>
        </p:txBody>
      </p:sp>
      <p:sp>
        <p:nvSpPr>
          <p:cNvPr id="9" name="Rectangle 18"/>
          <p:cNvSpPr>
            <a:spLocks noChangeArrowheads="1"/>
          </p:cNvSpPr>
          <p:nvPr/>
        </p:nvSpPr>
        <p:spPr bwMode="auto">
          <a:xfrm>
            <a:off x="228600" y="864398"/>
            <a:ext cx="8918575" cy="53942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indent="0">
              <a:buNone/>
            </a:pPr>
            <a:endParaRPr lang="en-IE" sz="2400" dirty="0">
              <a:solidFill>
                <a:srgbClr val="51626F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85E09A7-382B-4B14-8868-1E3BEED6C1B2}"/>
              </a:ext>
            </a:extLst>
          </p:cNvPr>
          <p:cNvSpPr txBox="1"/>
          <p:nvPr/>
        </p:nvSpPr>
        <p:spPr>
          <a:xfrm>
            <a:off x="76200" y="762000"/>
            <a:ext cx="59634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D95E00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Dashboard Examples</a:t>
            </a:r>
            <a:endParaRPr lang="en-IE" sz="3200" dirty="0">
              <a:solidFill>
                <a:srgbClr val="D95E00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E642908-01CE-4218-B8D0-3D8DEE937996}"/>
              </a:ext>
            </a:extLst>
          </p:cNvPr>
          <p:cNvPicPr/>
          <p:nvPr/>
        </p:nvPicPr>
        <p:blipFill rotWithShape="1">
          <a:blip r:embed="rId3"/>
          <a:srcRect r="1784"/>
          <a:stretch/>
        </p:blipFill>
        <p:spPr>
          <a:xfrm>
            <a:off x="112712" y="1633843"/>
            <a:ext cx="8918575" cy="4448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78989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9" name="Picture 17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43"/>
          <a:stretch/>
        </p:blipFill>
        <p:spPr bwMode="auto">
          <a:xfrm>
            <a:off x="-1588" y="0"/>
            <a:ext cx="9148763" cy="6554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96068" y="6422681"/>
            <a:ext cx="381000" cy="349250"/>
          </a:xfrm>
        </p:spPr>
        <p:txBody>
          <a:bodyPr/>
          <a:lstStyle/>
          <a:p>
            <a:r>
              <a:rPr lang="en-US" dirty="0"/>
              <a:t>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" y="533400"/>
            <a:ext cx="596340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3200" dirty="0">
                <a:solidFill>
                  <a:srgbClr val="D95E00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NPS Housing- </a:t>
            </a:r>
          </a:p>
          <a:p>
            <a:r>
              <a:rPr lang="en-IE" sz="3200" dirty="0">
                <a:solidFill>
                  <a:srgbClr val="D95E00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Customer Portal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2884" t="1012" b="1807"/>
          <a:stretch/>
        </p:blipFill>
        <p:spPr>
          <a:xfrm>
            <a:off x="76200" y="1524000"/>
            <a:ext cx="7696200" cy="53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6798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9" name="Picture 17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43"/>
          <a:stretch/>
        </p:blipFill>
        <p:spPr bwMode="auto">
          <a:xfrm>
            <a:off x="-1588" y="0"/>
            <a:ext cx="9148763" cy="6554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96068" y="6422681"/>
            <a:ext cx="381000" cy="349250"/>
          </a:xfrm>
        </p:spPr>
        <p:txBody>
          <a:bodyPr/>
          <a:lstStyle/>
          <a:p>
            <a:r>
              <a:rPr lang="en-US" dirty="0"/>
              <a:t>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2598" y="381000"/>
            <a:ext cx="611580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800" dirty="0">
                <a:solidFill>
                  <a:srgbClr val="D95E00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NPS Housing </a:t>
            </a:r>
          </a:p>
          <a:p>
            <a:r>
              <a:rPr lang="en-IE" sz="2800" dirty="0">
                <a:solidFill>
                  <a:srgbClr val="D95E00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Customer Portal- Repairs sample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81" y="1356098"/>
            <a:ext cx="6328719" cy="540578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309286" y="1863932"/>
            <a:ext cx="1044000" cy="120878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3989070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9" name="Picture 17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43"/>
          <a:stretch/>
        </p:blipFill>
        <p:spPr bwMode="auto">
          <a:xfrm>
            <a:off x="-1588" y="0"/>
            <a:ext cx="9148763" cy="6554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96068" y="6422681"/>
            <a:ext cx="381000" cy="349250"/>
          </a:xfrm>
        </p:spPr>
        <p:txBody>
          <a:bodyPr/>
          <a:lstStyle/>
          <a:p>
            <a:r>
              <a:rPr lang="en-US" dirty="0"/>
              <a:t>10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3590" t="31428" r="16460" b="5714"/>
          <a:stretch/>
        </p:blipFill>
        <p:spPr>
          <a:xfrm>
            <a:off x="1158746" y="1897330"/>
            <a:ext cx="4957057" cy="160375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l="21892" t="37351" r="6077" b="1556"/>
          <a:stretch/>
        </p:blipFill>
        <p:spPr>
          <a:xfrm>
            <a:off x="3749546" y="3893329"/>
            <a:ext cx="5077082" cy="296193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/>
          <a:srcRect l="21892" t="7564" r="31622" b="76719"/>
          <a:stretch/>
        </p:blipFill>
        <p:spPr>
          <a:xfrm>
            <a:off x="152401" y="3991253"/>
            <a:ext cx="4134768" cy="96157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30779" y="1508896"/>
            <a:ext cx="6471002" cy="369332"/>
          </a:xfrm>
          <a:prstGeom prst="rect">
            <a:avLst/>
          </a:prstGeom>
          <a:solidFill>
            <a:srgbClr val="51626F"/>
          </a:solidFill>
        </p:spPr>
        <p:txBody>
          <a:bodyPr wrap="none" rtlCol="0">
            <a:spAutoFit/>
          </a:bodyPr>
          <a:lstStyle/>
          <a:p>
            <a:r>
              <a:rPr lang="en-IE" dirty="0">
                <a:solidFill>
                  <a:schemeClr val="bg1"/>
                </a:solidFill>
              </a:rPr>
              <a:t>Selecting ‘Doors’ would allow for the selection of the type of door: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0779" y="3543099"/>
            <a:ext cx="8228663" cy="369332"/>
          </a:xfrm>
          <a:prstGeom prst="rect">
            <a:avLst/>
          </a:prstGeom>
          <a:solidFill>
            <a:srgbClr val="51626F"/>
          </a:solidFill>
        </p:spPr>
        <p:txBody>
          <a:bodyPr wrap="none" rtlCol="0">
            <a:spAutoFit/>
          </a:bodyPr>
          <a:lstStyle/>
          <a:p>
            <a:r>
              <a:rPr lang="en-IE" dirty="0">
                <a:solidFill>
                  <a:schemeClr val="bg1"/>
                </a:solidFill>
              </a:rPr>
              <a:t>The diagnosis diagram then allows for selection of the type of work actually required: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2401" y="394496"/>
            <a:ext cx="596340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800" dirty="0">
                <a:solidFill>
                  <a:srgbClr val="D95E00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NPS Housing </a:t>
            </a:r>
          </a:p>
          <a:p>
            <a:r>
              <a:rPr lang="en-IE" sz="2800" dirty="0">
                <a:solidFill>
                  <a:srgbClr val="D95E00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Customer Portal- Repairs sample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055327" y="2176970"/>
            <a:ext cx="972000" cy="1188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4687461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9" name="Picture 17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43"/>
          <a:stretch/>
        </p:blipFill>
        <p:spPr bwMode="auto">
          <a:xfrm>
            <a:off x="-1588" y="0"/>
            <a:ext cx="9148763" cy="6554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90" name="Rectangle 18"/>
          <p:cNvSpPr>
            <a:spLocks noChangeArrowheads="1"/>
          </p:cNvSpPr>
          <p:nvPr/>
        </p:nvSpPr>
        <p:spPr bwMode="auto">
          <a:xfrm>
            <a:off x="152400" y="877802"/>
            <a:ext cx="8382000" cy="590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None/>
            </a:pPr>
            <a:r>
              <a:rPr lang="en-IE" dirty="0">
                <a:solidFill>
                  <a:srgbClr val="D95E00"/>
                </a:solidFill>
              </a:rPr>
              <a:t>Key Delivery Challenges:</a:t>
            </a:r>
          </a:p>
          <a:p>
            <a:pPr>
              <a:buNone/>
            </a:pPr>
            <a:endParaRPr lang="en-IE" sz="1400" dirty="0">
              <a:solidFill>
                <a:srgbClr val="D95E00"/>
              </a:solidFill>
            </a:endParaRPr>
          </a:p>
          <a:p>
            <a:r>
              <a:rPr lang="en-IE" sz="2400" dirty="0">
                <a:solidFill>
                  <a:srgbClr val="51626F"/>
                </a:solidFill>
              </a:rPr>
              <a:t>Only one respondent to final tender.</a:t>
            </a:r>
          </a:p>
          <a:p>
            <a:endParaRPr lang="en-IE" sz="1400" dirty="0">
              <a:solidFill>
                <a:srgbClr val="51626F"/>
              </a:solidFill>
            </a:endParaRPr>
          </a:p>
          <a:p>
            <a:r>
              <a:rPr lang="en-IE" sz="2400" dirty="0">
                <a:solidFill>
                  <a:srgbClr val="51626F"/>
                </a:solidFill>
              </a:rPr>
              <a:t>Disruption to whole department during implementation.</a:t>
            </a:r>
          </a:p>
          <a:p>
            <a:pPr marL="0" indent="0">
              <a:buNone/>
            </a:pPr>
            <a:endParaRPr lang="en-IE" sz="1400" dirty="0">
              <a:solidFill>
                <a:srgbClr val="51626F"/>
              </a:solidFill>
            </a:endParaRPr>
          </a:p>
          <a:p>
            <a:r>
              <a:rPr lang="en-IE" sz="2400" dirty="0">
                <a:solidFill>
                  <a:srgbClr val="51626F"/>
                </a:solidFill>
              </a:rPr>
              <a:t>Complexity of data load files.</a:t>
            </a:r>
          </a:p>
          <a:p>
            <a:endParaRPr lang="en-IE" sz="1400" dirty="0">
              <a:solidFill>
                <a:srgbClr val="51626F"/>
              </a:solidFill>
            </a:endParaRPr>
          </a:p>
          <a:p>
            <a:r>
              <a:rPr lang="en-IE" sz="2400" dirty="0">
                <a:solidFill>
                  <a:srgbClr val="51626F"/>
                </a:solidFill>
              </a:rPr>
              <a:t>Data quality issues.</a:t>
            </a:r>
          </a:p>
          <a:p>
            <a:pPr marL="0" indent="0">
              <a:buNone/>
            </a:pPr>
            <a:endParaRPr lang="en-IE" sz="1400" dirty="0">
              <a:solidFill>
                <a:srgbClr val="51626F"/>
              </a:solidFill>
            </a:endParaRPr>
          </a:p>
          <a:p>
            <a:r>
              <a:rPr lang="en-IE" sz="2400" dirty="0">
                <a:solidFill>
                  <a:srgbClr val="51626F"/>
                </a:solidFill>
              </a:rPr>
              <a:t>New systems being implemented in DEASP, DRHE and RTB &amp; new Loans system being procured for SDCC.</a:t>
            </a:r>
          </a:p>
          <a:p>
            <a:endParaRPr lang="en-IE" sz="1400" dirty="0">
              <a:solidFill>
                <a:srgbClr val="51626F"/>
              </a:solidFill>
            </a:endParaRPr>
          </a:p>
          <a:p>
            <a:r>
              <a:rPr lang="en-IE" sz="2400" dirty="0">
                <a:solidFill>
                  <a:srgbClr val="51626F"/>
                </a:solidFill>
              </a:rPr>
              <a:t>New application form for Social Housing Support.</a:t>
            </a:r>
          </a:p>
          <a:p>
            <a:pPr marL="0" indent="0">
              <a:buNone/>
            </a:pPr>
            <a:endParaRPr lang="en-IE" sz="2400" dirty="0">
              <a:solidFill>
                <a:srgbClr val="51626F"/>
              </a:solidFill>
            </a:endParaRPr>
          </a:p>
          <a:p>
            <a:endParaRPr lang="en-IE" sz="2400" dirty="0">
              <a:solidFill>
                <a:srgbClr val="51626F"/>
              </a:solidFill>
            </a:endParaRPr>
          </a:p>
          <a:p>
            <a:pPr>
              <a:buNone/>
            </a:pPr>
            <a:endParaRPr lang="en-IE" sz="2800" dirty="0">
              <a:solidFill>
                <a:srgbClr val="D95E00"/>
              </a:solidFill>
            </a:endParaRPr>
          </a:p>
          <a:p>
            <a:pPr>
              <a:buNone/>
            </a:pPr>
            <a:endParaRPr lang="en-IE" sz="2800" dirty="0">
              <a:solidFill>
                <a:srgbClr val="D95E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96068" y="6422681"/>
            <a:ext cx="381000" cy="349250"/>
          </a:xfrm>
        </p:spPr>
        <p:txBody>
          <a:bodyPr/>
          <a:lstStyle/>
          <a:p>
            <a:r>
              <a:rPr lang="en-US" dirty="0"/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22298982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9" name="Picture 17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43"/>
          <a:stretch/>
        </p:blipFill>
        <p:spPr bwMode="auto">
          <a:xfrm>
            <a:off x="-1588" y="0"/>
            <a:ext cx="9148763" cy="6554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90" name="Rectangle 18"/>
          <p:cNvSpPr>
            <a:spLocks noChangeArrowheads="1"/>
          </p:cNvSpPr>
          <p:nvPr/>
        </p:nvSpPr>
        <p:spPr bwMode="auto">
          <a:xfrm>
            <a:off x="152400" y="877802"/>
            <a:ext cx="8382000" cy="590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None/>
            </a:pPr>
            <a:r>
              <a:rPr lang="en-IE" dirty="0">
                <a:solidFill>
                  <a:srgbClr val="D95E00"/>
                </a:solidFill>
              </a:rPr>
              <a:t>Progress To Date:</a:t>
            </a:r>
          </a:p>
          <a:p>
            <a:pPr marL="0" indent="0">
              <a:buNone/>
            </a:pPr>
            <a:endParaRPr lang="en-IE" sz="1600" dirty="0">
              <a:solidFill>
                <a:srgbClr val="51626F"/>
              </a:solidFill>
            </a:endParaRPr>
          </a:p>
          <a:p>
            <a:r>
              <a:rPr lang="en-IE" sz="2400" dirty="0">
                <a:solidFill>
                  <a:srgbClr val="51626F"/>
                </a:solidFill>
              </a:rPr>
              <a:t>Configuration design, build, functional testing and User Acceptance Testing (UAT) on most modules completed.</a:t>
            </a:r>
          </a:p>
          <a:p>
            <a:endParaRPr lang="en-IE" sz="1000" dirty="0">
              <a:solidFill>
                <a:srgbClr val="51626F"/>
              </a:solidFill>
            </a:endParaRPr>
          </a:p>
          <a:p>
            <a:r>
              <a:rPr lang="en-IE" sz="2400" dirty="0">
                <a:solidFill>
                  <a:srgbClr val="51626F"/>
                </a:solidFill>
              </a:rPr>
              <a:t>Training course development in progress. </a:t>
            </a:r>
          </a:p>
          <a:p>
            <a:endParaRPr lang="en-IE" sz="1000" dirty="0">
              <a:solidFill>
                <a:srgbClr val="51626F"/>
              </a:solidFill>
            </a:endParaRPr>
          </a:p>
          <a:p>
            <a:r>
              <a:rPr lang="en-IE" sz="2400" dirty="0">
                <a:solidFill>
                  <a:srgbClr val="51626F"/>
                </a:solidFill>
              </a:rPr>
              <a:t>Key data load areas progressing, however encountering significant challenges</a:t>
            </a:r>
          </a:p>
          <a:p>
            <a:endParaRPr lang="en-IE" sz="1000" dirty="0">
              <a:solidFill>
                <a:srgbClr val="51626F"/>
              </a:solidFill>
            </a:endParaRPr>
          </a:p>
          <a:p>
            <a:r>
              <a:rPr lang="en-IE" sz="2400" dirty="0">
                <a:solidFill>
                  <a:srgbClr val="51626F"/>
                </a:solidFill>
              </a:rPr>
              <a:t>Reports and Template Letters encountering some delays.</a:t>
            </a:r>
          </a:p>
          <a:p>
            <a:endParaRPr lang="en-IE" sz="1000" dirty="0">
              <a:solidFill>
                <a:srgbClr val="51626F"/>
              </a:solidFill>
            </a:endParaRPr>
          </a:p>
          <a:p>
            <a:r>
              <a:rPr lang="en-IE" sz="2400" dirty="0">
                <a:solidFill>
                  <a:srgbClr val="51626F"/>
                </a:solidFill>
              </a:rPr>
              <a:t>System Go Live- </a:t>
            </a:r>
          </a:p>
          <a:p>
            <a:pPr lvl="1"/>
            <a:r>
              <a:rPr lang="en-IE" sz="2000" dirty="0">
                <a:solidFill>
                  <a:srgbClr val="51626F"/>
                </a:solidFill>
              </a:rPr>
              <a:t>Phase 1 -76% of Housing Staff 27</a:t>
            </a:r>
            <a:r>
              <a:rPr lang="en-IE" sz="2000" baseline="30000" dirty="0">
                <a:solidFill>
                  <a:srgbClr val="51626F"/>
                </a:solidFill>
              </a:rPr>
              <a:t>th</a:t>
            </a:r>
            <a:r>
              <a:rPr lang="en-IE" sz="2000" dirty="0">
                <a:solidFill>
                  <a:srgbClr val="51626F"/>
                </a:solidFill>
              </a:rPr>
              <a:t> April 2020</a:t>
            </a:r>
          </a:p>
          <a:p>
            <a:pPr lvl="1"/>
            <a:r>
              <a:rPr lang="en-IE" sz="2000" dirty="0">
                <a:solidFill>
                  <a:srgbClr val="51626F"/>
                </a:solidFill>
              </a:rPr>
              <a:t>Phase 2 -24% of Housing Staff Q3 2020</a:t>
            </a:r>
          </a:p>
          <a:p>
            <a:endParaRPr lang="en-IE" sz="2000" dirty="0">
              <a:solidFill>
                <a:srgbClr val="51626F"/>
              </a:solidFill>
            </a:endParaRPr>
          </a:p>
          <a:p>
            <a:pPr>
              <a:buNone/>
            </a:pPr>
            <a:endParaRPr lang="en-IE" sz="2800" dirty="0">
              <a:solidFill>
                <a:srgbClr val="D95E00"/>
              </a:solidFill>
            </a:endParaRPr>
          </a:p>
          <a:p>
            <a:pPr>
              <a:buNone/>
            </a:pPr>
            <a:endParaRPr lang="en-IE" sz="2800" dirty="0">
              <a:solidFill>
                <a:srgbClr val="D95E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96068" y="6422681"/>
            <a:ext cx="381000" cy="349250"/>
          </a:xfrm>
        </p:spPr>
        <p:txBody>
          <a:bodyPr/>
          <a:lstStyle/>
          <a:p>
            <a:r>
              <a:rPr lang="en-US" dirty="0"/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37769537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9" name="Picture 17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43"/>
          <a:stretch/>
        </p:blipFill>
        <p:spPr bwMode="auto">
          <a:xfrm>
            <a:off x="-1588" y="0"/>
            <a:ext cx="9148763" cy="6554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90" name="Rectangle 18"/>
          <p:cNvSpPr>
            <a:spLocks noChangeArrowheads="1"/>
          </p:cNvSpPr>
          <p:nvPr/>
        </p:nvSpPr>
        <p:spPr bwMode="auto">
          <a:xfrm>
            <a:off x="762000" y="1143000"/>
            <a:ext cx="7934068" cy="5411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None/>
            </a:pPr>
            <a:r>
              <a:rPr lang="en-IE" sz="4000" dirty="0">
                <a:solidFill>
                  <a:srgbClr val="D95E00"/>
                </a:solidFill>
              </a:rPr>
              <a:t>Thank you!</a:t>
            </a:r>
          </a:p>
          <a:p>
            <a:pPr>
              <a:buNone/>
            </a:pPr>
            <a:endParaRPr lang="en-IE" sz="2000" dirty="0">
              <a:solidFill>
                <a:srgbClr val="D95E00"/>
              </a:solidFill>
            </a:endParaRPr>
          </a:p>
          <a:p>
            <a:pPr marL="0" indent="0">
              <a:buNone/>
            </a:pPr>
            <a:endParaRPr lang="en-IE" sz="1600" dirty="0">
              <a:solidFill>
                <a:srgbClr val="51626F"/>
              </a:solidFill>
            </a:endParaRPr>
          </a:p>
          <a:p>
            <a:pPr marL="0" indent="0">
              <a:buNone/>
            </a:pPr>
            <a:endParaRPr lang="en-IE" sz="1600" dirty="0">
              <a:solidFill>
                <a:srgbClr val="51626F"/>
              </a:solidFill>
            </a:endParaRPr>
          </a:p>
          <a:p>
            <a:pPr marL="0" indent="0">
              <a:buNone/>
            </a:pPr>
            <a:endParaRPr lang="en-IE" sz="1600" dirty="0">
              <a:solidFill>
                <a:srgbClr val="51626F"/>
              </a:solidFill>
            </a:endParaRPr>
          </a:p>
          <a:p>
            <a:pPr marL="0" indent="0">
              <a:buNone/>
            </a:pPr>
            <a:endParaRPr lang="en-IE" sz="1600" dirty="0">
              <a:solidFill>
                <a:srgbClr val="51626F"/>
              </a:solidFill>
            </a:endParaRPr>
          </a:p>
          <a:p>
            <a:pPr marL="0" indent="0">
              <a:buNone/>
            </a:pPr>
            <a:endParaRPr lang="en-IE" sz="1600" dirty="0">
              <a:solidFill>
                <a:srgbClr val="51626F"/>
              </a:solidFill>
            </a:endParaRPr>
          </a:p>
          <a:p>
            <a:pPr marL="0" indent="0">
              <a:buNone/>
            </a:pPr>
            <a:endParaRPr lang="en-IE" sz="1600" dirty="0">
              <a:solidFill>
                <a:srgbClr val="51626F"/>
              </a:solidFill>
            </a:endParaRPr>
          </a:p>
          <a:p>
            <a:pPr marL="0" indent="0">
              <a:buNone/>
            </a:pPr>
            <a:endParaRPr lang="en-IE" sz="1600" dirty="0">
              <a:solidFill>
                <a:srgbClr val="51626F"/>
              </a:solidFill>
            </a:endParaRPr>
          </a:p>
          <a:p>
            <a:pPr marL="0" indent="0">
              <a:buNone/>
            </a:pPr>
            <a:endParaRPr lang="en-IE" sz="1600" dirty="0">
              <a:solidFill>
                <a:srgbClr val="51626F"/>
              </a:solidFill>
            </a:endParaRPr>
          </a:p>
          <a:p>
            <a:pPr marL="0" indent="0">
              <a:buNone/>
            </a:pPr>
            <a:endParaRPr lang="en-IE" sz="1600" dirty="0">
              <a:solidFill>
                <a:srgbClr val="51626F"/>
              </a:solidFill>
            </a:endParaRPr>
          </a:p>
          <a:p>
            <a:pPr marL="0" indent="0">
              <a:buNone/>
            </a:pPr>
            <a:endParaRPr lang="en-IE" sz="1600" dirty="0">
              <a:solidFill>
                <a:srgbClr val="51626F"/>
              </a:solidFill>
            </a:endParaRPr>
          </a:p>
          <a:p>
            <a:pPr marL="0" indent="0">
              <a:buNone/>
            </a:pPr>
            <a:endParaRPr lang="en-IE" sz="1600" dirty="0">
              <a:solidFill>
                <a:srgbClr val="51626F"/>
              </a:solidFill>
            </a:endParaRPr>
          </a:p>
          <a:p>
            <a:pPr marL="0" indent="0">
              <a:buNone/>
            </a:pPr>
            <a:r>
              <a:rPr lang="en-IE" dirty="0">
                <a:solidFill>
                  <a:srgbClr val="51626F"/>
                </a:solidFill>
              </a:rPr>
              <a:t>			     Questions Welcome….</a:t>
            </a:r>
            <a:endParaRPr lang="en-IE" sz="2800" dirty="0">
              <a:solidFill>
                <a:srgbClr val="D95E00"/>
              </a:solidFill>
            </a:endParaRPr>
          </a:p>
          <a:p>
            <a:pPr>
              <a:buNone/>
            </a:pPr>
            <a:endParaRPr lang="en-IE" sz="2800" dirty="0">
              <a:solidFill>
                <a:srgbClr val="D95E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96068" y="6422681"/>
            <a:ext cx="381000" cy="349250"/>
          </a:xfrm>
        </p:spPr>
        <p:txBody>
          <a:bodyPr/>
          <a:lstStyle/>
          <a:p>
            <a:r>
              <a:rPr lang="en-US" dirty="0"/>
              <a:t>13</a:t>
            </a:r>
          </a:p>
        </p:txBody>
      </p:sp>
      <p:pic>
        <p:nvPicPr>
          <p:cNvPr id="5" name="Picture 4" descr="C:\Users\hamij\AppData\Local\Microsoft\Windows\Temporary Internet Files\Content.IE5\B010KDH6\MC900446010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7223" y="2308632"/>
            <a:ext cx="2569555" cy="2240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45802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4012</TotalTime>
  <Words>535</Words>
  <Application>Microsoft Office PowerPoint</Application>
  <PresentationFormat>On-screen Show (4:3)</PresentationFormat>
  <Paragraphs>121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Courier New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Public Adult</dc:creator>
  <cp:lastModifiedBy>Colm Ward</cp:lastModifiedBy>
  <cp:revision>294</cp:revision>
  <cp:lastPrinted>2018-09-27T14:42:52Z</cp:lastPrinted>
  <dcterms:created xsi:type="dcterms:W3CDTF">2006-08-16T00:00:00Z</dcterms:created>
  <dcterms:modified xsi:type="dcterms:W3CDTF">2020-02-19T17:38:08Z</dcterms:modified>
</cp:coreProperties>
</file>