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8" r:id="rId3"/>
    <p:sldId id="279" r:id="rId4"/>
    <p:sldId id="269" r:id="rId5"/>
    <p:sldId id="270" r:id="rId6"/>
    <p:sldId id="275" r:id="rId7"/>
    <p:sldId id="276" r:id="rId8"/>
    <p:sldId id="280" r:id="rId9"/>
    <p:sldId id="268" r:id="rId10"/>
    <p:sldId id="278" r:id="rId11"/>
    <p:sldId id="283" r:id="rId12"/>
    <p:sldId id="284" r:id="rId13"/>
    <p:sldId id="277" r:id="rId14"/>
    <p:sldId id="282" r:id="rId15"/>
    <p:sldId id="28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3878" autoAdjust="0"/>
  </p:normalViewPr>
  <p:slideViewPr>
    <p:cSldViewPr snapToGrid="0">
      <p:cViewPr varScale="1">
        <p:scale>
          <a:sx n="103" d="100"/>
          <a:sy n="103" d="100"/>
        </p:scale>
        <p:origin x="62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diagrams/_rels/data3.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_rels/data6.xml.rels><?xml version="1.0" encoding="UTF-8" standalone="yes"?>
<Relationships xmlns="http://schemas.openxmlformats.org/package/2006/relationships"><Relationship Id="rId8" Type="http://schemas.openxmlformats.org/officeDocument/2006/relationships/image" Target="../media/image37.svg"/><Relationship Id="rId3" Type="http://schemas.openxmlformats.org/officeDocument/2006/relationships/image" Target="../media/image21.png"/><Relationship Id="rId7" Type="http://schemas.openxmlformats.org/officeDocument/2006/relationships/image" Target="../media/image36.png"/><Relationship Id="rId2" Type="http://schemas.openxmlformats.org/officeDocument/2006/relationships/image" Target="../media/image33.svg"/><Relationship Id="rId1" Type="http://schemas.openxmlformats.org/officeDocument/2006/relationships/image" Target="../media/image32.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22.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diagrams/_rels/drawing3.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30.png"/><Relationship Id="rId7" Type="http://schemas.openxmlformats.org/officeDocument/2006/relationships/image" Target="../media/image31.png"/><Relationship Id="rId2" Type="http://schemas.openxmlformats.org/officeDocument/2006/relationships/image" Target="../media/image22.svg"/><Relationship Id="rId1" Type="http://schemas.openxmlformats.org/officeDocument/2006/relationships/image" Target="../media/image29.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_rels/drawing6.xml.rels><?xml version="1.0" encoding="UTF-8" standalone="yes"?>
<Relationships xmlns="http://schemas.openxmlformats.org/package/2006/relationships"><Relationship Id="rId8" Type="http://schemas.openxmlformats.org/officeDocument/2006/relationships/image" Target="../media/image37.svg"/><Relationship Id="rId3" Type="http://schemas.openxmlformats.org/officeDocument/2006/relationships/image" Target="../media/image29.png"/><Relationship Id="rId7" Type="http://schemas.openxmlformats.org/officeDocument/2006/relationships/image" Target="../media/image36.png"/><Relationship Id="rId2" Type="http://schemas.openxmlformats.org/officeDocument/2006/relationships/image" Target="../media/image33.svg"/><Relationship Id="rId1" Type="http://schemas.openxmlformats.org/officeDocument/2006/relationships/image" Target="../media/image38.png"/><Relationship Id="rId6" Type="http://schemas.openxmlformats.org/officeDocument/2006/relationships/image" Target="../media/image35.svg"/><Relationship Id="rId5" Type="http://schemas.openxmlformats.org/officeDocument/2006/relationships/image" Target="../media/image39.png"/><Relationship Id="rId4" Type="http://schemas.openxmlformats.org/officeDocument/2006/relationships/image" Target="../media/image22.svg"/></Relationships>
</file>

<file path=ppt/diagrams/colors1.xml><?xml version="1.0" encoding="utf-8"?>
<dgm:colorsDef xmlns:dgm="http://schemas.openxmlformats.org/drawingml/2006/diagram" xmlns:a="http://schemas.openxmlformats.org/drawingml/2006/main" uniqueId="urn:microsoft.com/office/officeart/2018/5/colors/Iconchunking_neutralbg_accent5_2">
  <dgm:title val=""/>
  <dgm:desc val=""/>
  <dgm:catLst>
    <dgm:cat type="accent5" pri="15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a:alpha val="0"/>
      </a:schemeClr>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3_2">
  <dgm:title val=""/>
  <dgm:desc val=""/>
  <dgm:catLst>
    <dgm:cat type="accent3" pri="13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a:alpha val="0"/>
      </a:schemeClr>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A2594C48-8FB3-4CF5-B7E6-1EEEEC26F593}" type="doc">
      <dgm:prSet loTypeId="urn:microsoft.com/office/officeart/2018/2/layout/IconCircleList" loCatId="icon" qsTypeId="urn:microsoft.com/office/officeart/2005/8/quickstyle/simple1" qsCatId="simple" csTypeId="urn:microsoft.com/office/officeart/2018/5/colors/Iconchunking_neutralbg_accent5_2" csCatId="accent5" phldr="1"/>
      <dgm:spPr/>
      <dgm:t>
        <a:bodyPr/>
        <a:lstStyle/>
        <a:p>
          <a:endParaRPr lang="en-US"/>
        </a:p>
      </dgm:t>
    </dgm:pt>
    <dgm:pt modelId="{F6321E26-A597-4FEC-8857-F034AFE32A82}">
      <dgm:prSet custT="1"/>
      <dgm:spPr/>
      <dgm:t>
        <a:bodyPr/>
        <a:lstStyle/>
        <a:p>
          <a:pPr>
            <a:lnSpc>
              <a:spcPct val="100000"/>
            </a:lnSpc>
          </a:pPr>
          <a:r>
            <a:rPr lang="en-GB" sz="1400" dirty="0"/>
            <a:t>South Dublin County Councils Digital Strategy is focused on proactively responding to a changing environment. We want to help our communities be successful and active participants in the digital era. </a:t>
          </a:r>
          <a:endParaRPr lang="en-US" sz="1400" dirty="0"/>
        </a:p>
      </dgm:t>
    </dgm:pt>
    <dgm:pt modelId="{F89123B8-7A13-4544-9D63-B8497D7239D6}" type="parTrans" cxnId="{20837B6E-148A-4A41-B444-3682A6826D16}">
      <dgm:prSet/>
      <dgm:spPr/>
      <dgm:t>
        <a:bodyPr/>
        <a:lstStyle/>
        <a:p>
          <a:endParaRPr lang="en-US"/>
        </a:p>
      </dgm:t>
    </dgm:pt>
    <dgm:pt modelId="{0CED8486-F211-4A88-AF4E-6A977204C926}" type="sibTrans" cxnId="{20837B6E-148A-4A41-B444-3682A6826D16}">
      <dgm:prSet/>
      <dgm:spPr/>
      <dgm:t>
        <a:bodyPr/>
        <a:lstStyle/>
        <a:p>
          <a:pPr>
            <a:lnSpc>
              <a:spcPct val="100000"/>
            </a:lnSpc>
          </a:pPr>
          <a:endParaRPr lang="en-US"/>
        </a:p>
      </dgm:t>
    </dgm:pt>
    <dgm:pt modelId="{1D3E1075-5D43-474A-9061-5DC168C800A4}">
      <dgm:prSet custT="1"/>
      <dgm:spPr/>
      <dgm:t>
        <a:bodyPr/>
        <a:lstStyle/>
        <a:p>
          <a:pPr>
            <a:lnSpc>
              <a:spcPct val="100000"/>
            </a:lnSpc>
          </a:pPr>
          <a:r>
            <a:rPr lang="en-GB" sz="1400" dirty="0"/>
            <a:t>The Digital Strategy seeks to build on National and Local plans - Creating opportunities for residents, visitors and businesses by addressing the challenges of the digital age.</a:t>
          </a:r>
          <a:endParaRPr lang="en-US" sz="1400" dirty="0"/>
        </a:p>
      </dgm:t>
    </dgm:pt>
    <dgm:pt modelId="{AA8C58C3-BB98-4A5C-8939-8555A0E70174}" type="parTrans" cxnId="{73E616DE-D13D-40C6-8337-B768C070E480}">
      <dgm:prSet/>
      <dgm:spPr/>
      <dgm:t>
        <a:bodyPr/>
        <a:lstStyle/>
        <a:p>
          <a:endParaRPr lang="en-US"/>
        </a:p>
      </dgm:t>
    </dgm:pt>
    <dgm:pt modelId="{8CCA8BA6-2C0C-4DD6-A976-974A39E8532A}" type="sibTrans" cxnId="{73E616DE-D13D-40C6-8337-B768C070E480}">
      <dgm:prSet/>
      <dgm:spPr/>
      <dgm:t>
        <a:bodyPr/>
        <a:lstStyle/>
        <a:p>
          <a:pPr>
            <a:lnSpc>
              <a:spcPct val="100000"/>
            </a:lnSpc>
          </a:pPr>
          <a:endParaRPr lang="en-US"/>
        </a:p>
      </dgm:t>
    </dgm:pt>
    <dgm:pt modelId="{48ED10B7-EDBD-401B-9ED3-D36B03380451}">
      <dgm:prSet custT="1"/>
      <dgm:spPr/>
      <dgm:t>
        <a:bodyPr/>
        <a:lstStyle/>
        <a:p>
          <a:pPr>
            <a:lnSpc>
              <a:spcPct val="100000"/>
            </a:lnSpc>
          </a:pPr>
          <a:r>
            <a:rPr lang="en-GB" sz="1400" dirty="0"/>
            <a:t>‘Digital’ is not just about the technology or the content. It is about people. That is why this strategy focusses particularly on digital adoption. </a:t>
          </a:r>
          <a:endParaRPr lang="en-US" sz="1400" dirty="0"/>
        </a:p>
      </dgm:t>
    </dgm:pt>
    <dgm:pt modelId="{61CC4921-FE52-47EB-8232-746458DD14F8}" type="parTrans" cxnId="{5354D6B0-423E-48FF-BFB6-E5630DF7CF8D}">
      <dgm:prSet/>
      <dgm:spPr/>
      <dgm:t>
        <a:bodyPr/>
        <a:lstStyle/>
        <a:p>
          <a:endParaRPr lang="en-US"/>
        </a:p>
      </dgm:t>
    </dgm:pt>
    <dgm:pt modelId="{026DC0D4-55FF-4038-AF14-293F31A7A8A4}" type="sibTrans" cxnId="{5354D6B0-423E-48FF-BFB6-E5630DF7CF8D}">
      <dgm:prSet/>
      <dgm:spPr/>
      <dgm:t>
        <a:bodyPr/>
        <a:lstStyle/>
        <a:p>
          <a:pPr>
            <a:lnSpc>
              <a:spcPct val="100000"/>
            </a:lnSpc>
          </a:pPr>
          <a:endParaRPr lang="en-US"/>
        </a:p>
      </dgm:t>
    </dgm:pt>
    <dgm:pt modelId="{AC7FBAE2-F198-4B42-B501-5746028EC662}">
      <dgm:prSet custT="1"/>
      <dgm:spPr/>
      <dgm:t>
        <a:bodyPr/>
        <a:lstStyle/>
        <a:p>
          <a:pPr>
            <a:lnSpc>
              <a:spcPct val="100000"/>
            </a:lnSpc>
          </a:pPr>
          <a:r>
            <a:rPr lang="en-GB" sz="1400" dirty="0"/>
            <a:t>Digital adoption means more widespread use of broadband services, with more people and businesses </a:t>
          </a:r>
          <a:r>
            <a:rPr lang="en-US" sz="1400" dirty="0"/>
            <a:t>gaining the ability to use digital tools as they are intended and to the fullest extent. </a:t>
          </a:r>
          <a:endParaRPr lang="en-IE" sz="1400" dirty="0"/>
        </a:p>
      </dgm:t>
    </dgm:pt>
    <dgm:pt modelId="{7C2BB386-0FF1-47AB-B80D-D4BC9D0CA547}" type="parTrans" cxnId="{136CFFF9-1001-4C29-8591-A44AE1EF64D6}">
      <dgm:prSet/>
      <dgm:spPr/>
      <dgm:t>
        <a:bodyPr/>
        <a:lstStyle/>
        <a:p>
          <a:endParaRPr lang="en-US"/>
        </a:p>
      </dgm:t>
    </dgm:pt>
    <dgm:pt modelId="{FD1AD1C9-4EC7-42E3-A5CE-65BC5D4F56AA}" type="sibTrans" cxnId="{136CFFF9-1001-4C29-8591-A44AE1EF64D6}">
      <dgm:prSet/>
      <dgm:spPr/>
      <dgm:t>
        <a:bodyPr/>
        <a:lstStyle/>
        <a:p>
          <a:endParaRPr lang="en-US"/>
        </a:p>
      </dgm:t>
    </dgm:pt>
    <dgm:pt modelId="{7386F02E-A888-48ED-A74D-9C56AAC9D91A}" type="pres">
      <dgm:prSet presAssocID="{A2594C48-8FB3-4CF5-B7E6-1EEEEC26F593}" presName="root" presStyleCnt="0">
        <dgm:presLayoutVars>
          <dgm:dir/>
          <dgm:resizeHandles val="exact"/>
        </dgm:presLayoutVars>
      </dgm:prSet>
      <dgm:spPr/>
    </dgm:pt>
    <dgm:pt modelId="{9AA708A4-65C1-40C2-A802-3DCD0DB5E9C9}" type="pres">
      <dgm:prSet presAssocID="{A2594C48-8FB3-4CF5-B7E6-1EEEEC26F593}" presName="container" presStyleCnt="0">
        <dgm:presLayoutVars>
          <dgm:dir/>
          <dgm:resizeHandles val="exact"/>
        </dgm:presLayoutVars>
      </dgm:prSet>
      <dgm:spPr/>
    </dgm:pt>
    <dgm:pt modelId="{B7AF6DBD-501A-47C2-8AC4-361515A6F023}" type="pres">
      <dgm:prSet presAssocID="{F6321E26-A597-4FEC-8857-F034AFE32A82}" presName="compNode" presStyleCnt="0"/>
      <dgm:spPr/>
    </dgm:pt>
    <dgm:pt modelId="{A9A416F7-878D-4A69-8F58-D6DBF6E09051}" type="pres">
      <dgm:prSet presAssocID="{F6321E26-A597-4FEC-8857-F034AFE32A82}" presName="iconBgRect" presStyleLbl="bgShp" presStyleIdx="0" presStyleCnt="4"/>
      <dgm:spPr/>
    </dgm:pt>
    <dgm:pt modelId="{BEDF6409-172A-41FD-AB14-BD258926C1FE}" type="pres">
      <dgm:prSet presAssocID="{F6321E26-A597-4FEC-8857-F034AFE32A82}"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Connections"/>
        </a:ext>
      </dgm:extLst>
    </dgm:pt>
    <dgm:pt modelId="{125A8D34-CCD7-422F-84EC-2E164F1A142F}" type="pres">
      <dgm:prSet presAssocID="{F6321E26-A597-4FEC-8857-F034AFE32A82}" presName="spaceRect" presStyleCnt="0"/>
      <dgm:spPr/>
    </dgm:pt>
    <dgm:pt modelId="{55CD300C-8691-4D94-BDC7-21BD5BF01F66}" type="pres">
      <dgm:prSet presAssocID="{F6321E26-A597-4FEC-8857-F034AFE32A82}" presName="textRect" presStyleLbl="revTx" presStyleIdx="0" presStyleCnt="4">
        <dgm:presLayoutVars>
          <dgm:chMax val="1"/>
          <dgm:chPref val="1"/>
        </dgm:presLayoutVars>
      </dgm:prSet>
      <dgm:spPr/>
    </dgm:pt>
    <dgm:pt modelId="{3AC26CC2-2B08-4C82-A4CD-94E4DBEE702A}" type="pres">
      <dgm:prSet presAssocID="{0CED8486-F211-4A88-AF4E-6A977204C926}" presName="sibTrans" presStyleLbl="sibTrans2D1" presStyleIdx="0" presStyleCnt="0"/>
      <dgm:spPr/>
    </dgm:pt>
    <dgm:pt modelId="{A3D5D9C4-3444-41C8-826C-DDF6774B0DA5}" type="pres">
      <dgm:prSet presAssocID="{1D3E1075-5D43-474A-9061-5DC168C800A4}" presName="compNode" presStyleCnt="0"/>
      <dgm:spPr/>
    </dgm:pt>
    <dgm:pt modelId="{619F5293-7DC1-4421-B9A7-2C328438D967}" type="pres">
      <dgm:prSet presAssocID="{1D3E1075-5D43-474A-9061-5DC168C800A4}" presName="iconBgRect" presStyleLbl="bgShp" presStyleIdx="1" presStyleCnt="4"/>
      <dgm:spPr/>
    </dgm:pt>
    <dgm:pt modelId="{E5270F50-A005-4A5E-8647-6EC1E588F54B}" type="pres">
      <dgm:prSet presAssocID="{1D3E1075-5D43-474A-9061-5DC168C800A4}"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Presentation with checklist RTL"/>
        </a:ext>
      </dgm:extLst>
    </dgm:pt>
    <dgm:pt modelId="{C5426F51-6B77-4C64-92D8-ACB78591FADE}" type="pres">
      <dgm:prSet presAssocID="{1D3E1075-5D43-474A-9061-5DC168C800A4}" presName="spaceRect" presStyleCnt="0"/>
      <dgm:spPr/>
    </dgm:pt>
    <dgm:pt modelId="{43205767-95A3-45FD-8C22-750D16CA195C}" type="pres">
      <dgm:prSet presAssocID="{1D3E1075-5D43-474A-9061-5DC168C800A4}" presName="textRect" presStyleLbl="revTx" presStyleIdx="1" presStyleCnt="4">
        <dgm:presLayoutVars>
          <dgm:chMax val="1"/>
          <dgm:chPref val="1"/>
        </dgm:presLayoutVars>
      </dgm:prSet>
      <dgm:spPr/>
    </dgm:pt>
    <dgm:pt modelId="{456F0F76-EFCB-4C90-AD50-92CDF61238DB}" type="pres">
      <dgm:prSet presAssocID="{8CCA8BA6-2C0C-4DD6-A976-974A39E8532A}" presName="sibTrans" presStyleLbl="sibTrans2D1" presStyleIdx="0" presStyleCnt="0"/>
      <dgm:spPr/>
    </dgm:pt>
    <dgm:pt modelId="{F3C401BF-FD01-4638-A2BF-5EFDA58AA7DB}" type="pres">
      <dgm:prSet presAssocID="{48ED10B7-EDBD-401B-9ED3-D36B03380451}" presName="compNode" presStyleCnt="0"/>
      <dgm:spPr/>
    </dgm:pt>
    <dgm:pt modelId="{1114C594-761B-47A8-BCFA-E8170FBD6A7A}" type="pres">
      <dgm:prSet presAssocID="{48ED10B7-EDBD-401B-9ED3-D36B03380451}" presName="iconBgRect" presStyleLbl="bgShp" presStyleIdx="2" presStyleCnt="4"/>
      <dgm:spPr/>
    </dgm:pt>
    <dgm:pt modelId="{510CACB5-116A-4F18-AA68-DE4880E59812}" type="pres">
      <dgm:prSet presAssocID="{48ED10B7-EDBD-401B-9ED3-D36B03380451}"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Group success"/>
        </a:ext>
      </dgm:extLst>
    </dgm:pt>
    <dgm:pt modelId="{4A064F77-59DB-487B-A141-76469EE676D9}" type="pres">
      <dgm:prSet presAssocID="{48ED10B7-EDBD-401B-9ED3-D36B03380451}" presName="spaceRect" presStyleCnt="0"/>
      <dgm:spPr/>
    </dgm:pt>
    <dgm:pt modelId="{F786F8AD-BF40-4899-9ED8-6AEB63BB4CB8}" type="pres">
      <dgm:prSet presAssocID="{48ED10B7-EDBD-401B-9ED3-D36B03380451}" presName="textRect" presStyleLbl="revTx" presStyleIdx="2" presStyleCnt="4">
        <dgm:presLayoutVars>
          <dgm:chMax val="1"/>
          <dgm:chPref val="1"/>
        </dgm:presLayoutVars>
      </dgm:prSet>
      <dgm:spPr/>
    </dgm:pt>
    <dgm:pt modelId="{B959813C-F0AF-4C46-91B0-C3592F8E5204}" type="pres">
      <dgm:prSet presAssocID="{026DC0D4-55FF-4038-AF14-293F31A7A8A4}" presName="sibTrans" presStyleLbl="sibTrans2D1" presStyleIdx="0" presStyleCnt="0"/>
      <dgm:spPr/>
    </dgm:pt>
    <dgm:pt modelId="{9030CCA9-9CC3-408D-ACB5-7E6302504A96}" type="pres">
      <dgm:prSet presAssocID="{AC7FBAE2-F198-4B42-B501-5746028EC662}" presName="compNode" presStyleCnt="0"/>
      <dgm:spPr/>
    </dgm:pt>
    <dgm:pt modelId="{81C4905A-3943-4261-BDEF-7998162E7BFF}" type="pres">
      <dgm:prSet presAssocID="{AC7FBAE2-F198-4B42-B501-5746028EC662}" presName="iconBgRect" presStyleLbl="bgShp" presStyleIdx="3" presStyleCnt="4"/>
      <dgm:spPr/>
    </dgm:pt>
    <dgm:pt modelId="{355EE2BF-AA50-4DB6-8C51-F4F6D86713A4}" type="pres">
      <dgm:prSet presAssocID="{AC7FBAE2-F198-4B42-B501-5746028EC66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Head with gears"/>
        </a:ext>
      </dgm:extLst>
    </dgm:pt>
    <dgm:pt modelId="{6AA2463C-5697-456E-980A-38899802E207}" type="pres">
      <dgm:prSet presAssocID="{AC7FBAE2-F198-4B42-B501-5746028EC662}" presName="spaceRect" presStyleCnt="0"/>
      <dgm:spPr/>
    </dgm:pt>
    <dgm:pt modelId="{DBDBB424-4891-4498-81B3-6C6292EA5CA5}" type="pres">
      <dgm:prSet presAssocID="{AC7FBAE2-F198-4B42-B501-5746028EC662}" presName="textRect" presStyleLbl="revTx" presStyleIdx="3" presStyleCnt="4">
        <dgm:presLayoutVars>
          <dgm:chMax val="1"/>
          <dgm:chPref val="1"/>
        </dgm:presLayoutVars>
      </dgm:prSet>
      <dgm:spPr/>
    </dgm:pt>
  </dgm:ptLst>
  <dgm:cxnLst>
    <dgm:cxn modelId="{CBECA540-6130-4B03-AAB4-D61405B15082}" type="presOf" srcId="{0CED8486-F211-4A88-AF4E-6A977204C926}" destId="{3AC26CC2-2B08-4C82-A4CD-94E4DBEE702A}" srcOrd="0" destOrd="0" presId="urn:microsoft.com/office/officeart/2018/2/layout/IconCircleList"/>
    <dgm:cxn modelId="{8609AB69-EAFF-4A34-AF47-5D290918A2A8}" type="presOf" srcId="{AC7FBAE2-F198-4B42-B501-5746028EC662}" destId="{DBDBB424-4891-4498-81B3-6C6292EA5CA5}" srcOrd="0" destOrd="0" presId="urn:microsoft.com/office/officeart/2018/2/layout/IconCircleList"/>
    <dgm:cxn modelId="{8F453C4D-1DC1-4E84-BEC9-B85FF73F1ED0}" type="presOf" srcId="{48ED10B7-EDBD-401B-9ED3-D36B03380451}" destId="{F786F8AD-BF40-4899-9ED8-6AEB63BB4CB8}" srcOrd="0" destOrd="0" presId="urn:microsoft.com/office/officeart/2018/2/layout/IconCircleList"/>
    <dgm:cxn modelId="{20837B6E-148A-4A41-B444-3682A6826D16}" srcId="{A2594C48-8FB3-4CF5-B7E6-1EEEEC26F593}" destId="{F6321E26-A597-4FEC-8857-F034AFE32A82}" srcOrd="0" destOrd="0" parTransId="{F89123B8-7A13-4544-9D63-B8497D7239D6}" sibTransId="{0CED8486-F211-4A88-AF4E-6A977204C926}"/>
    <dgm:cxn modelId="{5354D6B0-423E-48FF-BFB6-E5630DF7CF8D}" srcId="{A2594C48-8FB3-4CF5-B7E6-1EEEEC26F593}" destId="{48ED10B7-EDBD-401B-9ED3-D36B03380451}" srcOrd="2" destOrd="0" parTransId="{61CC4921-FE52-47EB-8232-746458DD14F8}" sibTransId="{026DC0D4-55FF-4038-AF14-293F31A7A8A4}"/>
    <dgm:cxn modelId="{1974BDBE-CC57-4E99-84A5-003E7675EEA6}" type="presOf" srcId="{026DC0D4-55FF-4038-AF14-293F31A7A8A4}" destId="{B959813C-F0AF-4C46-91B0-C3592F8E5204}" srcOrd="0" destOrd="0" presId="urn:microsoft.com/office/officeart/2018/2/layout/IconCircleList"/>
    <dgm:cxn modelId="{C2D82BC7-4B73-45F7-975E-A3F014F1FCE7}" type="presOf" srcId="{A2594C48-8FB3-4CF5-B7E6-1EEEEC26F593}" destId="{7386F02E-A888-48ED-A74D-9C56AAC9D91A}" srcOrd="0" destOrd="0" presId="urn:microsoft.com/office/officeart/2018/2/layout/IconCircleList"/>
    <dgm:cxn modelId="{2BF41DD2-B9C2-4E6C-9BCC-0E6224B2403E}" type="presOf" srcId="{1D3E1075-5D43-474A-9061-5DC168C800A4}" destId="{43205767-95A3-45FD-8C22-750D16CA195C}" srcOrd="0" destOrd="0" presId="urn:microsoft.com/office/officeart/2018/2/layout/IconCircleList"/>
    <dgm:cxn modelId="{34B035D8-BB19-4F89-861E-1927B3D0CBB1}" type="presOf" srcId="{F6321E26-A597-4FEC-8857-F034AFE32A82}" destId="{55CD300C-8691-4D94-BDC7-21BD5BF01F66}" srcOrd="0" destOrd="0" presId="urn:microsoft.com/office/officeart/2018/2/layout/IconCircleList"/>
    <dgm:cxn modelId="{73E616DE-D13D-40C6-8337-B768C070E480}" srcId="{A2594C48-8FB3-4CF5-B7E6-1EEEEC26F593}" destId="{1D3E1075-5D43-474A-9061-5DC168C800A4}" srcOrd="1" destOrd="0" parTransId="{AA8C58C3-BB98-4A5C-8939-8555A0E70174}" sibTransId="{8CCA8BA6-2C0C-4DD6-A976-974A39E8532A}"/>
    <dgm:cxn modelId="{5CC23AF7-A1F9-4E8C-8899-5624CBC2233E}" type="presOf" srcId="{8CCA8BA6-2C0C-4DD6-A976-974A39E8532A}" destId="{456F0F76-EFCB-4C90-AD50-92CDF61238DB}" srcOrd="0" destOrd="0" presId="urn:microsoft.com/office/officeart/2018/2/layout/IconCircleList"/>
    <dgm:cxn modelId="{136CFFF9-1001-4C29-8591-A44AE1EF64D6}" srcId="{A2594C48-8FB3-4CF5-B7E6-1EEEEC26F593}" destId="{AC7FBAE2-F198-4B42-B501-5746028EC662}" srcOrd="3" destOrd="0" parTransId="{7C2BB386-0FF1-47AB-B80D-D4BC9D0CA547}" sibTransId="{FD1AD1C9-4EC7-42E3-A5CE-65BC5D4F56AA}"/>
    <dgm:cxn modelId="{90E1B50E-0C26-46D3-85A2-21D0116E4EC3}" type="presParOf" srcId="{7386F02E-A888-48ED-A74D-9C56AAC9D91A}" destId="{9AA708A4-65C1-40C2-A802-3DCD0DB5E9C9}" srcOrd="0" destOrd="0" presId="urn:microsoft.com/office/officeart/2018/2/layout/IconCircleList"/>
    <dgm:cxn modelId="{FA987090-EE27-4D94-850A-59B823CE9285}" type="presParOf" srcId="{9AA708A4-65C1-40C2-A802-3DCD0DB5E9C9}" destId="{B7AF6DBD-501A-47C2-8AC4-361515A6F023}" srcOrd="0" destOrd="0" presId="urn:microsoft.com/office/officeart/2018/2/layout/IconCircleList"/>
    <dgm:cxn modelId="{F9CFB093-C776-44E4-AD65-A348076F4D38}" type="presParOf" srcId="{B7AF6DBD-501A-47C2-8AC4-361515A6F023}" destId="{A9A416F7-878D-4A69-8F58-D6DBF6E09051}" srcOrd="0" destOrd="0" presId="urn:microsoft.com/office/officeart/2018/2/layout/IconCircleList"/>
    <dgm:cxn modelId="{2EB81BBE-EC35-4AAF-B54A-DBA12298A384}" type="presParOf" srcId="{B7AF6DBD-501A-47C2-8AC4-361515A6F023}" destId="{BEDF6409-172A-41FD-AB14-BD258926C1FE}" srcOrd="1" destOrd="0" presId="urn:microsoft.com/office/officeart/2018/2/layout/IconCircleList"/>
    <dgm:cxn modelId="{BCFF25D3-3AC0-450E-8A98-952E4F36B458}" type="presParOf" srcId="{B7AF6DBD-501A-47C2-8AC4-361515A6F023}" destId="{125A8D34-CCD7-422F-84EC-2E164F1A142F}" srcOrd="2" destOrd="0" presId="urn:microsoft.com/office/officeart/2018/2/layout/IconCircleList"/>
    <dgm:cxn modelId="{5CE8DD92-4F66-487B-A809-FE58E6DD14B7}" type="presParOf" srcId="{B7AF6DBD-501A-47C2-8AC4-361515A6F023}" destId="{55CD300C-8691-4D94-BDC7-21BD5BF01F66}" srcOrd="3" destOrd="0" presId="urn:microsoft.com/office/officeart/2018/2/layout/IconCircleList"/>
    <dgm:cxn modelId="{52AA0E4E-9F85-426E-BB70-FB5A464049EF}" type="presParOf" srcId="{9AA708A4-65C1-40C2-A802-3DCD0DB5E9C9}" destId="{3AC26CC2-2B08-4C82-A4CD-94E4DBEE702A}" srcOrd="1" destOrd="0" presId="urn:microsoft.com/office/officeart/2018/2/layout/IconCircleList"/>
    <dgm:cxn modelId="{892E219C-BB43-4F7B-8385-3013FE43D784}" type="presParOf" srcId="{9AA708A4-65C1-40C2-A802-3DCD0DB5E9C9}" destId="{A3D5D9C4-3444-41C8-826C-DDF6774B0DA5}" srcOrd="2" destOrd="0" presId="urn:microsoft.com/office/officeart/2018/2/layout/IconCircleList"/>
    <dgm:cxn modelId="{48CFCD7E-F24F-490E-85B0-2B4E965C9D9F}" type="presParOf" srcId="{A3D5D9C4-3444-41C8-826C-DDF6774B0DA5}" destId="{619F5293-7DC1-4421-B9A7-2C328438D967}" srcOrd="0" destOrd="0" presId="urn:microsoft.com/office/officeart/2018/2/layout/IconCircleList"/>
    <dgm:cxn modelId="{A73C3EDE-B439-430B-A786-6D6FCD55DE23}" type="presParOf" srcId="{A3D5D9C4-3444-41C8-826C-DDF6774B0DA5}" destId="{E5270F50-A005-4A5E-8647-6EC1E588F54B}" srcOrd="1" destOrd="0" presId="urn:microsoft.com/office/officeart/2018/2/layout/IconCircleList"/>
    <dgm:cxn modelId="{318EACFB-EB26-454E-B5D8-62A4976E9C80}" type="presParOf" srcId="{A3D5D9C4-3444-41C8-826C-DDF6774B0DA5}" destId="{C5426F51-6B77-4C64-92D8-ACB78591FADE}" srcOrd="2" destOrd="0" presId="urn:microsoft.com/office/officeart/2018/2/layout/IconCircleList"/>
    <dgm:cxn modelId="{5E415F3B-4814-478B-B989-6ECB67277961}" type="presParOf" srcId="{A3D5D9C4-3444-41C8-826C-DDF6774B0DA5}" destId="{43205767-95A3-45FD-8C22-750D16CA195C}" srcOrd="3" destOrd="0" presId="urn:microsoft.com/office/officeart/2018/2/layout/IconCircleList"/>
    <dgm:cxn modelId="{9ECEF9BB-70DF-4800-82A6-8438372A250E}" type="presParOf" srcId="{9AA708A4-65C1-40C2-A802-3DCD0DB5E9C9}" destId="{456F0F76-EFCB-4C90-AD50-92CDF61238DB}" srcOrd="3" destOrd="0" presId="urn:microsoft.com/office/officeart/2018/2/layout/IconCircleList"/>
    <dgm:cxn modelId="{5683284F-7C97-4E2B-9436-CFAC16BA3C04}" type="presParOf" srcId="{9AA708A4-65C1-40C2-A802-3DCD0DB5E9C9}" destId="{F3C401BF-FD01-4638-A2BF-5EFDA58AA7DB}" srcOrd="4" destOrd="0" presId="urn:microsoft.com/office/officeart/2018/2/layout/IconCircleList"/>
    <dgm:cxn modelId="{91AAA81E-581F-483E-8873-7FCB9533C69E}" type="presParOf" srcId="{F3C401BF-FD01-4638-A2BF-5EFDA58AA7DB}" destId="{1114C594-761B-47A8-BCFA-E8170FBD6A7A}" srcOrd="0" destOrd="0" presId="urn:microsoft.com/office/officeart/2018/2/layout/IconCircleList"/>
    <dgm:cxn modelId="{0AC1659B-4058-4B86-B53E-6504DA285D4D}" type="presParOf" srcId="{F3C401BF-FD01-4638-A2BF-5EFDA58AA7DB}" destId="{510CACB5-116A-4F18-AA68-DE4880E59812}" srcOrd="1" destOrd="0" presId="urn:microsoft.com/office/officeart/2018/2/layout/IconCircleList"/>
    <dgm:cxn modelId="{F6A33C14-FD3E-4AE6-B737-B54F1D05078F}" type="presParOf" srcId="{F3C401BF-FD01-4638-A2BF-5EFDA58AA7DB}" destId="{4A064F77-59DB-487B-A141-76469EE676D9}" srcOrd="2" destOrd="0" presId="urn:microsoft.com/office/officeart/2018/2/layout/IconCircleList"/>
    <dgm:cxn modelId="{FB89225B-59C9-4AC5-BDB5-DD3B557373BF}" type="presParOf" srcId="{F3C401BF-FD01-4638-A2BF-5EFDA58AA7DB}" destId="{F786F8AD-BF40-4899-9ED8-6AEB63BB4CB8}" srcOrd="3" destOrd="0" presId="urn:microsoft.com/office/officeart/2018/2/layout/IconCircleList"/>
    <dgm:cxn modelId="{EE844C5B-D5B1-4C86-88D8-685908433017}" type="presParOf" srcId="{9AA708A4-65C1-40C2-A802-3DCD0DB5E9C9}" destId="{B959813C-F0AF-4C46-91B0-C3592F8E5204}" srcOrd="5" destOrd="0" presId="urn:microsoft.com/office/officeart/2018/2/layout/IconCircleList"/>
    <dgm:cxn modelId="{10012A94-9227-4E3C-9DA2-45E0C9C2004E}" type="presParOf" srcId="{9AA708A4-65C1-40C2-A802-3DCD0DB5E9C9}" destId="{9030CCA9-9CC3-408D-ACB5-7E6302504A96}" srcOrd="6" destOrd="0" presId="urn:microsoft.com/office/officeart/2018/2/layout/IconCircleList"/>
    <dgm:cxn modelId="{B6082290-96D3-4223-A0BE-B156426FFC25}" type="presParOf" srcId="{9030CCA9-9CC3-408D-ACB5-7E6302504A96}" destId="{81C4905A-3943-4261-BDEF-7998162E7BFF}" srcOrd="0" destOrd="0" presId="urn:microsoft.com/office/officeart/2018/2/layout/IconCircleList"/>
    <dgm:cxn modelId="{E24D8E26-B2B6-48D2-A93B-6401F6A990C6}" type="presParOf" srcId="{9030CCA9-9CC3-408D-ACB5-7E6302504A96}" destId="{355EE2BF-AA50-4DB6-8C51-F4F6D86713A4}" srcOrd="1" destOrd="0" presId="urn:microsoft.com/office/officeart/2018/2/layout/IconCircleList"/>
    <dgm:cxn modelId="{0C627DEC-4B67-4D14-849F-787487C2FEEB}" type="presParOf" srcId="{9030CCA9-9CC3-408D-ACB5-7E6302504A96}" destId="{6AA2463C-5697-456E-980A-38899802E207}" srcOrd="2" destOrd="0" presId="urn:microsoft.com/office/officeart/2018/2/layout/IconCircleList"/>
    <dgm:cxn modelId="{9DE37456-6CD9-4E1F-A4C3-AD9CA445A33A}" type="presParOf" srcId="{9030CCA9-9CC3-408D-ACB5-7E6302504A96}" destId="{DBDBB424-4891-4498-81B3-6C6292EA5CA5}"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371E6A-DA0B-4B68-BBC9-88B3B3940155}" type="doc">
      <dgm:prSet loTypeId="urn:microsoft.com/office/officeart/2018/5/layout/IconCircleLabelList" loCatId="icon" qsTypeId="urn:microsoft.com/office/officeart/2005/8/quickstyle/simple1" qsCatId="simple" csTypeId="urn:microsoft.com/office/officeart/2018/5/colors/Iconchunking_neutralbg_accent3_2" csCatId="accent3" phldr="1"/>
      <dgm:spPr/>
      <dgm:t>
        <a:bodyPr/>
        <a:lstStyle/>
        <a:p>
          <a:endParaRPr lang="en-US"/>
        </a:p>
      </dgm:t>
    </dgm:pt>
    <dgm:pt modelId="{EB5B59AF-2020-4B39-A04B-4C14809C128E}">
      <dgm:prSet custT="1"/>
      <dgm:spPr/>
      <dgm:t>
        <a:bodyPr/>
        <a:lstStyle/>
        <a:p>
          <a:pPr algn="ctr">
            <a:defRPr cap="all"/>
          </a:pPr>
          <a:r>
            <a:rPr lang="en-GB" sz="1400" cap="none" dirty="0"/>
            <a:t>Ireland is ranked seventh on the EU DESI 2019, which monitors: Digital Connectivity, Digital Skills, Online Activity, The Digitisation of Businesses and Digital Public Services.</a:t>
          </a:r>
          <a:endParaRPr lang="en-US" sz="1400" cap="none" dirty="0"/>
        </a:p>
      </dgm:t>
    </dgm:pt>
    <dgm:pt modelId="{08F44417-B951-438B-B0A4-B1CD4ED756B9}" type="parTrans" cxnId="{D30A25A5-7DF7-4B8E-9471-5C6D0776EB3A}">
      <dgm:prSet/>
      <dgm:spPr/>
      <dgm:t>
        <a:bodyPr/>
        <a:lstStyle/>
        <a:p>
          <a:endParaRPr lang="en-US"/>
        </a:p>
      </dgm:t>
    </dgm:pt>
    <dgm:pt modelId="{A694599D-BC9A-4917-BDC8-B16853FF31DC}" type="sibTrans" cxnId="{D30A25A5-7DF7-4B8E-9471-5C6D0776EB3A}">
      <dgm:prSet/>
      <dgm:spPr/>
      <dgm:t>
        <a:bodyPr/>
        <a:lstStyle/>
        <a:p>
          <a:endParaRPr lang="en-US"/>
        </a:p>
      </dgm:t>
    </dgm:pt>
    <dgm:pt modelId="{0BBFC30D-3571-474E-8CA5-678A67D8A2C5}">
      <dgm:prSet custT="1"/>
      <dgm:spPr/>
      <dgm:t>
        <a:bodyPr/>
        <a:lstStyle/>
        <a:p>
          <a:pPr>
            <a:defRPr cap="all"/>
          </a:pPr>
          <a:r>
            <a:rPr lang="en-GB" sz="1400" cap="none" dirty="0"/>
            <a:t>National Digital Strategy for Ireland – Doing more with digital.</a:t>
          </a:r>
          <a:endParaRPr lang="en-US" sz="1400" cap="none" dirty="0"/>
        </a:p>
      </dgm:t>
    </dgm:pt>
    <dgm:pt modelId="{94A2B429-9229-4BC5-802E-2C7411ADDE62}" type="parTrans" cxnId="{C7FEF678-C896-4844-88BD-01F3F1BE10E7}">
      <dgm:prSet/>
      <dgm:spPr/>
      <dgm:t>
        <a:bodyPr/>
        <a:lstStyle/>
        <a:p>
          <a:endParaRPr lang="en-US"/>
        </a:p>
      </dgm:t>
    </dgm:pt>
    <dgm:pt modelId="{4C6A15C8-03BF-4103-BF57-C10317792310}" type="sibTrans" cxnId="{C7FEF678-C896-4844-88BD-01F3F1BE10E7}">
      <dgm:prSet/>
      <dgm:spPr/>
      <dgm:t>
        <a:bodyPr/>
        <a:lstStyle/>
        <a:p>
          <a:endParaRPr lang="en-US"/>
        </a:p>
      </dgm:t>
    </dgm:pt>
    <dgm:pt modelId="{AFB1C4FF-F477-488E-86EF-B998D3A1683A}">
      <dgm:prSet custT="1"/>
      <dgm:spPr/>
      <dgm:t>
        <a:bodyPr/>
        <a:lstStyle/>
        <a:p>
          <a:pPr>
            <a:defRPr cap="all"/>
          </a:pPr>
          <a:r>
            <a:rPr lang="en-GB" sz="1400" cap="none" dirty="0"/>
            <a:t>The National Broadband Plan – Initiative to deliver High-speed Broadband Services to all premises in Ireland</a:t>
          </a:r>
          <a:r>
            <a:rPr lang="en-GB" sz="1200" cap="none" dirty="0"/>
            <a:t>.</a:t>
          </a:r>
          <a:endParaRPr lang="en-US" sz="1200" cap="none" dirty="0"/>
        </a:p>
      </dgm:t>
    </dgm:pt>
    <dgm:pt modelId="{FE78C365-27E5-410B-BC2E-387B0CD94A7B}" type="parTrans" cxnId="{A8FBA086-313C-45AD-BA46-7B7C3531BE33}">
      <dgm:prSet/>
      <dgm:spPr/>
      <dgm:t>
        <a:bodyPr/>
        <a:lstStyle/>
        <a:p>
          <a:endParaRPr lang="en-US"/>
        </a:p>
      </dgm:t>
    </dgm:pt>
    <dgm:pt modelId="{BBF5F3FA-12E8-4743-B7CA-C52C81713454}" type="sibTrans" cxnId="{A8FBA086-313C-45AD-BA46-7B7C3531BE33}">
      <dgm:prSet/>
      <dgm:spPr/>
      <dgm:t>
        <a:bodyPr/>
        <a:lstStyle/>
        <a:p>
          <a:endParaRPr lang="en-US"/>
        </a:p>
      </dgm:t>
    </dgm:pt>
    <dgm:pt modelId="{740FD1AF-4DD6-4792-8C07-5BF0C4984A34}">
      <dgm:prSet custT="1"/>
      <dgm:spPr/>
      <dgm:t>
        <a:bodyPr/>
        <a:lstStyle/>
        <a:p>
          <a:pPr>
            <a:defRPr cap="all"/>
          </a:pPr>
          <a:r>
            <a:rPr lang="en-GB" sz="1400" cap="none" dirty="0"/>
            <a:t>Public Service ICT Strategy - Delivering better outcomes and efficiency through innovation and excellence in ICT</a:t>
          </a:r>
          <a:r>
            <a:rPr lang="en-GB" sz="1700" cap="none" dirty="0"/>
            <a:t>.</a:t>
          </a:r>
          <a:endParaRPr lang="en-US" sz="1700" cap="none" dirty="0"/>
        </a:p>
      </dgm:t>
    </dgm:pt>
    <dgm:pt modelId="{0CD1144B-2F8D-4A9E-8327-D26138A5D5AF}" type="parTrans" cxnId="{E0CFA6A7-291E-4D2A-A572-0502665B35FE}">
      <dgm:prSet/>
      <dgm:spPr/>
      <dgm:t>
        <a:bodyPr/>
        <a:lstStyle/>
        <a:p>
          <a:endParaRPr lang="en-US"/>
        </a:p>
      </dgm:t>
    </dgm:pt>
    <dgm:pt modelId="{F21D3789-1B23-48CC-B8B8-91DD3EC8BB8B}" type="sibTrans" cxnId="{E0CFA6A7-291E-4D2A-A572-0502665B35FE}">
      <dgm:prSet/>
      <dgm:spPr/>
      <dgm:t>
        <a:bodyPr/>
        <a:lstStyle/>
        <a:p>
          <a:endParaRPr lang="en-US"/>
        </a:p>
      </dgm:t>
    </dgm:pt>
    <dgm:pt modelId="{9BCD3871-10F5-4A30-9031-497ECC62C6B0}">
      <dgm:prSet custT="1"/>
      <dgm:spPr/>
      <dgm:t>
        <a:bodyPr/>
        <a:lstStyle/>
        <a:p>
          <a:pPr>
            <a:defRPr cap="all"/>
          </a:pPr>
          <a:r>
            <a:rPr lang="en-GB" sz="1400" cap="none" dirty="0"/>
            <a:t>Digital Strategy for Schools - Enhancing teaching, learning and assessment.</a:t>
          </a:r>
          <a:endParaRPr lang="en-US" sz="1400" cap="none" dirty="0"/>
        </a:p>
      </dgm:t>
    </dgm:pt>
    <dgm:pt modelId="{B89BB7AC-B70B-4CCA-9D8C-0966C87E40E1}" type="parTrans" cxnId="{E882BC81-A00F-4984-8940-4080932DEE50}">
      <dgm:prSet/>
      <dgm:spPr/>
      <dgm:t>
        <a:bodyPr/>
        <a:lstStyle/>
        <a:p>
          <a:endParaRPr lang="en-US"/>
        </a:p>
      </dgm:t>
    </dgm:pt>
    <dgm:pt modelId="{FEEA457C-4853-44B2-AF07-B59AE1625415}" type="sibTrans" cxnId="{E882BC81-A00F-4984-8940-4080932DEE50}">
      <dgm:prSet/>
      <dgm:spPr/>
      <dgm:t>
        <a:bodyPr/>
        <a:lstStyle/>
        <a:p>
          <a:endParaRPr lang="en-US"/>
        </a:p>
      </dgm:t>
    </dgm:pt>
    <dgm:pt modelId="{B24B9F82-7F94-4D79-856D-9BD205E4AA70}" type="pres">
      <dgm:prSet presAssocID="{83371E6A-DA0B-4B68-BBC9-88B3B3940155}" presName="root" presStyleCnt="0">
        <dgm:presLayoutVars>
          <dgm:dir/>
          <dgm:resizeHandles val="exact"/>
        </dgm:presLayoutVars>
      </dgm:prSet>
      <dgm:spPr/>
    </dgm:pt>
    <dgm:pt modelId="{99EE215D-9125-41DF-956B-688E5DD05227}" type="pres">
      <dgm:prSet presAssocID="{EB5B59AF-2020-4B39-A04B-4C14809C128E}" presName="compNode" presStyleCnt="0"/>
      <dgm:spPr/>
    </dgm:pt>
    <dgm:pt modelId="{C98F5B13-83DC-44C7-9DD2-97EB885809B2}" type="pres">
      <dgm:prSet presAssocID="{EB5B59AF-2020-4B39-A04B-4C14809C128E}" presName="iconBgRect" presStyleLbl="bgShp" presStyleIdx="0" presStyleCnt="5"/>
      <dgm:spPr/>
    </dgm:pt>
    <dgm:pt modelId="{3CC153F9-A0D5-43EF-A03A-CB77F3ABF1A6}" type="pres">
      <dgm:prSet presAssocID="{EB5B59AF-2020-4B39-A04B-4C14809C128E}"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Europe"/>
        </a:ext>
      </dgm:extLst>
    </dgm:pt>
    <dgm:pt modelId="{57D86D0A-FDB4-4EB5-8F82-6A78470DEECE}" type="pres">
      <dgm:prSet presAssocID="{EB5B59AF-2020-4B39-A04B-4C14809C128E}" presName="spaceRect" presStyleCnt="0"/>
      <dgm:spPr/>
    </dgm:pt>
    <dgm:pt modelId="{90ECD052-F98F-499F-86CD-8E6B0C8277F1}" type="pres">
      <dgm:prSet presAssocID="{EB5B59AF-2020-4B39-A04B-4C14809C128E}" presName="textRect" presStyleLbl="revTx" presStyleIdx="0" presStyleCnt="5">
        <dgm:presLayoutVars>
          <dgm:chMax val="1"/>
          <dgm:chPref val="1"/>
        </dgm:presLayoutVars>
      </dgm:prSet>
      <dgm:spPr/>
    </dgm:pt>
    <dgm:pt modelId="{4BB79112-AB07-4724-A4BC-CA584FFDDE8A}" type="pres">
      <dgm:prSet presAssocID="{A694599D-BC9A-4917-BDC8-B16853FF31DC}" presName="sibTrans" presStyleCnt="0"/>
      <dgm:spPr/>
    </dgm:pt>
    <dgm:pt modelId="{88F4F323-C919-49B5-9794-9A45FB1BE03B}" type="pres">
      <dgm:prSet presAssocID="{0BBFC30D-3571-474E-8CA5-678A67D8A2C5}" presName="compNode" presStyleCnt="0"/>
      <dgm:spPr/>
    </dgm:pt>
    <dgm:pt modelId="{5BF35FFC-81A9-439D-943E-61295181DBAA}" type="pres">
      <dgm:prSet presAssocID="{0BBFC30D-3571-474E-8CA5-678A67D8A2C5}" presName="iconBgRect" presStyleLbl="bgShp" presStyleIdx="1" presStyleCnt="5"/>
      <dgm:spPr/>
    </dgm:pt>
    <dgm:pt modelId="{D2A0E4CA-C715-4C0D-8E11-38080B43FAE1}" type="pres">
      <dgm:prSet presAssocID="{0BBFC30D-3571-474E-8CA5-678A67D8A2C5}"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Advertising"/>
        </a:ext>
      </dgm:extLst>
    </dgm:pt>
    <dgm:pt modelId="{19E85AC5-C8F4-4FBB-8509-FAEBD42B32C7}" type="pres">
      <dgm:prSet presAssocID="{0BBFC30D-3571-474E-8CA5-678A67D8A2C5}" presName="spaceRect" presStyleCnt="0"/>
      <dgm:spPr/>
    </dgm:pt>
    <dgm:pt modelId="{F40EB6A9-90F7-42BF-8A31-97FF229E243D}" type="pres">
      <dgm:prSet presAssocID="{0BBFC30D-3571-474E-8CA5-678A67D8A2C5}" presName="textRect" presStyleLbl="revTx" presStyleIdx="1" presStyleCnt="5" custScaleX="86072">
        <dgm:presLayoutVars>
          <dgm:chMax val="1"/>
          <dgm:chPref val="1"/>
        </dgm:presLayoutVars>
      </dgm:prSet>
      <dgm:spPr/>
    </dgm:pt>
    <dgm:pt modelId="{6776B492-7068-43AE-AEC6-C8B6E3CE29A1}" type="pres">
      <dgm:prSet presAssocID="{4C6A15C8-03BF-4103-BF57-C10317792310}" presName="sibTrans" presStyleCnt="0"/>
      <dgm:spPr/>
    </dgm:pt>
    <dgm:pt modelId="{BB5CF078-984E-4782-8700-4A3D4F4269E0}" type="pres">
      <dgm:prSet presAssocID="{AFB1C4FF-F477-488E-86EF-B998D3A1683A}" presName="compNode" presStyleCnt="0"/>
      <dgm:spPr/>
    </dgm:pt>
    <dgm:pt modelId="{232E2E59-2F82-4E72-949F-86853F3511ED}" type="pres">
      <dgm:prSet presAssocID="{AFB1C4FF-F477-488E-86EF-B998D3A1683A}" presName="iconBgRect" presStyleLbl="bgShp" presStyleIdx="2" presStyleCnt="5"/>
      <dgm:spPr/>
    </dgm:pt>
    <dgm:pt modelId="{245AEC09-5166-4AC4-B9B8-967C55525EDD}" type="pres">
      <dgm:prSet presAssocID="{AFB1C4FF-F477-488E-86EF-B998D3A1683A}"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ireless router"/>
        </a:ext>
      </dgm:extLst>
    </dgm:pt>
    <dgm:pt modelId="{237F03A1-E56D-4F29-9ED3-CDBD0BF9231A}" type="pres">
      <dgm:prSet presAssocID="{AFB1C4FF-F477-488E-86EF-B998D3A1683A}" presName="spaceRect" presStyleCnt="0"/>
      <dgm:spPr/>
    </dgm:pt>
    <dgm:pt modelId="{F5CF22B1-B638-4B8E-BFBA-6A746967DE2B}" type="pres">
      <dgm:prSet presAssocID="{AFB1C4FF-F477-488E-86EF-B998D3A1683A}" presName="textRect" presStyleLbl="revTx" presStyleIdx="2" presStyleCnt="5" custScaleX="94543">
        <dgm:presLayoutVars>
          <dgm:chMax val="1"/>
          <dgm:chPref val="1"/>
        </dgm:presLayoutVars>
      </dgm:prSet>
      <dgm:spPr/>
    </dgm:pt>
    <dgm:pt modelId="{A76C8F99-8690-4773-B706-3A30F91D691C}" type="pres">
      <dgm:prSet presAssocID="{BBF5F3FA-12E8-4743-B7CA-C52C81713454}" presName="sibTrans" presStyleCnt="0"/>
      <dgm:spPr/>
    </dgm:pt>
    <dgm:pt modelId="{864B7A08-91F3-4222-978C-60FD156764FE}" type="pres">
      <dgm:prSet presAssocID="{740FD1AF-4DD6-4792-8C07-5BF0C4984A34}" presName="compNode" presStyleCnt="0"/>
      <dgm:spPr/>
    </dgm:pt>
    <dgm:pt modelId="{1D753C05-D170-4AF8-8818-7DBDA49CEED0}" type="pres">
      <dgm:prSet presAssocID="{740FD1AF-4DD6-4792-8C07-5BF0C4984A34}" presName="iconBgRect" presStyleLbl="bgShp" presStyleIdx="3" presStyleCnt="5"/>
      <dgm:spPr/>
    </dgm:pt>
    <dgm:pt modelId="{230AD335-EF9A-4F6E-9FE8-6EB54BC3D093}" type="pres">
      <dgm:prSet presAssocID="{740FD1AF-4DD6-4792-8C07-5BF0C4984A34}"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Robot"/>
        </a:ext>
      </dgm:extLst>
    </dgm:pt>
    <dgm:pt modelId="{652C15C3-12D8-493F-84F0-72C1032764CF}" type="pres">
      <dgm:prSet presAssocID="{740FD1AF-4DD6-4792-8C07-5BF0C4984A34}" presName="spaceRect" presStyleCnt="0"/>
      <dgm:spPr/>
    </dgm:pt>
    <dgm:pt modelId="{7E00004E-BA6C-4529-8C11-BFB7E60C281E}" type="pres">
      <dgm:prSet presAssocID="{740FD1AF-4DD6-4792-8C07-5BF0C4984A34}" presName="textRect" presStyleLbl="revTx" presStyleIdx="3" presStyleCnt="5" custScaleX="92929">
        <dgm:presLayoutVars>
          <dgm:chMax val="1"/>
          <dgm:chPref val="1"/>
        </dgm:presLayoutVars>
      </dgm:prSet>
      <dgm:spPr/>
    </dgm:pt>
    <dgm:pt modelId="{5314FC77-7138-4AB4-A8DC-CCB49C3EB462}" type="pres">
      <dgm:prSet presAssocID="{F21D3789-1B23-48CC-B8B8-91DD3EC8BB8B}" presName="sibTrans" presStyleCnt="0"/>
      <dgm:spPr/>
    </dgm:pt>
    <dgm:pt modelId="{1D51260D-B1D7-4B64-936F-63CF943C05A3}" type="pres">
      <dgm:prSet presAssocID="{9BCD3871-10F5-4A30-9031-497ECC62C6B0}" presName="compNode" presStyleCnt="0"/>
      <dgm:spPr/>
    </dgm:pt>
    <dgm:pt modelId="{0FF5F371-F041-4A65-A868-4DF40EAB1D20}" type="pres">
      <dgm:prSet presAssocID="{9BCD3871-10F5-4A30-9031-497ECC62C6B0}" presName="iconBgRect" presStyleLbl="bgShp" presStyleIdx="4" presStyleCnt="5"/>
      <dgm:spPr/>
    </dgm:pt>
    <dgm:pt modelId="{A1673382-D514-4AC8-B011-374066D2A62D}" type="pres">
      <dgm:prSet presAssocID="{9BCD3871-10F5-4A30-9031-497ECC62C6B0}"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lassroom"/>
        </a:ext>
      </dgm:extLst>
    </dgm:pt>
    <dgm:pt modelId="{77BDB198-5B87-4E97-B0DA-C1DC485678A4}" type="pres">
      <dgm:prSet presAssocID="{9BCD3871-10F5-4A30-9031-497ECC62C6B0}" presName="spaceRect" presStyleCnt="0"/>
      <dgm:spPr/>
    </dgm:pt>
    <dgm:pt modelId="{105B7C41-4B44-4B42-A34C-7CE60D52C38C}" type="pres">
      <dgm:prSet presAssocID="{9BCD3871-10F5-4A30-9031-497ECC62C6B0}" presName="textRect" presStyleLbl="revTx" presStyleIdx="4" presStyleCnt="5" custScaleX="91648">
        <dgm:presLayoutVars>
          <dgm:chMax val="1"/>
          <dgm:chPref val="1"/>
        </dgm:presLayoutVars>
      </dgm:prSet>
      <dgm:spPr/>
    </dgm:pt>
  </dgm:ptLst>
  <dgm:cxnLst>
    <dgm:cxn modelId="{BB841413-F686-4D06-9D07-D644607D717F}" type="presOf" srcId="{AFB1C4FF-F477-488E-86EF-B998D3A1683A}" destId="{F5CF22B1-B638-4B8E-BFBA-6A746967DE2B}" srcOrd="0" destOrd="0" presId="urn:microsoft.com/office/officeart/2018/5/layout/IconCircleLabelList"/>
    <dgm:cxn modelId="{4E073674-5FFC-4AB8-9A5E-9F1241020589}" type="presOf" srcId="{83371E6A-DA0B-4B68-BBC9-88B3B3940155}" destId="{B24B9F82-7F94-4D79-856D-9BD205E4AA70}" srcOrd="0" destOrd="0" presId="urn:microsoft.com/office/officeart/2018/5/layout/IconCircleLabelList"/>
    <dgm:cxn modelId="{C7FEF678-C896-4844-88BD-01F3F1BE10E7}" srcId="{83371E6A-DA0B-4B68-BBC9-88B3B3940155}" destId="{0BBFC30D-3571-474E-8CA5-678A67D8A2C5}" srcOrd="1" destOrd="0" parTransId="{94A2B429-9229-4BC5-802E-2C7411ADDE62}" sibTransId="{4C6A15C8-03BF-4103-BF57-C10317792310}"/>
    <dgm:cxn modelId="{E882BC81-A00F-4984-8940-4080932DEE50}" srcId="{83371E6A-DA0B-4B68-BBC9-88B3B3940155}" destId="{9BCD3871-10F5-4A30-9031-497ECC62C6B0}" srcOrd="4" destOrd="0" parTransId="{B89BB7AC-B70B-4CCA-9D8C-0966C87E40E1}" sibTransId="{FEEA457C-4853-44B2-AF07-B59AE1625415}"/>
    <dgm:cxn modelId="{A8FBA086-313C-45AD-BA46-7B7C3531BE33}" srcId="{83371E6A-DA0B-4B68-BBC9-88B3B3940155}" destId="{AFB1C4FF-F477-488E-86EF-B998D3A1683A}" srcOrd="2" destOrd="0" parTransId="{FE78C365-27E5-410B-BC2E-387B0CD94A7B}" sibTransId="{BBF5F3FA-12E8-4743-B7CA-C52C81713454}"/>
    <dgm:cxn modelId="{A30E2FA1-DAC5-41C7-AB6E-68377FEBB58C}" type="presOf" srcId="{740FD1AF-4DD6-4792-8C07-5BF0C4984A34}" destId="{7E00004E-BA6C-4529-8C11-BFB7E60C281E}" srcOrd="0" destOrd="0" presId="urn:microsoft.com/office/officeart/2018/5/layout/IconCircleLabelList"/>
    <dgm:cxn modelId="{D30A25A5-7DF7-4B8E-9471-5C6D0776EB3A}" srcId="{83371E6A-DA0B-4B68-BBC9-88B3B3940155}" destId="{EB5B59AF-2020-4B39-A04B-4C14809C128E}" srcOrd="0" destOrd="0" parTransId="{08F44417-B951-438B-B0A4-B1CD4ED756B9}" sibTransId="{A694599D-BC9A-4917-BDC8-B16853FF31DC}"/>
    <dgm:cxn modelId="{E0CFA6A7-291E-4D2A-A572-0502665B35FE}" srcId="{83371E6A-DA0B-4B68-BBC9-88B3B3940155}" destId="{740FD1AF-4DD6-4792-8C07-5BF0C4984A34}" srcOrd="3" destOrd="0" parTransId="{0CD1144B-2F8D-4A9E-8327-D26138A5D5AF}" sibTransId="{F21D3789-1B23-48CC-B8B8-91DD3EC8BB8B}"/>
    <dgm:cxn modelId="{8BF587AE-1F03-4633-A2B5-2C924063487E}" type="presOf" srcId="{0BBFC30D-3571-474E-8CA5-678A67D8A2C5}" destId="{F40EB6A9-90F7-42BF-8A31-97FF229E243D}" srcOrd="0" destOrd="0" presId="urn:microsoft.com/office/officeart/2018/5/layout/IconCircleLabelList"/>
    <dgm:cxn modelId="{ECE133CE-60D7-4C17-A5D3-3F8DE36A4B7D}" type="presOf" srcId="{9BCD3871-10F5-4A30-9031-497ECC62C6B0}" destId="{105B7C41-4B44-4B42-A34C-7CE60D52C38C}" srcOrd="0" destOrd="0" presId="urn:microsoft.com/office/officeart/2018/5/layout/IconCircleLabelList"/>
    <dgm:cxn modelId="{848232D2-5F5F-4CDD-A0B1-6A4530F80B3F}" type="presOf" srcId="{EB5B59AF-2020-4B39-A04B-4C14809C128E}" destId="{90ECD052-F98F-499F-86CD-8E6B0C8277F1}" srcOrd="0" destOrd="0" presId="urn:microsoft.com/office/officeart/2018/5/layout/IconCircleLabelList"/>
    <dgm:cxn modelId="{3963898A-A121-4615-8130-BBC3CB99E976}" type="presParOf" srcId="{B24B9F82-7F94-4D79-856D-9BD205E4AA70}" destId="{99EE215D-9125-41DF-956B-688E5DD05227}" srcOrd="0" destOrd="0" presId="urn:microsoft.com/office/officeart/2018/5/layout/IconCircleLabelList"/>
    <dgm:cxn modelId="{ED77EF8F-8D42-4062-ABC7-F7B668691308}" type="presParOf" srcId="{99EE215D-9125-41DF-956B-688E5DD05227}" destId="{C98F5B13-83DC-44C7-9DD2-97EB885809B2}" srcOrd="0" destOrd="0" presId="urn:microsoft.com/office/officeart/2018/5/layout/IconCircleLabelList"/>
    <dgm:cxn modelId="{1A07C5B9-B87F-4AB8-8520-98D1FB47DF28}" type="presParOf" srcId="{99EE215D-9125-41DF-956B-688E5DD05227}" destId="{3CC153F9-A0D5-43EF-A03A-CB77F3ABF1A6}" srcOrd="1" destOrd="0" presId="urn:microsoft.com/office/officeart/2018/5/layout/IconCircleLabelList"/>
    <dgm:cxn modelId="{5CCB9E35-D301-4917-8605-041955977AB2}" type="presParOf" srcId="{99EE215D-9125-41DF-956B-688E5DD05227}" destId="{57D86D0A-FDB4-4EB5-8F82-6A78470DEECE}" srcOrd="2" destOrd="0" presId="urn:microsoft.com/office/officeart/2018/5/layout/IconCircleLabelList"/>
    <dgm:cxn modelId="{50099530-0B22-4D81-AB60-63D6AF0006B1}" type="presParOf" srcId="{99EE215D-9125-41DF-956B-688E5DD05227}" destId="{90ECD052-F98F-499F-86CD-8E6B0C8277F1}" srcOrd="3" destOrd="0" presId="urn:microsoft.com/office/officeart/2018/5/layout/IconCircleLabelList"/>
    <dgm:cxn modelId="{0311F7DF-FEA5-4334-BA57-E88F24ACC128}" type="presParOf" srcId="{B24B9F82-7F94-4D79-856D-9BD205E4AA70}" destId="{4BB79112-AB07-4724-A4BC-CA584FFDDE8A}" srcOrd="1" destOrd="0" presId="urn:microsoft.com/office/officeart/2018/5/layout/IconCircleLabelList"/>
    <dgm:cxn modelId="{1136525E-908B-4EA4-81FB-9B9D6369ADE2}" type="presParOf" srcId="{B24B9F82-7F94-4D79-856D-9BD205E4AA70}" destId="{88F4F323-C919-49B5-9794-9A45FB1BE03B}" srcOrd="2" destOrd="0" presId="urn:microsoft.com/office/officeart/2018/5/layout/IconCircleLabelList"/>
    <dgm:cxn modelId="{E4295BB7-D7A9-49D0-AE7F-DE8A19F3B111}" type="presParOf" srcId="{88F4F323-C919-49B5-9794-9A45FB1BE03B}" destId="{5BF35FFC-81A9-439D-943E-61295181DBAA}" srcOrd="0" destOrd="0" presId="urn:microsoft.com/office/officeart/2018/5/layout/IconCircleLabelList"/>
    <dgm:cxn modelId="{DA6BC9BD-943C-4EAE-A9F7-F822A3AD88CB}" type="presParOf" srcId="{88F4F323-C919-49B5-9794-9A45FB1BE03B}" destId="{D2A0E4CA-C715-4C0D-8E11-38080B43FAE1}" srcOrd="1" destOrd="0" presId="urn:microsoft.com/office/officeart/2018/5/layout/IconCircleLabelList"/>
    <dgm:cxn modelId="{6A75F64B-83D8-45E2-BB95-57206E595C30}" type="presParOf" srcId="{88F4F323-C919-49B5-9794-9A45FB1BE03B}" destId="{19E85AC5-C8F4-4FBB-8509-FAEBD42B32C7}" srcOrd="2" destOrd="0" presId="urn:microsoft.com/office/officeart/2018/5/layout/IconCircleLabelList"/>
    <dgm:cxn modelId="{14CCBA3C-25DF-4BF1-A1E6-8AE1AF198DCD}" type="presParOf" srcId="{88F4F323-C919-49B5-9794-9A45FB1BE03B}" destId="{F40EB6A9-90F7-42BF-8A31-97FF229E243D}" srcOrd="3" destOrd="0" presId="urn:microsoft.com/office/officeart/2018/5/layout/IconCircleLabelList"/>
    <dgm:cxn modelId="{5A8FD1CB-3284-4FE6-90DE-FE428E2A80C4}" type="presParOf" srcId="{B24B9F82-7F94-4D79-856D-9BD205E4AA70}" destId="{6776B492-7068-43AE-AEC6-C8B6E3CE29A1}" srcOrd="3" destOrd="0" presId="urn:microsoft.com/office/officeart/2018/5/layout/IconCircleLabelList"/>
    <dgm:cxn modelId="{CD8FFBD1-2717-4752-A33C-6ED340919625}" type="presParOf" srcId="{B24B9F82-7F94-4D79-856D-9BD205E4AA70}" destId="{BB5CF078-984E-4782-8700-4A3D4F4269E0}" srcOrd="4" destOrd="0" presId="urn:microsoft.com/office/officeart/2018/5/layout/IconCircleLabelList"/>
    <dgm:cxn modelId="{97C6CB53-1104-4770-B397-2CB36DE7F8AB}" type="presParOf" srcId="{BB5CF078-984E-4782-8700-4A3D4F4269E0}" destId="{232E2E59-2F82-4E72-949F-86853F3511ED}" srcOrd="0" destOrd="0" presId="urn:microsoft.com/office/officeart/2018/5/layout/IconCircleLabelList"/>
    <dgm:cxn modelId="{4A3CFED9-D627-49E3-9CBD-5060087C6B6E}" type="presParOf" srcId="{BB5CF078-984E-4782-8700-4A3D4F4269E0}" destId="{245AEC09-5166-4AC4-B9B8-967C55525EDD}" srcOrd="1" destOrd="0" presId="urn:microsoft.com/office/officeart/2018/5/layout/IconCircleLabelList"/>
    <dgm:cxn modelId="{FE6FAC10-A192-4B1E-8B57-650DB6B7F29B}" type="presParOf" srcId="{BB5CF078-984E-4782-8700-4A3D4F4269E0}" destId="{237F03A1-E56D-4F29-9ED3-CDBD0BF9231A}" srcOrd="2" destOrd="0" presId="urn:microsoft.com/office/officeart/2018/5/layout/IconCircleLabelList"/>
    <dgm:cxn modelId="{C444DE2A-8C58-4DF6-9266-AEC73F02FBDD}" type="presParOf" srcId="{BB5CF078-984E-4782-8700-4A3D4F4269E0}" destId="{F5CF22B1-B638-4B8E-BFBA-6A746967DE2B}" srcOrd="3" destOrd="0" presId="urn:microsoft.com/office/officeart/2018/5/layout/IconCircleLabelList"/>
    <dgm:cxn modelId="{E0FFC680-05D9-47F7-9BAB-A000A3412E13}" type="presParOf" srcId="{B24B9F82-7F94-4D79-856D-9BD205E4AA70}" destId="{A76C8F99-8690-4773-B706-3A30F91D691C}" srcOrd="5" destOrd="0" presId="urn:microsoft.com/office/officeart/2018/5/layout/IconCircleLabelList"/>
    <dgm:cxn modelId="{8F78CE06-A85E-47E7-B356-270462C1E145}" type="presParOf" srcId="{B24B9F82-7F94-4D79-856D-9BD205E4AA70}" destId="{864B7A08-91F3-4222-978C-60FD156764FE}" srcOrd="6" destOrd="0" presId="urn:microsoft.com/office/officeart/2018/5/layout/IconCircleLabelList"/>
    <dgm:cxn modelId="{2FEB3399-9A34-4BE7-9679-EF2C43F8EEF5}" type="presParOf" srcId="{864B7A08-91F3-4222-978C-60FD156764FE}" destId="{1D753C05-D170-4AF8-8818-7DBDA49CEED0}" srcOrd="0" destOrd="0" presId="urn:microsoft.com/office/officeart/2018/5/layout/IconCircleLabelList"/>
    <dgm:cxn modelId="{5E881F72-959C-40DC-9EFD-CAE8C04582C4}" type="presParOf" srcId="{864B7A08-91F3-4222-978C-60FD156764FE}" destId="{230AD335-EF9A-4F6E-9FE8-6EB54BC3D093}" srcOrd="1" destOrd="0" presId="urn:microsoft.com/office/officeart/2018/5/layout/IconCircleLabelList"/>
    <dgm:cxn modelId="{15DD52B8-E5D9-4FEF-A8D8-A1BC8968DAF1}" type="presParOf" srcId="{864B7A08-91F3-4222-978C-60FD156764FE}" destId="{652C15C3-12D8-493F-84F0-72C1032764CF}" srcOrd="2" destOrd="0" presId="urn:microsoft.com/office/officeart/2018/5/layout/IconCircleLabelList"/>
    <dgm:cxn modelId="{BB3F7A62-B17C-4533-9EC6-0F30ECDDA5A0}" type="presParOf" srcId="{864B7A08-91F3-4222-978C-60FD156764FE}" destId="{7E00004E-BA6C-4529-8C11-BFB7E60C281E}" srcOrd="3" destOrd="0" presId="urn:microsoft.com/office/officeart/2018/5/layout/IconCircleLabelList"/>
    <dgm:cxn modelId="{5103538A-3B16-4001-A271-6263D32A7D6F}" type="presParOf" srcId="{B24B9F82-7F94-4D79-856D-9BD205E4AA70}" destId="{5314FC77-7138-4AB4-A8DC-CCB49C3EB462}" srcOrd="7" destOrd="0" presId="urn:microsoft.com/office/officeart/2018/5/layout/IconCircleLabelList"/>
    <dgm:cxn modelId="{B32BCC3D-D0D2-4D71-BD73-3502625285F3}" type="presParOf" srcId="{B24B9F82-7F94-4D79-856D-9BD205E4AA70}" destId="{1D51260D-B1D7-4B64-936F-63CF943C05A3}" srcOrd="8" destOrd="0" presId="urn:microsoft.com/office/officeart/2018/5/layout/IconCircleLabelList"/>
    <dgm:cxn modelId="{6532347F-80FA-4D88-98F8-6834001E8577}" type="presParOf" srcId="{1D51260D-B1D7-4B64-936F-63CF943C05A3}" destId="{0FF5F371-F041-4A65-A868-4DF40EAB1D20}" srcOrd="0" destOrd="0" presId="urn:microsoft.com/office/officeart/2018/5/layout/IconCircleLabelList"/>
    <dgm:cxn modelId="{F41BE915-A693-484D-BA52-B53DC27E569D}" type="presParOf" srcId="{1D51260D-B1D7-4B64-936F-63CF943C05A3}" destId="{A1673382-D514-4AC8-B011-374066D2A62D}" srcOrd="1" destOrd="0" presId="urn:microsoft.com/office/officeart/2018/5/layout/IconCircleLabelList"/>
    <dgm:cxn modelId="{6C6459E1-8435-4041-BD69-28ED89E754CD}" type="presParOf" srcId="{1D51260D-B1D7-4B64-936F-63CF943C05A3}" destId="{77BDB198-5B87-4E97-B0DA-C1DC485678A4}" srcOrd="2" destOrd="0" presId="urn:microsoft.com/office/officeart/2018/5/layout/IconCircleLabelList"/>
    <dgm:cxn modelId="{43195447-4925-4594-B6BB-10E03DFD8772}" type="presParOf" srcId="{1D51260D-B1D7-4B64-936F-63CF943C05A3}" destId="{105B7C41-4B44-4B42-A34C-7CE60D52C38C}"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AF3EC9-D20A-44B2-9824-611A7F3608AF}"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7A48DF5-EB68-42E2-BF97-45E663AC59F7}">
      <dgm:prSet/>
      <dgm:spPr/>
      <dgm:t>
        <a:bodyPr/>
        <a:lstStyle/>
        <a:p>
          <a:r>
            <a:rPr lang="en-IE" dirty="0"/>
            <a:t>In 2018, </a:t>
          </a:r>
          <a:r>
            <a:rPr lang="en-IE" dirty="0" err="1"/>
            <a:t>Indecon</a:t>
          </a:r>
          <a:r>
            <a:rPr lang="en-IE" dirty="0"/>
            <a:t> international economic consultancy produced a Digital Readiness Assessment (DRA) report for South Dublin. Covering both activities of households and businesses in the region, as well as the activities of the Council itself. Measuring from a wide range of sources including the Central Statistics Office and internal surveys.  </a:t>
          </a:r>
          <a:endParaRPr lang="en-US" dirty="0"/>
        </a:p>
      </dgm:t>
    </dgm:pt>
    <dgm:pt modelId="{980472DB-0B48-42DD-A519-91280876BC66}" type="parTrans" cxnId="{6029A31B-4533-4BE3-8604-4C207E153786}">
      <dgm:prSet/>
      <dgm:spPr/>
      <dgm:t>
        <a:bodyPr/>
        <a:lstStyle/>
        <a:p>
          <a:endParaRPr lang="en-US"/>
        </a:p>
      </dgm:t>
    </dgm:pt>
    <dgm:pt modelId="{CAC5DED2-E52E-453A-8DCD-C4A0F5EFBE91}" type="sibTrans" cxnId="{6029A31B-4533-4BE3-8604-4C207E153786}">
      <dgm:prSet/>
      <dgm:spPr/>
      <dgm:t>
        <a:bodyPr/>
        <a:lstStyle/>
        <a:p>
          <a:endParaRPr lang="en-US"/>
        </a:p>
      </dgm:t>
    </dgm:pt>
    <dgm:pt modelId="{95D27DC3-7DB8-4EE8-B765-75D627B9C757}">
      <dgm:prSet/>
      <dgm:spPr/>
      <dgm:t>
        <a:bodyPr/>
        <a:lstStyle/>
        <a:p>
          <a:r>
            <a:rPr lang="en-GB" dirty="0"/>
            <a:t>Free public Wi-Fi is available in 9 of South Dublin villages, community centres and in all of our library branches with over 170 PCs available throughout our branch network.</a:t>
          </a:r>
          <a:endParaRPr lang="en-US" dirty="0"/>
        </a:p>
      </dgm:t>
    </dgm:pt>
    <dgm:pt modelId="{84DFCC48-E076-4D68-885D-F6C5DF1E14BB}" type="parTrans" cxnId="{457CCA9A-F230-4FF0-A614-05B5D58E3A48}">
      <dgm:prSet/>
      <dgm:spPr/>
      <dgm:t>
        <a:bodyPr/>
        <a:lstStyle/>
        <a:p>
          <a:endParaRPr lang="en-US"/>
        </a:p>
      </dgm:t>
    </dgm:pt>
    <dgm:pt modelId="{79A3F435-08A0-413F-BBF6-BCE1E59CF3FA}" type="sibTrans" cxnId="{457CCA9A-F230-4FF0-A614-05B5D58E3A48}">
      <dgm:prSet/>
      <dgm:spPr/>
      <dgm:t>
        <a:bodyPr/>
        <a:lstStyle/>
        <a:p>
          <a:endParaRPr lang="en-US"/>
        </a:p>
      </dgm:t>
    </dgm:pt>
    <dgm:pt modelId="{FB02BE59-6F3F-47BF-9DDC-69FC2EEE566D}">
      <dgm:prSet/>
      <dgm:spPr/>
      <dgm:t>
        <a:bodyPr/>
        <a:lstStyle/>
        <a:p>
          <a:r>
            <a:rPr lang="en-US" dirty="0"/>
            <a:t>Approximately 92% of premises in South Dublin have access to High-speed Broadband.</a:t>
          </a:r>
        </a:p>
      </dgm:t>
    </dgm:pt>
    <dgm:pt modelId="{47A36C8C-7E2B-4C2F-B75F-633591250797}" type="parTrans" cxnId="{9705F0F2-45CD-4047-8BFB-CA506235BF7B}">
      <dgm:prSet/>
      <dgm:spPr/>
      <dgm:t>
        <a:bodyPr/>
        <a:lstStyle/>
        <a:p>
          <a:endParaRPr lang="en-US"/>
        </a:p>
      </dgm:t>
    </dgm:pt>
    <dgm:pt modelId="{627A1BE7-8789-43F2-9BC5-E41F66B959EC}" type="sibTrans" cxnId="{9705F0F2-45CD-4047-8BFB-CA506235BF7B}">
      <dgm:prSet/>
      <dgm:spPr/>
      <dgm:t>
        <a:bodyPr/>
        <a:lstStyle/>
        <a:p>
          <a:endParaRPr lang="en-US"/>
        </a:p>
      </dgm:t>
    </dgm:pt>
    <dgm:pt modelId="{C618FF71-BDB1-44A5-9E69-A9F9C0C64A4F}">
      <dgm:prSet/>
      <dgm:spPr/>
      <dgm:t>
        <a:bodyPr/>
        <a:lstStyle/>
        <a:p>
          <a:r>
            <a:rPr lang="en-GB" dirty="0"/>
            <a:t>Three surveys were ran for citizens (website, social media, libraries, PPN), community groups (LCDC) and businesses (South Dublin Chamber) </a:t>
          </a:r>
          <a:r>
            <a:rPr lang="en-US" dirty="0"/>
            <a:t>to gain some insight into their digital experiences, practices and challenges.</a:t>
          </a:r>
        </a:p>
      </dgm:t>
    </dgm:pt>
    <dgm:pt modelId="{5AF81427-3B7A-42FF-82B1-61CE9F4D0BFF}" type="parTrans" cxnId="{FE630BB8-9F47-41CE-AB51-6305FC0FE8A9}">
      <dgm:prSet/>
      <dgm:spPr/>
      <dgm:t>
        <a:bodyPr/>
        <a:lstStyle/>
        <a:p>
          <a:endParaRPr lang="en-US"/>
        </a:p>
      </dgm:t>
    </dgm:pt>
    <dgm:pt modelId="{08CC2949-00E0-459B-A64E-C918485706D0}" type="sibTrans" cxnId="{FE630BB8-9F47-41CE-AB51-6305FC0FE8A9}">
      <dgm:prSet/>
      <dgm:spPr/>
      <dgm:t>
        <a:bodyPr/>
        <a:lstStyle/>
        <a:p>
          <a:endParaRPr lang="en-US"/>
        </a:p>
      </dgm:t>
    </dgm:pt>
    <dgm:pt modelId="{9AB425BF-C4A6-4DAD-98E6-40A6D2A2E87E}" type="pres">
      <dgm:prSet presAssocID="{51AF3EC9-D20A-44B2-9824-611A7F3608AF}" presName="root" presStyleCnt="0">
        <dgm:presLayoutVars>
          <dgm:dir/>
          <dgm:resizeHandles val="exact"/>
        </dgm:presLayoutVars>
      </dgm:prSet>
      <dgm:spPr/>
    </dgm:pt>
    <dgm:pt modelId="{2CE5FFDE-018E-4917-B5AC-CBAC500FFAAC}" type="pres">
      <dgm:prSet presAssocID="{F7A48DF5-EB68-42E2-BF97-45E663AC59F7}" presName="compNode" presStyleCnt="0"/>
      <dgm:spPr/>
    </dgm:pt>
    <dgm:pt modelId="{05A979CB-3435-4FF1-8771-F4E8B57EDE0A}" type="pres">
      <dgm:prSet presAssocID="{F7A48DF5-EB68-42E2-BF97-45E663AC59F7}" presName="bgRect" presStyleLbl="bgShp" presStyleIdx="0" presStyleCnt="4"/>
      <dgm:spPr/>
    </dgm:pt>
    <dgm:pt modelId="{07EE5669-15F7-47F0-85B5-4EC93E8FBAF3}" type="pres">
      <dgm:prSet presAssocID="{F7A48DF5-EB68-42E2-BF97-45E663AC59F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esentation with Checklist"/>
        </a:ext>
      </dgm:extLst>
    </dgm:pt>
    <dgm:pt modelId="{0DDD8030-48B9-4A5E-A965-0C43647AD17F}" type="pres">
      <dgm:prSet presAssocID="{F7A48DF5-EB68-42E2-BF97-45E663AC59F7}" presName="spaceRect" presStyleCnt="0"/>
      <dgm:spPr/>
    </dgm:pt>
    <dgm:pt modelId="{729E0526-6EDF-4789-B97B-3CB5A3B8ADF5}" type="pres">
      <dgm:prSet presAssocID="{F7A48DF5-EB68-42E2-BF97-45E663AC59F7}" presName="parTx" presStyleLbl="revTx" presStyleIdx="0" presStyleCnt="4">
        <dgm:presLayoutVars>
          <dgm:chMax val="0"/>
          <dgm:chPref val="0"/>
        </dgm:presLayoutVars>
      </dgm:prSet>
      <dgm:spPr/>
    </dgm:pt>
    <dgm:pt modelId="{5AC6814D-F485-402D-A552-526C3E338BEA}" type="pres">
      <dgm:prSet presAssocID="{CAC5DED2-E52E-453A-8DCD-C4A0F5EFBE91}" presName="sibTrans" presStyleCnt="0"/>
      <dgm:spPr/>
    </dgm:pt>
    <dgm:pt modelId="{A138D30A-D930-4265-8D68-6D26D413BFB6}" type="pres">
      <dgm:prSet presAssocID="{95D27DC3-7DB8-4EE8-B765-75D627B9C757}" presName="compNode" presStyleCnt="0"/>
      <dgm:spPr/>
    </dgm:pt>
    <dgm:pt modelId="{1D01430D-3963-4C70-B671-F18AE9D54366}" type="pres">
      <dgm:prSet presAssocID="{95D27DC3-7DB8-4EE8-B765-75D627B9C757}" presName="bgRect" presStyleLbl="bgShp" presStyleIdx="1" presStyleCnt="4"/>
      <dgm:spPr/>
    </dgm:pt>
    <dgm:pt modelId="{793B9397-4AC5-4FDE-943D-404D7E1B4B4C}" type="pres">
      <dgm:prSet presAssocID="{95D27DC3-7DB8-4EE8-B765-75D627B9C75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rker"/>
        </a:ext>
      </dgm:extLst>
    </dgm:pt>
    <dgm:pt modelId="{F981AE6F-8297-4ECC-B8D8-B151452655B1}" type="pres">
      <dgm:prSet presAssocID="{95D27DC3-7DB8-4EE8-B765-75D627B9C757}" presName="spaceRect" presStyleCnt="0"/>
      <dgm:spPr/>
    </dgm:pt>
    <dgm:pt modelId="{8D8DE1BC-9FCD-451B-88B0-919488F92373}" type="pres">
      <dgm:prSet presAssocID="{95D27DC3-7DB8-4EE8-B765-75D627B9C757}" presName="parTx" presStyleLbl="revTx" presStyleIdx="1" presStyleCnt="4">
        <dgm:presLayoutVars>
          <dgm:chMax val="0"/>
          <dgm:chPref val="0"/>
        </dgm:presLayoutVars>
      </dgm:prSet>
      <dgm:spPr/>
    </dgm:pt>
    <dgm:pt modelId="{AAF38E07-563A-4D89-A213-AA9E7A1D5AC1}" type="pres">
      <dgm:prSet presAssocID="{79A3F435-08A0-413F-BBF6-BCE1E59CF3FA}" presName="sibTrans" presStyleCnt="0"/>
      <dgm:spPr/>
    </dgm:pt>
    <dgm:pt modelId="{3DF011B3-9045-4196-BAB6-EEEEE38933DB}" type="pres">
      <dgm:prSet presAssocID="{FB02BE59-6F3F-47BF-9DDC-69FC2EEE566D}" presName="compNode" presStyleCnt="0"/>
      <dgm:spPr/>
    </dgm:pt>
    <dgm:pt modelId="{75D94D04-E73B-4707-BDD4-DB95B96D1708}" type="pres">
      <dgm:prSet presAssocID="{FB02BE59-6F3F-47BF-9DDC-69FC2EEE566D}" presName="bgRect" presStyleLbl="bgShp" presStyleIdx="2" presStyleCnt="4"/>
      <dgm:spPr/>
    </dgm:pt>
    <dgm:pt modelId="{755F758A-D3E2-4540-B108-1973F6E1B963}" type="pres">
      <dgm:prSet presAssocID="{FB02BE59-6F3F-47BF-9DDC-69FC2EEE566D}"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Wireless router"/>
        </a:ext>
      </dgm:extLst>
    </dgm:pt>
    <dgm:pt modelId="{B5F0C37B-1950-4280-8F0D-9F1682D98401}" type="pres">
      <dgm:prSet presAssocID="{FB02BE59-6F3F-47BF-9DDC-69FC2EEE566D}" presName="spaceRect" presStyleCnt="0"/>
      <dgm:spPr/>
    </dgm:pt>
    <dgm:pt modelId="{5842626B-86A4-47DD-A97C-E9AEF9FF3C5F}" type="pres">
      <dgm:prSet presAssocID="{FB02BE59-6F3F-47BF-9DDC-69FC2EEE566D}" presName="parTx" presStyleLbl="revTx" presStyleIdx="2" presStyleCnt="4">
        <dgm:presLayoutVars>
          <dgm:chMax val="0"/>
          <dgm:chPref val="0"/>
        </dgm:presLayoutVars>
      </dgm:prSet>
      <dgm:spPr/>
    </dgm:pt>
    <dgm:pt modelId="{EB521085-8C69-4856-B187-ED05682C6AD2}" type="pres">
      <dgm:prSet presAssocID="{627A1BE7-8789-43F2-9BC5-E41F66B959EC}" presName="sibTrans" presStyleCnt="0"/>
      <dgm:spPr/>
    </dgm:pt>
    <dgm:pt modelId="{706661D7-119F-4B69-BF79-5D9D861302E7}" type="pres">
      <dgm:prSet presAssocID="{C618FF71-BDB1-44A5-9E69-A9F9C0C64A4F}" presName="compNode" presStyleCnt="0"/>
      <dgm:spPr/>
    </dgm:pt>
    <dgm:pt modelId="{0FBB4692-61F9-4176-BAF4-47C8F53DEA5C}" type="pres">
      <dgm:prSet presAssocID="{C618FF71-BDB1-44A5-9E69-A9F9C0C64A4F}" presName="bgRect" presStyleLbl="bgShp" presStyleIdx="3" presStyleCnt="4"/>
      <dgm:spPr/>
    </dgm:pt>
    <dgm:pt modelId="{D14189DB-F202-4860-89BA-C79C38095D98}" type="pres">
      <dgm:prSet presAssocID="{C618FF71-BDB1-44A5-9E69-A9F9C0C64A4F}"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Questions"/>
        </a:ext>
      </dgm:extLst>
    </dgm:pt>
    <dgm:pt modelId="{DCE5C274-A422-489D-A162-08A7FE85885C}" type="pres">
      <dgm:prSet presAssocID="{C618FF71-BDB1-44A5-9E69-A9F9C0C64A4F}" presName="spaceRect" presStyleCnt="0"/>
      <dgm:spPr/>
    </dgm:pt>
    <dgm:pt modelId="{938DB27A-D7FB-456C-BCB3-661D264E1DC3}" type="pres">
      <dgm:prSet presAssocID="{C618FF71-BDB1-44A5-9E69-A9F9C0C64A4F}" presName="parTx" presStyleLbl="revTx" presStyleIdx="3" presStyleCnt="4">
        <dgm:presLayoutVars>
          <dgm:chMax val="0"/>
          <dgm:chPref val="0"/>
        </dgm:presLayoutVars>
      </dgm:prSet>
      <dgm:spPr/>
    </dgm:pt>
  </dgm:ptLst>
  <dgm:cxnLst>
    <dgm:cxn modelId="{E08BDB01-8653-4331-9431-0E03960CF2D8}" type="presOf" srcId="{F7A48DF5-EB68-42E2-BF97-45E663AC59F7}" destId="{729E0526-6EDF-4789-B97B-3CB5A3B8ADF5}" srcOrd="0" destOrd="0" presId="urn:microsoft.com/office/officeart/2018/2/layout/IconVerticalSolidList"/>
    <dgm:cxn modelId="{6029A31B-4533-4BE3-8604-4C207E153786}" srcId="{51AF3EC9-D20A-44B2-9824-611A7F3608AF}" destId="{F7A48DF5-EB68-42E2-BF97-45E663AC59F7}" srcOrd="0" destOrd="0" parTransId="{980472DB-0B48-42DD-A519-91280876BC66}" sibTransId="{CAC5DED2-E52E-453A-8DCD-C4A0F5EFBE91}"/>
    <dgm:cxn modelId="{EB848889-2A1B-4EB3-A3C2-1CDAD77E5F9E}" type="presOf" srcId="{95D27DC3-7DB8-4EE8-B765-75D627B9C757}" destId="{8D8DE1BC-9FCD-451B-88B0-919488F92373}" srcOrd="0" destOrd="0" presId="urn:microsoft.com/office/officeart/2018/2/layout/IconVerticalSolidList"/>
    <dgm:cxn modelId="{2483C392-B712-4B51-BE5D-0C711BC4D9F1}" type="presOf" srcId="{FB02BE59-6F3F-47BF-9DDC-69FC2EEE566D}" destId="{5842626B-86A4-47DD-A97C-E9AEF9FF3C5F}" srcOrd="0" destOrd="0" presId="urn:microsoft.com/office/officeart/2018/2/layout/IconVerticalSolidList"/>
    <dgm:cxn modelId="{457CCA9A-F230-4FF0-A614-05B5D58E3A48}" srcId="{51AF3EC9-D20A-44B2-9824-611A7F3608AF}" destId="{95D27DC3-7DB8-4EE8-B765-75D627B9C757}" srcOrd="1" destOrd="0" parTransId="{84DFCC48-E076-4D68-885D-F6C5DF1E14BB}" sibTransId="{79A3F435-08A0-413F-BBF6-BCE1E59CF3FA}"/>
    <dgm:cxn modelId="{6B7745AF-8735-4350-BB95-15FF87FAD583}" type="presOf" srcId="{C618FF71-BDB1-44A5-9E69-A9F9C0C64A4F}" destId="{938DB27A-D7FB-456C-BCB3-661D264E1DC3}" srcOrd="0" destOrd="0" presId="urn:microsoft.com/office/officeart/2018/2/layout/IconVerticalSolidList"/>
    <dgm:cxn modelId="{FE630BB8-9F47-41CE-AB51-6305FC0FE8A9}" srcId="{51AF3EC9-D20A-44B2-9824-611A7F3608AF}" destId="{C618FF71-BDB1-44A5-9E69-A9F9C0C64A4F}" srcOrd="3" destOrd="0" parTransId="{5AF81427-3B7A-42FF-82B1-61CE9F4D0BFF}" sibTransId="{08CC2949-00E0-459B-A64E-C918485706D0}"/>
    <dgm:cxn modelId="{695FA3CB-830C-4582-A4BE-ABF8A06D0280}" type="presOf" srcId="{51AF3EC9-D20A-44B2-9824-611A7F3608AF}" destId="{9AB425BF-C4A6-4DAD-98E6-40A6D2A2E87E}" srcOrd="0" destOrd="0" presId="urn:microsoft.com/office/officeart/2018/2/layout/IconVerticalSolidList"/>
    <dgm:cxn modelId="{9705F0F2-45CD-4047-8BFB-CA506235BF7B}" srcId="{51AF3EC9-D20A-44B2-9824-611A7F3608AF}" destId="{FB02BE59-6F3F-47BF-9DDC-69FC2EEE566D}" srcOrd="2" destOrd="0" parTransId="{47A36C8C-7E2B-4C2F-B75F-633591250797}" sibTransId="{627A1BE7-8789-43F2-9BC5-E41F66B959EC}"/>
    <dgm:cxn modelId="{A02AB5C8-753B-44FC-BEBB-ADC401D0293D}" type="presParOf" srcId="{9AB425BF-C4A6-4DAD-98E6-40A6D2A2E87E}" destId="{2CE5FFDE-018E-4917-B5AC-CBAC500FFAAC}" srcOrd="0" destOrd="0" presId="urn:microsoft.com/office/officeart/2018/2/layout/IconVerticalSolidList"/>
    <dgm:cxn modelId="{0472BCFD-644A-40D3-9C97-DDEDE2D3E0A5}" type="presParOf" srcId="{2CE5FFDE-018E-4917-B5AC-CBAC500FFAAC}" destId="{05A979CB-3435-4FF1-8771-F4E8B57EDE0A}" srcOrd="0" destOrd="0" presId="urn:microsoft.com/office/officeart/2018/2/layout/IconVerticalSolidList"/>
    <dgm:cxn modelId="{59232210-984C-4388-B615-EA8535D1B651}" type="presParOf" srcId="{2CE5FFDE-018E-4917-B5AC-CBAC500FFAAC}" destId="{07EE5669-15F7-47F0-85B5-4EC93E8FBAF3}" srcOrd="1" destOrd="0" presId="urn:microsoft.com/office/officeart/2018/2/layout/IconVerticalSolidList"/>
    <dgm:cxn modelId="{277ACC2F-68F4-44D6-AABD-21ECDA862314}" type="presParOf" srcId="{2CE5FFDE-018E-4917-B5AC-CBAC500FFAAC}" destId="{0DDD8030-48B9-4A5E-A965-0C43647AD17F}" srcOrd="2" destOrd="0" presId="urn:microsoft.com/office/officeart/2018/2/layout/IconVerticalSolidList"/>
    <dgm:cxn modelId="{4DFDE659-0AB2-467B-8A8A-668A55A30277}" type="presParOf" srcId="{2CE5FFDE-018E-4917-B5AC-CBAC500FFAAC}" destId="{729E0526-6EDF-4789-B97B-3CB5A3B8ADF5}" srcOrd="3" destOrd="0" presId="urn:microsoft.com/office/officeart/2018/2/layout/IconVerticalSolidList"/>
    <dgm:cxn modelId="{5AEA01A5-9FD3-4CB7-8098-43C52B550094}" type="presParOf" srcId="{9AB425BF-C4A6-4DAD-98E6-40A6D2A2E87E}" destId="{5AC6814D-F485-402D-A552-526C3E338BEA}" srcOrd="1" destOrd="0" presId="urn:microsoft.com/office/officeart/2018/2/layout/IconVerticalSolidList"/>
    <dgm:cxn modelId="{770EC104-2D33-4BE3-9486-4A32786E2ADC}" type="presParOf" srcId="{9AB425BF-C4A6-4DAD-98E6-40A6D2A2E87E}" destId="{A138D30A-D930-4265-8D68-6D26D413BFB6}" srcOrd="2" destOrd="0" presId="urn:microsoft.com/office/officeart/2018/2/layout/IconVerticalSolidList"/>
    <dgm:cxn modelId="{9197125B-689B-41C2-8EB8-F8CC56B1CF33}" type="presParOf" srcId="{A138D30A-D930-4265-8D68-6D26D413BFB6}" destId="{1D01430D-3963-4C70-B671-F18AE9D54366}" srcOrd="0" destOrd="0" presId="urn:microsoft.com/office/officeart/2018/2/layout/IconVerticalSolidList"/>
    <dgm:cxn modelId="{F4C04004-039E-41BA-B808-9DD4F9553956}" type="presParOf" srcId="{A138D30A-D930-4265-8D68-6D26D413BFB6}" destId="{793B9397-4AC5-4FDE-943D-404D7E1B4B4C}" srcOrd="1" destOrd="0" presId="urn:microsoft.com/office/officeart/2018/2/layout/IconVerticalSolidList"/>
    <dgm:cxn modelId="{F786FF4C-A043-4E0F-B520-686E3BB73606}" type="presParOf" srcId="{A138D30A-D930-4265-8D68-6D26D413BFB6}" destId="{F981AE6F-8297-4ECC-B8D8-B151452655B1}" srcOrd="2" destOrd="0" presId="urn:microsoft.com/office/officeart/2018/2/layout/IconVerticalSolidList"/>
    <dgm:cxn modelId="{487C2C3C-4FFF-4A11-8D57-D9D9F72BCB14}" type="presParOf" srcId="{A138D30A-D930-4265-8D68-6D26D413BFB6}" destId="{8D8DE1BC-9FCD-451B-88B0-919488F92373}" srcOrd="3" destOrd="0" presId="urn:microsoft.com/office/officeart/2018/2/layout/IconVerticalSolidList"/>
    <dgm:cxn modelId="{630FE52A-09C7-492A-A18E-1DBDAB60FF20}" type="presParOf" srcId="{9AB425BF-C4A6-4DAD-98E6-40A6D2A2E87E}" destId="{AAF38E07-563A-4D89-A213-AA9E7A1D5AC1}" srcOrd="3" destOrd="0" presId="urn:microsoft.com/office/officeart/2018/2/layout/IconVerticalSolidList"/>
    <dgm:cxn modelId="{4F070EBC-6662-48CE-8D6B-76C598C543B3}" type="presParOf" srcId="{9AB425BF-C4A6-4DAD-98E6-40A6D2A2E87E}" destId="{3DF011B3-9045-4196-BAB6-EEEEE38933DB}" srcOrd="4" destOrd="0" presId="urn:microsoft.com/office/officeart/2018/2/layout/IconVerticalSolidList"/>
    <dgm:cxn modelId="{238D3FB7-A5B8-4E7A-882F-B2CEB56FF498}" type="presParOf" srcId="{3DF011B3-9045-4196-BAB6-EEEEE38933DB}" destId="{75D94D04-E73B-4707-BDD4-DB95B96D1708}" srcOrd="0" destOrd="0" presId="urn:microsoft.com/office/officeart/2018/2/layout/IconVerticalSolidList"/>
    <dgm:cxn modelId="{3FA91766-33FB-411B-8D4E-3F4EE431B0B5}" type="presParOf" srcId="{3DF011B3-9045-4196-BAB6-EEEEE38933DB}" destId="{755F758A-D3E2-4540-B108-1973F6E1B963}" srcOrd="1" destOrd="0" presId="urn:microsoft.com/office/officeart/2018/2/layout/IconVerticalSolidList"/>
    <dgm:cxn modelId="{69FB0216-432E-4B41-857C-829E5058D012}" type="presParOf" srcId="{3DF011B3-9045-4196-BAB6-EEEEE38933DB}" destId="{B5F0C37B-1950-4280-8F0D-9F1682D98401}" srcOrd="2" destOrd="0" presId="urn:microsoft.com/office/officeart/2018/2/layout/IconVerticalSolidList"/>
    <dgm:cxn modelId="{0978E1ED-7CF4-4640-8B46-0EBE2DF11E49}" type="presParOf" srcId="{3DF011B3-9045-4196-BAB6-EEEEE38933DB}" destId="{5842626B-86A4-47DD-A97C-E9AEF9FF3C5F}" srcOrd="3" destOrd="0" presId="urn:microsoft.com/office/officeart/2018/2/layout/IconVerticalSolidList"/>
    <dgm:cxn modelId="{F42E0656-0CF2-45A9-91F9-BF02D2913C33}" type="presParOf" srcId="{9AB425BF-C4A6-4DAD-98E6-40A6D2A2E87E}" destId="{EB521085-8C69-4856-B187-ED05682C6AD2}" srcOrd="5" destOrd="0" presId="urn:microsoft.com/office/officeart/2018/2/layout/IconVerticalSolidList"/>
    <dgm:cxn modelId="{931FF69F-F450-43E8-BDC0-2168CE63FF1A}" type="presParOf" srcId="{9AB425BF-C4A6-4DAD-98E6-40A6D2A2E87E}" destId="{706661D7-119F-4B69-BF79-5D9D861302E7}" srcOrd="6" destOrd="0" presId="urn:microsoft.com/office/officeart/2018/2/layout/IconVerticalSolidList"/>
    <dgm:cxn modelId="{F7A8696E-522D-4F86-B3F0-6AEB6A7F39D8}" type="presParOf" srcId="{706661D7-119F-4B69-BF79-5D9D861302E7}" destId="{0FBB4692-61F9-4176-BAF4-47C8F53DEA5C}" srcOrd="0" destOrd="0" presId="urn:microsoft.com/office/officeart/2018/2/layout/IconVerticalSolidList"/>
    <dgm:cxn modelId="{8095784B-C93D-4A6D-AEB3-E75DC5B73BA6}" type="presParOf" srcId="{706661D7-119F-4B69-BF79-5D9D861302E7}" destId="{D14189DB-F202-4860-89BA-C79C38095D98}" srcOrd="1" destOrd="0" presId="urn:microsoft.com/office/officeart/2018/2/layout/IconVerticalSolidList"/>
    <dgm:cxn modelId="{79C4E1E3-72BE-4963-9C7A-C951FBA405A4}" type="presParOf" srcId="{706661D7-119F-4B69-BF79-5D9D861302E7}" destId="{DCE5C274-A422-489D-A162-08A7FE85885C}" srcOrd="2" destOrd="0" presId="urn:microsoft.com/office/officeart/2018/2/layout/IconVerticalSolidList"/>
    <dgm:cxn modelId="{ECE12FB0-1896-4175-9B51-537107C603D7}" type="presParOf" srcId="{706661D7-119F-4B69-BF79-5D9D861302E7}" destId="{938DB27A-D7FB-456C-BCB3-661D264E1DC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ACB4411-45B6-4D41-A4C8-E14B6E4A182F}"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1080A023-8C12-4F5C-80B7-C3964690CF78}">
      <dgm:prSet custT="1"/>
      <dgm:spPr/>
      <dgm:t>
        <a:bodyPr/>
        <a:lstStyle/>
        <a:p>
          <a:r>
            <a:rPr lang="en-IE" sz="1600" dirty="0"/>
            <a:t>91% </a:t>
          </a:r>
        </a:p>
        <a:p>
          <a:r>
            <a:rPr lang="en-IE" sz="1400" dirty="0"/>
            <a:t>Have made an online purchase.</a:t>
          </a:r>
          <a:endParaRPr lang="en-US" sz="1400" dirty="0"/>
        </a:p>
      </dgm:t>
    </dgm:pt>
    <dgm:pt modelId="{9C3CFB36-0562-479A-93E6-76032D235402}" type="parTrans" cxnId="{FCE3D47A-606D-45E2-B2F5-9343D0DAFA02}">
      <dgm:prSet/>
      <dgm:spPr/>
      <dgm:t>
        <a:bodyPr/>
        <a:lstStyle/>
        <a:p>
          <a:endParaRPr lang="en-US"/>
        </a:p>
      </dgm:t>
    </dgm:pt>
    <dgm:pt modelId="{2FBB6977-4F74-4319-B3E8-D389DE4415AE}" type="sibTrans" cxnId="{FCE3D47A-606D-45E2-B2F5-9343D0DAFA02}">
      <dgm:prSet/>
      <dgm:spPr/>
      <dgm:t>
        <a:bodyPr/>
        <a:lstStyle/>
        <a:p>
          <a:endParaRPr lang="en-US"/>
        </a:p>
      </dgm:t>
    </dgm:pt>
    <dgm:pt modelId="{FDE54116-FF39-40DB-8BF7-C26842C38B09}">
      <dgm:prSet custT="1"/>
      <dgm:spPr/>
      <dgm:t>
        <a:bodyPr/>
        <a:lstStyle/>
        <a:p>
          <a:r>
            <a:rPr lang="en-IE" sz="1600" dirty="0"/>
            <a:t>40% </a:t>
          </a:r>
        </a:p>
        <a:p>
          <a:r>
            <a:rPr lang="en-IE" sz="1400" dirty="0"/>
            <a:t>Primary means of communication to be messaging through Facebook and WhatsApp. </a:t>
          </a:r>
          <a:endParaRPr lang="en-US" sz="1400" dirty="0"/>
        </a:p>
      </dgm:t>
    </dgm:pt>
    <dgm:pt modelId="{957C1D6A-24E7-4B9E-8EFA-FDAFDFE3787F}" type="parTrans" cxnId="{CE011980-89E3-41F6-A971-3B21190BF0B4}">
      <dgm:prSet/>
      <dgm:spPr/>
      <dgm:t>
        <a:bodyPr/>
        <a:lstStyle/>
        <a:p>
          <a:endParaRPr lang="en-US"/>
        </a:p>
      </dgm:t>
    </dgm:pt>
    <dgm:pt modelId="{5D464D75-7141-4180-93C5-E54FB13BA1E2}" type="sibTrans" cxnId="{CE011980-89E3-41F6-A971-3B21190BF0B4}">
      <dgm:prSet/>
      <dgm:spPr/>
      <dgm:t>
        <a:bodyPr/>
        <a:lstStyle/>
        <a:p>
          <a:endParaRPr lang="en-US"/>
        </a:p>
      </dgm:t>
    </dgm:pt>
    <dgm:pt modelId="{81DC86CD-C927-41B8-AAC2-C3837DCD4A46}">
      <dgm:prSet custT="1"/>
      <dgm:spPr/>
      <dgm:t>
        <a:bodyPr/>
        <a:lstStyle/>
        <a:p>
          <a:r>
            <a:rPr lang="en-IE" sz="1600" dirty="0"/>
            <a:t>76%</a:t>
          </a:r>
        </a:p>
        <a:p>
          <a:r>
            <a:rPr lang="en-IE" sz="1400" dirty="0"/>
            <a:t>Bank online.</a:t>
          </a:r>
          <a:endParaRPr lang="en-US" sz="1400" dirty="0"/>
        </a:p>
      </dgm:t>
    </dgm:pt>
    <dgm:pt modelId="{D468C8D4-6F05-4F3B-9505-935A50D6CB19}" type="parTrans" cxnId="{7E255DC3-531A-46C0-B73A-0A6663CD5AC8}">
      <dgm:prSet/>
      <dgm:spPr/>
      <dgm:t>
        <a:bodyPr/>
        <a:lstStyle/>
        <a:p>
          <a:endParaRPr lang="en-US"/>
        </a:p>
      </dgm:t>
    </dgm:pt>
    <dgm:pt modelId="{C8E76948-B14E-45E6-98C3-2070B206D2C5}" type="sibTrans" cxnId="{7E255DC3-531A-46C0-B73A-0A6663CD5AC8}">
      <dgm:prSet/>
      <dgm:spPr/>
      <dgm:t>
        <a:bodyPr/>
        <a:lstStyle/>
        <a:p>
          <a:endParaRPr lang="en-US"/>
        </a:p>
      </dgm:t>
    </dgm:pt>
    <dgm:pt modelId="{1543401C-0306-4B41-8C84-99B3A77C808B}">
      <dgm:prSet custT="1"/>
      <dgm:spPr/>
      <dgm:t>
        <a:bodyPr/>
        <a:lstStyle/>
        <a:p>
          <a:r>
            <a:rPr lang="en-IE" sz="1600" dirty="0"/>
            <a:t>64% </a:t>
          </a:r>
        </a:p>
        <a:p>
          <a:r>
            <a:rPr lang="en-IE" sz="1400" dirty="0"/>
            <a:t>Have concerns over internet security.</a:t>
          </a:r>
          <a:endParaRPr lang="en-US" sz="1400" dirty="0"/>
        </a:p>
      </dgm:t>
    </dgm:pt>
    <dgm:pt modelId="{E7ED295E-F860-4C77-9D9A-0DACBD24523C}" type="parTrans" cxnId="{17F93947-12E4-4B35-A5AB-D7155F80AEFD}">
      <dgm:prSet/>
      <dgm:spPr/>
      <dgm:t>
        <a:bodyPr/>
        <a:lstStyle/>
        <a:p>
          <a:endParaRPr lang="en-US"/>
        </a:p>
      </dgm:t>
    </dgm:pt>
    <dgm:pt modelId="{8871BE6C-7637-468E-B0F9-B6CAD3BE048C}" type="sibTrans" cxnId="{17F93947-12E4-4B35-A5AB-D7155F80AEFD}">
      <dgm:prSet/>
      <dgm:spPr/>
      <dgm:t>
        <a:bodyPr/>
        <a:lstStyle/>
        <a:p>
          <a:endParaRPr lang="en-US"/>
        </a:p>
      </dgm:t>
    </dgm:pt>
    <dgm:pt modelId="{E4868EB6-0A15-41C9-80C6-848EFDD00530}">
      <dgm:prSet custT="1"/>
      <dgm:spPr/>
      <dgm:t>
        <a:bodyPr/>
        <a:lstStyle/>
        <a:p>
          <a:r>
            <a:rPr lang="en-IE" sz="1600" dirty="0"/>
            <a:t>21</a:t>
          </a:r>
          <a:r>
            <a:rPr lang="en-IE" sz="1800" dirty="0"/>
            <a:t>%</a:t>
          </a:r>
        </a:p>
        <a:p>
          <a:r>
            <a:rPr lang="en-IE" sz="1400" dirty="0"/>
            <a:t> Feel they lack the skills to exploit the online world.</a:t>
          </a:r>
          <a:endParaRPr lang="en-US" sz="1400" dirty="0"/>
        </a:p>
      </dgm:t>
    </dgm:pt>
    <dgm:pt modelId="{BD90028D-043A-4A18-A97D-E7F08929840A}" type="parTrans" cxnId="{35BA679A-8389-424D-8A92-1077BF1BD679}">
      <dgm:prSet/>
      <dgm:spPr/>
      <dgm:t>
        <a:bodyPr/>
        <a:lstStyle/>
        <a:p>
          <a:endParaRPr lang="en-US"/>
        </a:p>
      </dgm:t>
    </dgm:pt>
    <dgm:pt modelId="{A290082D-4465-4636-86CF-0A6CAB3574C5}" type="sibTrans" cxnId="{35BA679A-8389-424D-8A92-1077BF1BD679}">
      <dgm:prSet/>
      <dgm:spPr/>
      <dgm:t>
        <a:bodyPr/>
        <a:lstStyle/>
        <a:p>
          <a:endParaRPr lang="en-US"/>
        </a:p>
      </dgm:t>
    </dgm:pt>
    <dgm:pt modelId="{FE12E9D4-8AB2-4367-A7E6-0D259F3E0D1E}">
      <dgm:prSet custT="1"/>
      <dgm:spPr/>
      <dgm:t>
        <a:bodyPr/>
        <a:lstStyle/>
        <a:p>
          <a:r>
            <a:rPr lang="en-IE" sz="1600" dirty="0"/>
            <a:t>56% </a:t>
          </a:r>
        </a:p>
        <a:p>
          <a:r>
            <a:rPr lang="en-IE" sz="1400" dirty="0"/>
            <a:t>Inclusion and wellbeing for older persons and other people in the community that experience social exclusion should be the focus.</a:t>
          </a:r>
          <a:endParaRPr lang="en-US" sz="1400" dirty="0"/>
        </a:p>
      </dgm:t>
    </dgm:pt>
    <dgm:pt modelId="{9A6309E3-F633-4F45-B984-D99BCA1C0073}" type="parTrans" cxnId="{E563F60F-9D0D-4E53-B4F0-7EEA13BF53DE}">
      <dgm:prSet/>
      <dgm:spPr/>
      <dgm:t>
        <a:bodyPr/>
        <a:lstStyle/>
        <a:p>
          <a:endParaRPr lang="en-US"/>
        </a:p>
      </dgm:t>
    </dgm:pt>
    <dgm:pt modelId="{AB85B8DE-E9E2-44A1-A8D2-9980DBADEFFB}" type="sibTrans" cxnId="{E563F60F-9D0D-4E53-B4F0-7EEA13BF53DE}">
      <dgm:prSet/>
      <dgm:spPr/>
      <dgm:t>
        <a:bodyPr/>
        <a:lstStyle/>
        <a:p>
          <a:endParaRPr lang="en-US"/>
        </a:p>
      </dgm:t>
    </dgm:pt>
    <dgm:pt modelId="{A983A0E9-85C7-4770-901C-B9FB64B88F54}">
      <dgm:prSet custT="1"/>
      <dgm:spPr/>
      <dgm:t>
        <a:bodyPr/>
        <a:lstStyle/>
        <a:p>
          <a:r>
            <a:rPr lang="en-IE" sz="1600" dirty="0"/>
            <a:t>75% </a:t>
          </a:r>
        </a:p>
        <a:p>
          <a:r>
            <a:rPr lang="en-IE" sz="1400" dirty="0"/>
            <a:t>Of community groups, it is a case of the cost to access.</a:t>
          </a:r>
          <a:endParaRPr lang="en-US" sz="1400" dirty="0"/>
        </a:p>
      </dgm:t>
    </dgm:pt>
    <dgm:pt modelId="{67202335-CEDF-4CDC-9695-42705F58B51C}" type="parTrans" cxnId="{2BE84F7A-9E24-4416-8672-A12233E55E20}">
      <dgm:prSet/>
      <dgm:spPr/>
      <dgm:t>
        <a:bodyPr/>
        <a:lstStyle/>
        <a:p>
          <a:endParaRPr lang="en-US"/>
        </a:p>
      </dgm:t>
    </dgm:pt>
    <dgm:pt modelId="{819457A0-660F-4560-82A9-A893927F3F8B}" type="sibTrans" cxnId="{2BE84F7A-9E24-4416-8672-A12233E55E20}">
      <dgm:prSet/>
      <dgm:spPr/>
      <dgm:t>
        <a:bodyPr/>
        <a:lstStyle/>
        <a:p>
          <a:endParaRPr lang="en-US"/>
        </a:p>
      </dgm:t>
    </dgm:pt>
    <dgm:pt modelId="{5C23ED7F-4442-49BF-A71F-B3BB804164B8}">
      <dgm:prSet custT="1"/>
      <dgm:spPr/>
      <dgm:t>
        <a:bodyPr/>
        <a:lstStyle/>
        <a:p>
          <a:r>
            <a:rPr lang="en-IE" sz="1600" dirty="0"/>
            <a:t>63%</a:t>
          </a:r>
        </a:p>
        <a:p>
          <a:r>
            <a:rPr lang="en-IE" sz="1400" dirty="0"/>
            <a:t>Increased digital usage will enable a faster transfer of information, leading to better quality of service.</a:t>
          </a:r>
          <a:endParaRPr lang="en-US" sz="1400" dirty="0"/>
        </a:p>
      </dgm:t>
    </dgm:pt>
    <dgm:pt modelId="{3DE2A1C7-CC4B-4412-8715-0B35548DA0E4}" type="parTrans" cxnId="{B2A6BFB0-D338-45D1-861D-E11FD5BEAC99}">
      <dgm:prSet/>
      <dgm:spPr/>
      <dgm:t>
        <a:bodyPr/>
        <a:lstStyle/>
        <a:p>
          <a:endParaRPr lang="en-US"/>
        </a:p>
      </dgm:t>
    </dgm:pt>
    <dgm:pt modelId="{6C75BC23-6F28-4035-91F0-AFB655BA9DF3}" type="sibTrans" cxnId="{B2A6BFB0-D338-45D1-861D-E11FD5BEAC99}">
      <dgm:prSet/>
      <dgm:spPr/>
      <dgm:t>
        <a:bodyPr/>
        <a:lstStyle/>
        <a:p>
          <a:endParaRPr lang="en-US"/>
        </a:p>
      </dgm:t>
    </dgm:pt>
    <dgm:pt modelId="{58E77A97-D9F4-42E3-A54B-687AE90CE641}" type="pres">
      <dgm:prSet presAssocID="{4ACB4411-45B6-4D41-A4C8-E14B6E4A182F}" presName="diagram" presStyleCnt="0">
        <dgm:presLayoutVars>
          <dgm:dir/>
          <dgm:resizeHandles val="exact"/>
        </dgm:presLayoutVars>
      </dgm:prSet>
      <dgm:spPr/>
    </dgm:pt>
    <dgm:pt modelId="{29A82BA1-E04A-4349-B0B3-747A3C53B4BE}" type="pres">
      <dgm:prSet presAssocID="{1080A023-8C12-4F5C-80B7-C3964690CF78}" presName="node" presStyleLbl="node1" presStyleIdx="0" presStyleCnt="8">
        <dgm:presLayoutVars>
          <dgm:bulletEnabled val="1"/>
        </dgm:presLayoutVars>
      </dgm:prSet>
      <dgm:spPr/>
    </dgm:pt>
    <dgm:pt modelId="{C8C2A7E3-99F3-465B-ADDA-F3F4476F6EAF}" type="pres">
      <dgm:prSet presAssocID="{2FBB6977-4F74-4319-B3E8-D389DE4415AE}" presName="sibTrans" presStyleCnt="0"/>
      <dgm:spPr/>
    </dgm:pt>
    <dgm:pt modelId="{8148E9F2-A165-4007-B566-F2E52729F27B}" type="pres">
      <dgm:prSet presAssocID="{FDE54116-FF39-40DB-8BF7-C26842C38B09}" presName="node" presStyleLbl="node1" presStyleIdx="1" presStyleCnt="8" custLinFactX="10722" custLinFactY="16339" custLinFactNeighborX="100000" custLinFactNeighborY="100000">
        <dgm:presLayoutVars>
          <dgm:bulletEnabled val="1"/>
        </dgm:presLayoutVars>
      </dgm:prSet>
      <dgm:spPr/>
    </dgm:pt>
    <dgm:pt modelId="{69DD258D-EB6F-454B-98BD-E121D34BF326}" type="pres">
      <dgm:prSet presAssocID="{5D464D75-7141-4180-93C5-E54FB13BA1E2}" presName="sibTrans" presStyleCnt="0"/>
      <dgm:spPr/>
    </dgm:pt>
    <dgm:pt modelId="{337D537F-C233-48D3-87A7-78547A91927D}" type="pres">
      <dgm:prSet presAssocID="{81DC86CD-C927-41B8-AAC2-C3837DCD4A46}" presName="node" presStyleLbl="node1" presStyleIdx="2" presStyleCnt="8" custLinFactX="-9519" custLinFactNeighborX="-100000" custLinFactNeighborY="1003">
        <dgm:presLayoutVars>
          <dgm:bulletEnabled val="1"/>
        </dgm:presLayoutVars>
      </dgm:prSet>
      <dgm:spPr/>
    </dgm:pt>
    <dgm:pt modelId="{D96718D5-3717-42F1-A81B-C64E5D809762}" type="pres">
      <dgm:prSet presAssocID="{C8E76948-B14E-45E6-98C3-2070B206D2C5}" presName="sibTrans" presStyleCnt="0"/>
      <dgm:spPr/>
    </dgm:pt>
    <dgm:pt modelId="{613B6625-7EB6-44F4-9B7F-295DF7B565EB}" type="pres">
      <dgm:prSet presAssocID="{1543401C-0306-4B41-8C84-99B3A77C808B}" presName="node" presStyleLbl="node1" presStyleIdx="3" presStyleCnt="8">
        <dgm:presLayoutVars>
          <dgm:bulletEnabled val="1"/>
        </dgm:presLayoutVars>
      </dgm:prSet>
      <dgm:spPr/>
    </dgm:pt>
    <dgm:pt modelId="{D2140C3D-4F97-46DB-B4BE-58E555929FBA}" type="pres">
      <dgm:prSet presAssocID="{8871BE6C-7637-468E-B0F9-B6CAD3BE048C}" presName="sibTrans" presStyleCnt="0"/>
      <dgm:spPr/>
    </dgm:pt>
    <dgm:pt modelId="{76EC754C-6B6D-43FF-B4B1-4D45B758914B}" type="pres">
      <dgm:prSet presAssocID="{E4868EB6-0A15-41C9-80C6-848EFDD00530}" presName="node" presStyleLbl="node1" presStyleIdx="4" presStyleCnt="8" custLinFactX="130126" custLinFactNeighborX="200000" custLinFactNeighborY="819">
        <dgm:presLayoutVars>
          <dgm:bulletEnabled val="1"/>
        </dgm:presLayoutVars>
      </dgm:prSet>
      <dgm:spPr/>
    </dgm:pt>
    <dgm:pt modelId="{D0AB9CC2-BED7-4FD4-A5F9-A49C0988C2CD}" type="pres">
      <dgm:prSet presAssocID="{A290082D-4465-4636-86CF-0A6CAB3574C5}" presName="sibTrans" presStyleCnt="0"/>
      <dgm:spPr/>
    </dgm:pt>
    <dgm:pt modelId="{F6AA26DE-C5E3-4638-AD53-1255EBBC83C1}" type="pres">
      <dgm:prSet presAssocID="{FE12E9D4-8AB2-4367-A7E6-0D259F3E0D1E}" presName="node" presStyleLbl="node1" presStyleIdx="5" presStyleCnt="8">
        <dgm:presLayoutVars>
          <dgm:bulletEnabled val="1"/>
        </dgm:presLayoutVars>
      </dgm:prSet>
      <dgm:spPr/>
    </dgm:pt>
    <dgm:pt modelId="{1E2A010C-C64A-40A7-ADFF-0CBDF3A20D81}" type="pres">
      <dgm:prSet presAssocID="{AB85B8DE-E9E2-44A1-A8D2-9980DBADEFFB}" presName="sibTrans" presStyleCnt="0"/>
      <dgm:spPr/>
    </dgm:pt>
    <dgm:pt modelId="{826782D4-A0BC-4B02-B112-7D9863A6A3FC}" type="pres">
      <dgm:prSet presAssocID="{A983A0E9-85C7-4770-901C-B9FB64B88F54}" presName="node" presStyleLbl="node1" presStyleIdx="6" presStyleCnt="8" custLinFactY="-15211" custLinFactNeighborX="717" custLinFactNeighborY="-100000">
        <dgm:presLayoutVars>
          <dgm:bulletEnabled val="1"/>
        </dgm:presLayoutVars>
      </dgm:prSet>
      <dgm:spPr/>
    </dgm:pt>
    <dgm:pt modelId="{3C3F4FE7-A4A3-4276-B6E6-7D4E901CD5F8}" type="pres">
      <dgm:prSet presAssocID="{819457A0-660F-4560-82A9-A893927F3F8B}" presName="sibTrans" presStyleCnt="0"/>
      <dgm:spPr/>
    </dgm:pt>
    <dgm:pt modelId="{4940AD7A-E930-4A5D-95C4-0B79241DE5EF}" type="pres">
      <dgm:prSet presAssocID="{5C23ED7F-4442-49BF-A71F-B3BB804164B8}" presName="node" presStyleLbl="node1" presStyleIdx="7" presStyleCnt="8" custLinFactX="-130126" custLinFactNeighborX="-200000" custLinFactNeighborY="709">
        <dgm:presLayoutVars>
          <dgm:bulletEnabled val="1"/>
        </dgm:presLayoutVars>
      </dgm:prSet>
      <dgm:spPr/>
    </dgm:pt>
  </dgm:ptLst>
  <dgm:cxnLst>
    <dgm:cxn modelId="{E563F60F-9D0D-4E53-B4F0-7EEA13BF53DE}" srcId="{4ACB4411-45B6-4D41-A4C8-E14B6E4A182F}" destId="{FE12E9D4-8AB2-4367-A7E6-0D259F3E0D1E}" srcOrd="5" destOrd="0" parTransId="{9A6309E3-F633-4F45-B984-D99BCA1C0073}" sibTransId="{AB85B8DE-E9E2-44A1-A8D2-9980DBADEFFB}"/>
    <dgm:cxn modelId="{2B144435-DE0D-4112-931A-29DCFD217141}" type="presOf" srcId="{E4868EB6-0A15-41C9-80C6-848EFDD00530}" destId="{76EC754C-6B6D-43FF-B4B1-4D45B758914B}" srcOrd="0" destOrd="0" presId="urn:microsoft.com/office/officeart/2005/8/layout/default"/>
    <dgm:cxn modelId="{17F93947-12E4-4B35-A5AB-D7155F80AEFD}" srcId="{4ACB4411-45B6-4D41-A4C8-E14B6E4A182F}" destId="{1543401C-0306-4B41-8C84-99B3A77C808B}" srcOrd="3" destOrd="0" parTransId="{E7ED295E-F860-4C77-9D9A-0DACBD24523C}" sibTransId="{8871BE6C-7637-468E-B0F9-B6CAD3BE048C}"/>
    <dgm:cxn modelId="{1F199B47-4274-4E0A-9B4C-FA1EF75B1A6C}" type="presOf" srcId="{1080A023-8C12-4F5C-80B7-C3964690CF78}" destId="{29A82BA1-E04A-4349-B0B3-747A3C53B4BE}" srcOrd="0" destOrd="0" presId="urn:microsoft.com/office/officeart/2005/8/layout/default"/>
    <dgm:cxn modelId="{3E12EE67-024C-4AC4-8C80-DA3D98D20AA1}" type="presOf" srcId="{FE12E9D4-8AB2-4367-A7E6-0D259F3E0D1E}" destId="{F6AA26DE-C5E3-4638-AD53-1255EBBC83C1}" srcOrd="0" destOrd="0" presId="urn:microsoft.com/office/officeart/2005/8/layout/default"/>
    <dgm:cxn modelId="{2BE84F7A-9E24-4416-8672-A12233E55E20}" srcId="{4ACB4411-45B6-4D41-A4C8-E14B6E4A182F}" destId="{A983A0E9-85C7-4770-901C-B9FB64B88F54}" srcOrd="6" destOrd="0" parTransId="{67202335-CEDF-4CDC-9695-42705F58B51C}" sibTransId="{819457A0-660F-4560-82A9-A893927F3F8B}"/>
    <dgm:cxn modelId="{FCE3D47A-606D-45E2-B2F5-9343D0DAFA02}" srcId="{4ACB4411-45B6-4D41-A4C8-E14B6E4A182F}" destId="{1080A023-8C12-4F5C-80B7-C3964690CF78}" srcOrd="0" destOrd="0" parTransId="{9C3CFB36-0562-479A-93E6-76032D235402}" sibTransId="{2FBB6977-4F74-4319-B3E8-D389DE4415AE}"/>
    <dgm:cxn modelId="{CE011980-89E3-41F6-A971-3B21190BF0B4}" srcId="{4ACB4411-45B6-4D41-A4C8-E14B6E4A182F}" destId="{FDE54116-FF39-40DB-8BF7-C26842C38B09}" srcOrd="1" destOrd="0" parTransId="{957C1D6A-24E7-4B9E-8EFA-FDAFDFE3787F}" sibTransId="{5D464D75-7141-4180-93C5-E54FB13BA1E2}"/>
    <dgm:cxn modelId="{41F83683-7665-4111-843C-36FD1BC21F10}" type="presOf" srcId="{A983A0E9-85C7-4770-901C-B9FB64B88F54}" destId="{826782D4-A0BC-4B02-B112-7D9863A6A3FC}" srcOrd="0" destOrd="0" presId="urn:microsoft.com/office/officeart/2005/8/layout/default"/>
    <dgm:cxn modelId="{30C82187-659D-41F1-BB91-A7642A084D23}" type="presOf" srcId="{5C23ED7F-4442-49BF-A71F-B3BB804164B8}" destId="{4940AD7A-E930-4A5D-95C4-0B79241DE5EF}" srcOrd="0" destOrd="0" presId="urn:microsoft.com/office/officeart/2005/8/layout/default"/>
    <dgm:cxn modelId="{35BA679A-8389-424D-8A92-1077BF1BD679}" srcId="{4ACB4411-45B6-4D41-A4C8-E14B6E4A182F}" destId="{E4868EB6-0A15-41C9-80C6-848EFDD00530}" srcOrd="4" destOrd="0" parTransId="{BD90028D-043A-4A18-A97D-E7F08929840A}" sibTransId="{A290082D-4465-4636-86CF-0A6CAB3574C5}"/>
    <dgm:cxn modelId="{A4FF249D-C5EF-43CA-97DE-E2464CA6F74C}" type="presOf" srcId="{81DC86CD-C927-41B8-AAC2-C3837DCD4A46}" destId="{337D537F-C233-48D3-87A7-78547A91927D}" srcOrd="0" destOrd="0" presId="urn:microsoft.com/office/officeart/2005/8/layout/default"/>
    <dgm:cxn modelId="{3190F1AE-12AC-4DD4-8805-33C6BE29321B}" type="presOf" srcId="{4ACB4411-45B6-4D41-A4C8-E14B6E4A182F}" destId="{58E77A97-D9F4-42E3-A54B-687AE90CE641}" srcOrd="0" destOrd="0" presId="urn:microsoft.com/office/officeart/2005/8/layout/default"/>
    <dgm:cxn modelId="{B2A6BFB0-D338-45D1-861D-E11FD5BEAC99}" srcId="{4ACB4411-45B6-4D41-A4C8-E14B6E4A182F}" destId="{5C23ED7F-4442-49BF-A71F-B3BB804164B8}" srcOrd="7" destOrd="0" parTransId="{3DE2A1C7-CC4B-4412-8715-0B35548DA0E4}" sibTransId="{6C75BC23-6F28-4035-91F0-AFB655BA9DF3}"/>
    <dgm:cxn modelId="{039FACB3-DB0F-47BE-A044-B6CAECBC704D}" type="presOf" srcId="{FDE54116-FF39-40DB-8BF7-C26842C38B09}" destId="{8148E9F2-A165-4007-B566-F2E52729F27B}" srcOrd="0" destOrd="0" presId="urn:microsoft.com/office/officeart/2005/8/layout/default"/>
    <dgm:cxn modelId="{7E255DC3-531A-46C0-B73A-0A6663CD5AC8}" srcId="{4ACB4411-45B6-4D41-A4C8-E14B6E4A182F}" destId="{81DC86CD-C927-41B8-AAC2-C3837DCD4A46}" srcOrd="2" destOrd="0" parTransId="{D468C8D4-6F05-4F3B-9505-935A50D6CB19}" sibTransId="{C8E76948-B14E-45E6-98C3-2070B206D2C5}"/>
    <dgm:cxn modelId="{7C1ABBE6-814D-40D6-BD21-8A2646C06B2E}" type="presOf" srcId="{1543401C-0306-4B41-8C84-99B3A77C808B}" destId="{613B6625-7EB6-44F4-9B7F-295DF7B565EB}" srcOrd="0" destOrd="0" presId="urn:microsoft.com/office/officeart/2005/8/layout/default"/>
    <dgm:cxn modelId="{AF2F789D-B130-4774-8E4B-76A138CF614D}" type="presParOf" srcId="{58E77A97-D9F4-42E3-A54B-687AE90CE641}" destId="{29A82BA1-E04A-4349-B0B3-747A3C53B4BE}" srcOrd="0" destOrd="0" presId="urn:microsoft.com/office/officeart/2005/8/layout/default"/>
    <dgm:cxn modelId="{C4D9985F-506E-4EA9-97A8-CEEC7438846F}" type="presParOf" srcId="{58E77A97-D9F4-42E3-A54B-687AE90CE641}" destId="{C8C2A7E3-99F3-465B-ADDA-F3F4476F6EAF}" srcOrd="1" destOrd="0" presId="urn:microsoft.com/office/officeart/2005/8/layout/default"/>
    <dgm:cxn modelId="{387621D3-7244-47BE-8CC3-7F4019A2A15B}" type="presParOf" srcId="{58E77A97-D9F4-42E3-A54B-687AE90CE641}" destId="{8148E9F2-A165-4007-B566-F2E52729F27B}" srcOrd="2" destOrd="0" presId="urn:microsoft.com/office/officeart/2005/8/layout/default"/>
    <dgm:cxn modelId="{859261B6-CA95-4D05-8774-088B9FD494E6}" type="presParOf" srcId="{58E77A97-D9F4-42E3-A54B-687AE90CE641}" destId="{69DD258D-EB6F-454B-98BD-E121D34BF326}" srcOrd="3" destOrd="0" presId="urn:microsoft.com/office/officeart/2005/8/layout/default"/>
    <dgm:cxn modelId="{4B6FD02F-78B2-40FB-BE1C-865FCEE6A20F}" type="presParOf" srcId="{58E77A97-D9F4-42E3-A54B-687AE90CE641}" destId="{337D537F-C233-48D3-87A7-78547A91927D}" srcOrd="4" destOrd="0" presId="urn:microsoft.com/office/officeart/2005/8/layout/default"/>
    <dgm:cxn modelId="{70369234-F6FE-4BE8-8EF1-39CD25745A11}" type="presParOf" srcId="{58E77A97-D9F4-42E3-A54B-687AE90CE641}" destId="{D96718D5-3717-42F1-A81B-C64E5D809762}" srcOrd="5" destOrd="0" presId="urn:microsoft.com/office/officeart/2005/8/layout/default"/>
    <dgm:cxn modelId="{D55F6532-A242-423D-806B-E946C430BBF7}" type="presParOf" srcId="{58E77A97-D9F4-42E3-A54B-687AE90CE641}" destId="{613B6625-7EB6-44F4-9B7F-295DF7B565EB}" srcOrd="6" destOrd="0" presId="urn:microsoft.com/office/officeart/2005/8/layout/default"/>
    <dgm:cxn modelId="{0AE9DDBE-49F0-4186-9EB2-6212CD8B9C06}" type="presParOf" srcId="{58E77A97-D9F4-42E3-A54B-687AE90CE641}" destId="{D2140C3D-4F97-46DB-B4BE-58E555929FBA}" srcOrd="7" destOrd="0" presId="urn:microsoft.com/office/officeart/2005/8/layout/default"/>
    <dgm:cxn modelId="{8358CE33-6567-4A73-B79F-238EA06BDF97}" type="presParOf" srcId="{58E77A97-D9F4-42E3-A54B-687AE90CE641}" destId="{76EC754C-6B6D-43FF-B4B1-4D45B758914B}" srcOrd="8" destOrd="0" presId="urn:microsoft.com/office/officeart/2005/8/layout/default"/>
    <dgm:cxn modelId="{D1B8D717-F627-40AC-B52A-D30B45A66273}" type="presParOf" srcId="{58E77A97-D9F4-42E3-A54B-687AE90CE641}" destId="{D0AB9CC2-BED7-4FD4-A5F9-A49C0988C2CD}" srcOrd="9" destOrd="0" presId="urn:microsoft.com/office/officeart/2005/8/layout/default"/>
    <dgm:cxn modelId="{0B56DFFD-3D8E-4027-A9FB-4C0D70582B6E}" type="presParOf" srcId="{58E77A97-D9F4-42E3-A54B-687AE90CE641}" destId="{F6AA26DE-C5E3-4638-AD53-1255EBBC83C1}" srcOrd="10" destOrd="0" presId="urn:microsoft.com/office/officeart/2005/8/layout/default"/>
    <dgm:cxn modelId="{BDB72930-9C13-498C-A111-C61ECC47A1D1}" type="presParOf" srcId="{58E77A97-D9F4-42E3-A54B-687AE90CE641}" destId="{1E2A010C-C64A-40A7-ADFF-0CBDF3A20D81}" srcOrd="11" destOrd="0" presId="urn:microsoft.com/office/officeart/2005/8/layout/default"/>
    <dgm:cxn modelId="{B38148EA-ABE1-4214-A0DC-8514AFFD417C}" type="presParOf" srcId="{58E77A97-D9F4-42E3-A54B-687AE90CE641}" destId="{826782D4-A0BC-4B02-B112-7D9863A6A3FC}" srcOrd="12" destOrd="0" presId="urn:microsoft.com/office/officeart/2005/8/layout/default"/>
    <dgm:cxn modelId="{C518F57E-CB02-452C-AF97-FDD8D82FE9E6}" type="presParOf" srcId="{58E77A97-D9F4-42E3-A54B-687AE90CE641}" destId="{3C3F4FE7-A4A3-4276-B6E6-7D4E901CD5F8}" srcOrd="13" destOrd="0" presId="urn:microsoft.com/office/officeart/2005/8/layout/default"/>
    <dgm:cxn modelId="{F00988DB-A6DE-4466-A650-5D69B5747BE0}" type="presParOf" srcId="{58E77A97-D9F4-42E3-A54B-687AE90CE641}" destId="{4940AD7A-E930-4A5D-95C4-0B79241DE5EF}"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7E9FDED-0459-49FB-87BA-B473068BFB78}"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775A4CA0-37AD-419B-B001-50EDE70CA2A0}">
      <dgm:prSet custT="1"/>
      <dgm:spPr/>
      <dgm:t>
        <a:bodyPr/>
        <a:lstStyle/>
        <a:p>
          <a:r>
            <a:rPr lang="en-IE" sz="1600" dirty="0"/>
            <a:t>54% </a:t>
          </a:r>
        </a:p>
        <a:p>
          <a:r>
            <a:rPr lang="en-IE" sz="1400" dirty="0"/>
            <a:t>Engaged in selling online</a:t>
          </a:r>
          <a:r>
            <a:rPr lang="en-IE" sz="1500" dirty="0"/>
            <a:t>.</a:t>
          </a:r>
          <a:endParaRPr lang="en-US" sz="1500" dirty="0"/>
        </a:p>
      </dgm:t>
    </dgm:pt>
    <dgm:pt modelId="{CFEE6629-4307-47A8-9EF7-918255753327}" type="parTrans" cxnId="{C328E7E9-08AA-4B8E-94D7-66CF9F849F25}">
      <dgm:prSet/>
      <dgm:spPr/>
      <dgm:t>
        <a:bodyPr/>
        <a:lstStyle/>
        <a:p>
          <a:endParaRPr lang="en-US"/>
        </a:p>
      </dgm:t>
    </dgm:pt>
    <dgm:pt modelId="{DBD79A7B-267F-46BA-B32B-95EC9F3BDABA}" type="sibTrans" cxnId="{C328E7E9-08AA-4B8E-94D7-66CF9F849F25}">
      <dgm:prSet/>
      <dgm:spPr/>
      <dgm:t>
        <a:bodyPr/>
        <a:lstStyle/>
        <a:p>
          <a:endParaRPr lang="en-US"/>
        </a:p>
      </dgm:t>
    </dgm:pt>
    <dgm:pt modelId="{AB7D40E7-D160-4811-B1AE-F0CF70FC6177}">
      <dgm:prSet custT="1"/>
      <dgm:spPr/>
      <dgm:t>
        <a:bodyPr/>
        <a:lstStyle/>
        <a:p>
          <a:r>
            <a:rPr lang="en-IE" sz="1600" dirty="0"/>
            <a:t>88% </a:t>
          </a:r>
        </a:p>
        <a:p>
          <a:r>
            <a:rPr lang="en-IE" sz="1400" dirty="0"/>
            <a:t>Use digital technology to communicate with customers.</a:t>
          </a:r>
          <a:endParaRPr lang="en-US" sz="1400" dirty="0"/>
        </a:p>
      </dgm:t>
    </dgm:pt>
    <dgm:pt modelId="{645BC633-C125-4C10-88DD-7CB0269155B1}" type="parTrans" cxnId="{F15D82A3-6DC6-4BB3-A262-6AD97AA4F667}">
      <dgm:prSet/>
      <dgm:spPr/>
      <dgm:t>
        <a:bodyPr/>
        <a:lstStyle/>
        <a:p>
          <a:endParaRPr lang="en-US"/>
        </a:p>
      </dgm:t>
    </dgm:pt>
    <dgm:pt modelId="{0498D62B-7469-40A5-8E35-989131F77E0B}" type="sibTrans" cxnId="{F15D82A3-6DC6-4BB3-A262-6AD97AA4F667}">
      <dgm:prSet/>
      <dgm:spPr/>
      <dgm:t>
        <a:bodyPr/>
        <a:lstStyle/>
        <a:p>
          <a:endParaRPr lang="en-US"/>
        </a:p>
      </dgm:t>
    </dgm:pt>
    <dgm:pt modelId="{6315FD9C-9BD5-4280-B206-BFFC2061835C}">
      <dgm:prSet custT="1"/>
      <dgm:spPr/>
      <dgm:t>
        <a:bodyPr/>
        <a:lstStyle/>
        <a:p>
          <a:r>
            <a:rPr lang="en-IE" sz="1600" dirty="0"/>
            <a:t>38% </a:t>
          </a:r>
        </a:p>
        <a:p>
          <a:r>
            <a:rPr lang="en-IE" sz="1400" dirty="0"/>
            <a:t>Increased digital usage has led to an increase in the number of competitors in the markets they operate in. Many have seen increased price pressure and reductions in offline sales.</a:t>
          </a:r>
          <a:endParaRPr lang="en-US" sz="1400" dirty="0"/>
        </a:p>
      </dgm:t>
    </dgm:pt>
    <dgm:pt modelId="{04D74882-3587-4A9E-8ECA-2E23B2BEEF14}" type="parTrans" cxnId="{F4AFB147-6810-4B30-ACAB-4218C998FBF9}">
      <dgm:prSet/>
      <dgm:spPr/>
      <dgm:t>
        <a:bodyPr/>
        <a:lstStyle/>
        <a:p>
          <a:endParaRPr lang="en-US"/>
        </a:p>
      </dgm:t>
    </dgm:pt>
    <dgm:pt modelId="{4B6A668A-4A43-4C9D-AE9B-FB7CA0B265BB}" type="sibTrans" cxnId="{F4AFB147-6810-4B30-ACAB-4218C998FBF9}">
      <dgm:prSet/>
      <dgm:spPr/>
      <dgm:t>
        <a:bodyPr/>
        <a:lstStyle/>
        <a:p>
          <a:endParaRPr lang="en-US"/>
        </a:p>
      </dgm:t>
    </dgm:pt>
    <dgm:pt modelId="{44E107A9-8B72-4DE1-AA64-A2D50212B6C4}">
      <dgm:prSet custT="1"/>
      <dgm:spPr/>
      <dgm:t>
        <a:bodyPr/>
        <a:lstStyle/>
        <a:p>
          <a:r>
            <a:rPr lang="en-IE" sz="1600" dirty="0"/>
            <a:t>72%</a:t>
          </a:r>
        </a:p>
        <a:p>
          <a:r>
            <a:rPr lang="en-IE" sz="1500" dirty="0"/>
            <a:t> C</a:t>
          </a:r>
          <a:r>
            <a:rPr lang="en-IE" sz="1400" dirty="0"/>
            <a:t>onsider the digital impact to be more positive than negative.</a:t>
          </a:r>
          <a:endParaRPr lang="en-US" sz="1400" dirty="0"/>
        </a:p>
      </dgm:t>
    </dgm:pt>
    <dgm:pt modelId="{CE2D83C1-EBA9-4F38-BE13-9B57ADC0056E}" type="parTrans" cxnId="{A9C5B898-2C3B-4122-86F6-4CAD8E20EE18}">
      <dgm:prSet/>
      <dgm:spPr/>
      <dgm:t>
        <a:bodyPr/>
        <a:lstStyle/>
        <a:p>
          <a:endParaRPr lang="en-US"/>
        </a:p>
      </dgm:t>
    </dgm:pt>
    <dgm:pt modelId="{B8CF0A67-6066-44FF-8965-0BB54D37C530}" type="sibTrans" cxnId="{A9C5B898-2C3B-4122-86F6-4CAD8E20EE18}">
      <dgm:prSet/>
      <dgm:spPr/>
      <dgm:t>
        <a:bodyPr/>
        <a:lstStyle/>
        <a:p>
          <a:endParaRPr lang="en-US"/>
        </a:p>
      </dgm:t>
    </dgm:pt>
    <dgm:pt modelId="{A1B44C2E-4B72-469E-BEB9-B742D6083533}">
      <dgm:prSet custT="1"/>
      <dgm:spPr/>
      <dgm:t>
        <a:bodyPr/>
        <a:lstStyle/>
        <a:p>
          <a:r>
            <a:rPr lang="en-IE" sz="1600" dirty="0"/>
            <a:t>50% </a:t>
          </a:r>
        </a:p>
        <a:p>
          <a:r>
            <a:rPr lang="en-IE" sz="1400" dirty="0"/>
            <a:t>Cited a lack of digital skills as the main challenge.</a:t>
          </a:r>
          <a:endParaRPr lang="en-US" sz="1400" dirty="0"/>
        </a:p>
      </dgm:t>
    </dgm:pt>
    <dgm:pt modelId="{A692BC7D-F1B5-4A86-9855-D7225043AF97}" type="parTrans" cxnId="{6EA7EB40-84C3-49DB-BB96-34E755892B66}">
      <dgm:prSet/>
      <dgm:spPr/>
      <dgm:t>
        <a:bodyPr/>
        <a:lstStyle/>
        <a:p>
          <a:endParaRPr lang="en-US"/>
        </a:p>
      </dgm:t>
    </dgm:pt>
    <dgm:pt modelId="{333B34E0-732D-490D-B2CB-B39ABA2DF0B9}" type="sibTrans" cxnId="{6EA7EB40-84C3-49DB-BB96-34E755892B66}">
      <dgm:prSet/>
      <dgm:spPr/>
      <dgm:t>
        <a:bodyPr/>
        <a:lstStyle/>
        <a:p>
          <a:endParaRPr lang="en-US"/>
        </a:p>
      </dgm:t>
    </dgm:pt>
    <dgm:pt modelId="{458042AA-F7B1-49FE-A558-51CDF93C0FFB}">
      <dgm:prSet custT="1"/>
      <dgm:spPr/>
      <dgm:t>
        <a:bodyPr/>
        <a:lstStyle/>
        <a:p>
          <a:r>
            <a:rPr lang="en-IE" sz="1600" dirty="0"/>
            <a:t>25% </a:t>
          </a:r>
        </a:p>
        <a:p>
          <a:r>
            <a:rPr lang="en-IE" sz="1400" dirty="0"/>
            <a:t>Stated that broadband availability as the biggest challenge they face. </a:t>
          </a:r>
          <a:endParaRPr lang="en-US" sz="1400" dirty="0"/>
        </a:p>
      </dgm:t>
    </dgm:pt>
    <dgm:pt modelId="{F3ED03B5-9F74-4597-85FA-35B79C335B9C}" type="parTrans" cxnId="{5E1B3100-48E7-4F1F-9A27-E095BE9664E3}">
      <dgm:prSet/>
      <dgm:spPr/>
      <dgm:t>
        <a:bodyPr/>
        <a:lstStyle/>
        <a:p>
          <a:endParaRPr lang="en-US"/>
        </a:p>
      </dgm:t>
    </dgm:pt>
    <dgm:pt modelId="{098A0854-FAC7-4797-9322-7A4E4CE6FD4C}" type="sibTrans" cxnId="{5E1B3100-48E7-4F1F-9A27-E095BE9664E3}">
      <dgm:prSet/>
      <dgm:spPr/>
      <dgm:t>
        <a:bodyPr/>
        <a:lstStyle/>
        <a:p>
          <a:endParaRPr lang="en-US"/>
        </a:p>
      </dgm:t>
    </dgm:pt>
    <dgm:pt modelId="{533298B6-22CD-474A-8D35-9A8F94B60DBF}" type="pres">
      <dgm:prSet presAssocID="{C7E9FDED-0459-49FB-87BA-B473068BFB78}" presName="diagram" presStyleCnt="0">
        <dgm:presLayoutVars>
          <dgm:dir/>
          <dgm:resizeHandles val="exact"/>
        </dgm:presLayoutVars>
      </dgm:prSet>
      <dgm:spPr/>
    </dgm:pt>
    <dgm:pt modelId="{94E3D39B-543F-460B-984A-3547D438910A}" type="pres">
      <dgm:prSet presAssocID="{775A4CA0-37AD-419B-B001-50EDE70CA2A0}" presName="node" presStyleLbl="node1" presStyleIdx="0" presStyleCnt="6" custLinFactX="100000" custLinFactNeighborX="120875" custLinFactNeighborY="-523">
        <dgm:presLayoutVars>
          <dgm:bulletEnabled val="1"/>
        </dgm:presLayoutVars>
      </dgm:prSet>
      <dgm:spPr/>
    </dgm:pt>
    <dgm:pt modelId="{ABC063A7-7810-4AFC-A1E4-878BBA835099}" type="pres">
      <dgm:prSet presAssocID="{DBD79A7B-267F-46BA-B32B-95EC9F3BDABA}" presName="sibTrans" presStyleCnt="0"/>
      <dgm:spPr/>
    </dgm:pt>
    <dgm:pt modelId="{A9E8D24F-CC29-49BC-9BC2-90024F2ADEC0}" type="pres">
      <dgm:prSet presAssocID="{AB7D40E7-D160-4811-B1AE-F0CF70FC6177}" presName="node" presStyleLbl="node1" presStyleIdx="1" presStyleCnt="6" custLinFactX="-8380" custLinFactNeighborX="-100000" custLinFactNeighborY="806">
        <dgm:presLayoutVars>
          <dgm:bulletEnabled val="1"/>
        </dgm:presLayoutVars>
      </dgm:prSet>
      <dgm:spPr/>
    </dgm:pt>
    <dgm:pt modelId="{E1EE4632-0A95-45EC-9800-4E48965F8ED5}" type="pres">
      <dgm:prSet presAssocID="{0498D62B-7469-40A5-8E35-989131F77E0B}" presName="sibTrans" presStyleCnt="0"/>
      <dgm:spPr/>
    </dgm:pt>
    <dgm:pt modelId="{D6D5DB44-9D63-4FCF-917D-05BEA5C3C5F5}" type="pres">
      <dgm:prSet presAssocID="{6315FD9C-9BD5-4280-B206-BFFC2061835C}" presName="node" presStyleLbl="node1" presStyleIdx="2" presStyleCnt="6" custLinFactX="-9989" custLinFactY="15315" custLinFactNeighborX="-100000" custLinFactNeighborY="100000">
        <dgm:presLayoutVars>
          <dgm:bulletEnabled val="1"/>
        </dgm:presLayoutVars>
      </dgm:prSet>
      <dgm:spPr/>
    </dgm:pt>
    <dgm:pt modelId="{3775384F-5259-4472-8DE3-A1D1BE0E9526}" type="pres">
      <dgm:prSet presAssocID="{4B6A668A-4A43-4C9D-AE9B-FB7CA0B265BB}" presName="sibTrans" presStyleCnt="0"/>
      <dgm:spPr/>
    </dgm:pt>
    <dgm:pt modelId="{93F103E6-1E24-461C-A586-36C65335A0DA}" type="pres">
      <dgm:prSet presAssocID="{44E107A9-8B72-4DE1-AA64-A2D50212B6C4}" presName="node" presStyleLbl="node1" presStyleIdx="3" presStyleCnt="6" custLinFactX="10011" custLinFactY="-16122" custLinFactNeighborX="100000" custLinFactNeighborY="-100000">
        <dgm:presLayoutVars>
          <dgm:bulletEnabled val="1"/>
        </dgm:presLayoutVars>
      </dgm:prSet>
      <dgm:spPr/>
    </dgm:pt>
    <dgm:pt modelId="{1453109F-0AC8-44B1-B625-13BC49E00D45}" type="pres">
      <dgm:prSet presAssocID="{B8CF0A67-6066-44FF-8965-0BB54D37C530}" presName="sibTrans" presStyleCnt="0"/>
      <dgm:spPr/>
    </dgm:pt>
    <dgm:pt modelId="{01DACD4F-D450-490D-8150-E11F3F614B11}" type="pres">
      <dgm:prSet presAssocID="{A1B44C2E-4B72-469E-BEB9-B742D6083533}" presName="node" presStyleLbl="node1" presStyleIdx="4" presStyleCnt="6" custLinFactX="-8864" custLinFactNeighborX="-100000" custLinFactNeighborY="-1432">
        <dgm:presLayoutVars>
          <dgm:bulletEnabled val="1"/>
        </dgm:presLayoutVars>
      </dgm:prSet>
      <dgm:spPr/>
    </dgm:pt>
    <dgm:pt modelId="{4B5C962D-0426-4486-AB13-838C1242A896}" type="pres">
      <dgm:prSet presAssocID="{333B34E0-732D-490D-B2CB-B39ABA2DF0B9}" presName="sibTrans" presStyleCnt="0"/>
      <dgm:spPr/>
    </dgm:pt>
    <dgm:pt modelId="{0D13A490-E166-43F4-83C1-43291F5D1634}" type="pres">
      <dgm:prSet presAssocID="{458042AA-F7B1-49FE-A558-51CDF93C0FFB}" presName="node" presStyleLbl="node1" presStyleIdx="5" presStyleCnt="6" custLinFactNeighborX="967" custLinFactNeighborY="-1">
        <dgm:presLayoutVars>
          <dgm:bulletEnabled val="1"/>
        </dgm:presLayoutVars>
      </dgm:prSet>
      <dgm:spPr/>
    </dgm:pt>
  </dgm:ptLst>
  <dgm:cxnLst>
    <dgm:cxn modelId="{5E1B3100-48E7-4F1F-9A27-E095BE9664E3}" srcId="{C7E9FDED-0459-49FB-87BA-B473068BFB78}" destId="{458042AA-F7B1-49FE-A558-51CDF93C0FFB}" srcOrd="5" destOrd="0" parTransId="{F3ED03B5-9F74-4597-85FA-35B79C335B9C}" sibTransId="{098A0854-FAC7-4797-9322-7A4E4CE6FD4C}"/>
    <dgm:cxn modelId="{DE552F08-D559-42B5-9F18-ADABC3C6FDC2}" type="presOf" srcId="{6315FD9C-9BD5-4280-B206-BFFC2061835C}" destId="{D6D5DB44-9D63-4FCF-917D-05BEA5C3C5F5}" srcOrd="0" destOrd="0" presId="urn:microsoft.com/office/officeart/2005/8/layout/default"/>
    <dgm:cxn modelId="{CDD10728-2E88-45F7-B722-E81B44AAAEB1}" type="presOf" srcId="{44E107A9-8B72-4DE1-AA64-A2D50212B6C4}" destId="{93F103E6-1E24-461C-A586-36C65335A0DA}" srcOrd="0" destOrd="0" presId="urn:microsoft.com/office/officeart/2005/8/layout/default"/>
    <dgm:cxn modelId="{353F7428-2B50-4474-82A7-2A466AEA33A3}" type="presOf" srcId="{775A4CA0-37AD-419B-B001-50EDE70CA2A0}" destId="{94E3D39B-543F-460B-984A-3547D438910A}" srcOrd="0" destOrd="0" presId="urn:microsoft.com/office/officeart/2005/8/layout/default"/>
    <dgm:cxn modelId="{3FCBC62E-962F-4F06-AEE4-7DF39E4EBFC9}" type="presOf" srcId="{C7E9FDED-0459-49FB-87BA-B473068BFB78}" destId="{533298B6-22CD-474A-8D35-9A8F94B60DBF}" srcOrd="0" destOrd="0" presId="urn:microsoft.com/office/officeart/2005/8/layout/default"/>
    <dgm:cxn modelId="{2DB7C73B-96EA-46ED-BD9D-D6819B4ACB34}" type="presOf" srcId="{458042AA-F7B1-49FE-A558-51CDF93C0FFB}" destId="{0D13A490-E166-43F4-83C1-43291F5D1634}" srcOrd="0" destOrd="0" presId="urn:microsoft.com/office/officeart/2005/8/layout/default"/>
    <dgm:cxn modelId="{6EA7EB40-84C3-49DB-BB96-34E755892B66}" srcId="{C7E9FDED-0459-49FB-87BA-B473068BFB78}" destId="{A1B44C2E-4B72-469E-BEB9-B742D6083533}" srcOrd="4" destOrd="0" parTransId="{A692BC7D-F1B5-4A86-9855-D7225043AF97}" sibTransId="{333B34E0-732D-490D-B2CB-B39ABA2DF0B9}"/>
    <dgm:cxn modelId="{F4AFB147-6810-4B30-ACAB-4218C998FBF9}" srcId="{C7E9FDED-0459-49FB-87BA-B473068BFB78}" destId="{6315FD9C-9BD5-4280-B206-BFFC2061835C}" srcOrd="2" destOrd="0" parTransId="{04D74882-3587-4A9E-8ECA-2E23B2BEEF14}" sibTransId="{4B6A668A-4A43-4C9D-AE9B-FB7CA0B265BB}"/>
    <dgm:cxn modelId="{CAEB207E-7079-45FB-8C04-5DEBB9A7F720}" type="presOf" srcId="{AB7D40E7-D160-4811-B1AE-F0CF70FC6177}" destId="{A9E8D24F-CC29-49BC-9BC2-90024F2ADEC0}" srcOrd="0" destOrd="0" presId="urn:microsoft.com/office/officeart/2005/8/layout/default"/>
    <dgm:cxn modelId="{A9C5B898-2C3B-4122-86F6-4CAD8E20EE18}" srcId="{C7E9FDED-0459-49FB-87BA-B473068BFB78}" destId="{44E107A9-8B72-4DE1-AA64-A2D50212B6C4}" srcOrd="3" destOrd="0" parTransId="{CE2D83C1-EBA9-4F38-BE13-9B57ADC0056E}" sibTransId="{B8CF0A67-6066-44FF-8965-0BB54D37C530}"/>
    <dgm:cxn modelId="{F15D82A3-6DC6-4BB3-A262-6AD97AA4F667}" srcId="{C7E9FDED-0459-49FB-87BA-B473068BFB78}" destId="{AB7D40E7-D160-4811-B1AE-F0CF70FC6177}" srcOrd="1" destOrd="0" parTransId="{645BC633-C125-4C10-88DD-7CB0269155B1}" sibTransId="{0498D62B-7469-40A5-8E35-989131F77E0B}"/>
    <dgm:cxn modelId="{74CE66E1-6D0B-41DF-A07A-222E0E0AA90B}" type="presOf" srcId="{A1B44C2E-4B72-469E-BEB9-B742D6083533}" destId="{01DACD4F-D450-490D-8150-E11F3F614B11}" srcOrd="0" destOrd="0" presId="urn:microsoft.com/office/officeart/2005/8/layout/default"/>
    <dgm:cxn modelId="{C328E7E9-08AA-4B8E-94D7-66CF9F849F25}" srcId="{C7E9FDED-0459-49FB-87BA-B473068BFB78}" destId="{775A4CA0-37AD-419B-B001-50EDE70CA2A0}" srcOrd="0" destOrd="0" parTransId="{CFEE6629-4307-47A8-9EF7-918255753327}" sibTransId="{DBD79A7B-267F-46BA-B32B-95EC9F3BDABA}"/>
    <dgm:cxn modelId="{92FC9657-2DD2-4A6E-8512-79D364327312}" type="presParOf" srcId="{533298B6-22CD-474A-8D35-9A8F94B60DBF}" destId="{94E3D39B-543F-460B-984A-3547D438910A}" srcOrd="0" destOrd="0" presId="urn:microsoft.com/office/officeart/2005/8/layout/default"/>
    <dgm:cxn modelId="{3040B669-A0AC-4E9D-A8FD-CA48D379EFA5}" type="presParOf" srcId="{533298B6-22CD-474A-8D35-9A8F94B60DBF}" destId="{ABC063A7-7810-4AFC-A1E4-878BBA835099}" srcOrd="1" destOrd="0" presId="urn:microsoft.com/office/officeart/2005/8/layout/default"/>
    <dgm:cxn modelId="{41C0F0CF-9B45-4C9F-9733-063FB06BF9EA}" type="presParOf" srcId="{533298B6-22CD-474A-8D35-9A8F94B60DBF}" destId="{A9E8D24F-CC29-49BC-9BC2-90024F2ADEC0}" srcOrd="2" destOrd="0" presId="urn:microsoft.com/office/officeart/2005/8/layout/default"/>
    <dgm:cxn modelId="{B8B66EE3-3AD3-405F-A002-6DFC8387A44B}" type="presParOf" srcId="{533298B6-22CD-474A-8D35-9A8F94B60DBF}" destId="{E1EE4632-0A95-45EC-9800-4E48965F8ED5}" srcOrd="3" destOrd="0" presId="urn:microsoft.com/office/officeart/2005/8/layout/default"/>
    <dgm:cxn modelId="{96E4D43E-A5F7-45CB-8A5E-9BB023F09CEC}" type="presParOf" srcId="{533298B6-22CD-474A-8D35-9A8F94B60DBF}" destId="{D6D5DB44-9D63-4FCF-917D-05BEA5C3C5F5}" srcOrd="4" destOrd="0" presId="urn:microsoft.com/office/officeart/2005/8/layout/default"/>
    <dgm:cxn modelId="{D9E30063-2152-4FCE-BD16-AF4F97F05B5B}" type="presParOf" srcId="{533298B6-22CD-474A-8D35-9A8F94B60DBF}" destId="{3775384F-5259-4472-8DE3-A1D1BE0E9526}" srcOrd="5" destOrd="0" presId="urn:microsoft.com/office/officeart/2005/8/layout/default"/>
    <dgm:cxn modelId="{D2B23FC7-3894-4FD5-9C84-AF85A8E77B05}" type="presParOf" srcId="{533298B6-22CD-474A-8D35-9A8F94B60DBF}" destId="{93F103E6-1E24-461C-A586-36C65335A0DA}" srcOrd="6" destOrd="0" presId="urn:microsoft.com/office/officeart/2005/8/layout/default"/>
    <dgm:cxn modelId="{D52475C6-90B0-45C5-82B2-6C13D8A214C4}" type="presParOf" srcId="{533298B6-22CD-474A-8D35-9A8F94B60DBF}" destId="{1453109F-0AC8-44B1-B625-13BC49E00D45}" srcOrd="7" destOrd="0" presId="urn:microsoft.com/office/officeart/2005/8/layout/default"/>
    <dgm:cxn modelId="{2A91CC33-47D1-4579-B367-6D1A52475A22}" type="presParOf" srcId="{533298B6-22CD-474A-8D35-9A8F94B60DBF}" destId="{01DACD4F-D450-490D-8150-E11F3F614B11}" srcOrd="8" destOrd="0" presId="urn:microsoft.com/office/officeart/2005/8/layout/default"/>
    <dgm:cxn modelId="{26D6721E-F34B-4586-961E-839CA337734A}" type="presParOf" srcId="{533298B6-22CD-474A-8D35-9A8F94B60DBF}" destId="{4B5C962D-0426-4486-AB13-838C1242A896}" srcOrd="9" destOrd="0" presId="urn:microsoft.com/office/officeart/2005/8/layout/default"/>
    <dgm:cxn modelId="{7EAC87D5-DED9-4819-83CA-FDD9CA5166BE}" type="presParOf" srcId="{533298B6-22CD-474A-8D35-9A8F94B60DBF}" destId="{0D13A490-E166-43F4-83C1-43291F5D1634}"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63BC332-EC81-4DA6-871B-3E9930AE6690}"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47771DF-6461-4D96-9010-A4373126C2E1}">
      <dgm:prSet custT="1"/>
      <dgm:spPr/>
      <dgm:t>
        <a:bodyPr/>
        <a:lstStyle/>
        <a:p>
          <a:r>
            <a:rPr lang="en-GB" sz="1600" dirty="0"/>
            <a:t>This strategy seeks to address citizens priorities to improve Digital Infrastructure, improve Digital Skills training, improve the opportunities for business and improve Council services.</a:t>
          </a:r>
          <a:endParaRPr lang="en-US" sz="1600" dirty="0"/>
        </a:p>
      </dgm:t>
    </dgm:pt>
    <dgm:pt modelId="{D8C1AF17-DB88-4225-9641-0E9569DA023A}" type="parTrans" cxnId="{5F3B70B6-AB38-41D4-A09B-ACA4FE01011F}">
      <dgm:prSet/>
      <dgm:spPr/>
      <dgm:t>
        <a:bodyPr/>
        <a:lstStyle/>
        <a:p>
          <a:endParaRPr lang="en-US" sz="1600"/>
        </a:p>
      </dgm:t>
    </dgm:pt>
    <dgm:pt modelId="{4651F0BD-2F85-4F58-B158-273E582EE332}" type="sibTrans" cxnId="{5F3B70B6-AB38-41D4-A09B-ACA4FE01011F}">
      <dgm:prSet/>
      <dgm:spPr/>
      <dgm:t>
        <a:bodyPr/>
        <a:lstStyle/>
        <a:p>
          <a:endParaRPr lang="en-US" sz="1600"/>
        </a:p>
      </dgm:t>
    </dgm:pt>
    <dgm:pt modelId="{1F913187-F434-4F8A-9435-B6DAB3D24CDE}">
      <dgm:prSet custT="1"/>
      <dgm:spPr/>
      <dgm:t>
        <a:bodyPr/>
        <a:lstStyle/>
        <a:p>
          <a:r>
            <a:rPr lang="en-GB" sz="1600" dirty="0"/>
            <a:t>This requires continuous organisational learning for South Dublin County Council - testing, iterating, improving and monitoring progress. </a:t>
          </a:r>
          <a:endParaRPr lang="en-US" sz="1600" dirty="0"/>
        </a:p>
      </dgm:t>
    </dgm:pt>
    <dgm:pt modelId="{32CBAD07-847D-4B61-9E02-91A9DC6A17F9}" type="parTrans" cxnId="{5119ABD8-2AED-40E5-AEDE-84049D163438}">
      <dgm:prSet/>
      <dgm:spPr/>
      <dgm:t>
        <a:bodyPr/>
        <a:lstStyle/>
        <a:p>
          <a:endParaRPr lang="en-US" sz="1600"/>
        </a:p>
      </dgm:t>
    </dgm:pt>
    <dgm:pt modelId="{FC8E7118-F4E8-4B1F-A2F6-F8BD25FCB914}" type="sibTrans" cxnId="{5119ABD8-2AED-40E5-AEDE-84049D163438}">
      <dgm:prSet/>
      <dgm:spPr/>
      <dgm:t>
        <a:bodyPr/>
        <a:lstStyle/>
        <a:p>
          <a:endParaRPr lang="en-US" sz="1600"/>
        </a:p>
      </dgm:t>
    </dgm:pt>
    <dgm:pt modelId="{6558E209-D7E9-4DC0-AFA9-F498A5BB35EA}">
      <dgm:prSet custT="1"/>
      <dgm:spPr/>
      <dgm:t>
        <a:bodyPr/>
        <a:lstStyle/>
        <a:p>
          <a:r>
            <a:rPr lang="en-GB" sz="1600" dirty="0"/>
            <a:t>Performance will be measured through the delivery and levels of engagement, the number of premises with high-speed broadband access and the take up of digital services. </a:t>
          </a:r>
          <a:endParaRPr lang="en-US" sz="1600" dirty="0"/>
        </a:p>
      </dgm:t>
    </dgm:pt>
    <dgm:pt modelId="{36D8C1A4-0B84-4E7B-B65C-8ED82304228D}" type="parTrans" cxnId="{944444F3-6CD4-4058-B09B-A02AE8116F25}">
      <dgm:prSet/>
      <dgm:spPr/>
      <dgm:t>
        <a:bodyPr/>
        <a:lstStyle/>
        <a:p>
          <a:endParaRPr lang="en-US" sz="1600"/>
        </a:p>
      </dgm:t>
    </dgm:pt>
    <dgm:pt modelId="{6F1CF40B-CF72-404A-81E2-DFE4575CA5F5}" type="sibTrans" cxnId="{944444F3-6CD4-4058-B09B-A02AE8116F25}">
      <dgm:prSet/>
      <dgm:spPr/>
      <dgm:t>
        <a:bodyPr/>
        <a:lstStyle/>
        <a:p>
          <a:endParaRPr lang="en-US" sz="1600"/>
        </a:p>
      </dgm:t>
    </dgm:pt>
    <dgm:pt modelId="{9EF45E5A-AB5E-4B9D-BB26-34B67FE93519}">
      <dgm:prSet custT="1"/>
      <dgm:spPr/>
      <dgm:t>
        <a:bodyPr/>
        <a:lstStyle/>
        <a:p>
          <a:r>
            <a:rPr lang="en-GB" sz="1600" dirty="0"/>
            <a:t>Existing inter-agency arrangements and projects will be further developed in the implementation of this strategy, supporting the key performance indicators.</a:t>
          </a:r>
          <a:endParaRPr lang="en-US" sz="1600" dirty="0"/>
        </a:p>
      </dgm:t>
    </dgm:pt>
    <dgm:pt modelId="{20E4F486-BAE6-4AD2-861E-E4AB3A836CF0}" type="parTrans" cxnId="{8C78FCC6-DA0A-4CDF-A31F-F1D833A4F97B}">
      <dgm:prSet/>
      <dgm:spPr/>
      <dgm:t>
        <a:bodyPr/>
        <a:lstStyle/>
        <a:p>
          <a:endParaRPr lang="en-US" sz="1600"/>
        </a:p>
      </dgm:t>
    </dgm:pt>
    <dgm:pt modelId="{5B03D89D-7A5F-4868-BB02-5911C0E50907}" type="sibTrans" cxnId="{8C78FCC6-DA0A-4CDF-A31F-F1D833A4F97B}">
      <dgm:prSet/>
      <dgm:spPr/>
      <dgm:t>
        <a:bodyPr/>
        <a:lstStyle/>
        <a:p>
          <a:endParaRPr lang="en-US" sz="1600"/>
        </a:p>
      </dgm:t>
    </dgm:pt>
    <dgm:pt modelId="{1F17A48C-9970-44E2-9D0B-BCA90D06FF31}" type="pres">
      <dgm:prSet presAssocID="{563BC332-EC81-4DA6-871B-3E9930AE6690}" presName="root" presStyleCnt="0">
        <dgm:presLayoutVars>
          <dgm:dir/>
          <dgm:resizeHandles val="exact"/>
        </dgm:presLayoutVars>
      </dgm:prSet>
      <dgm:spPr/>
    </dgm:pt>
    <dgm:pt modelId="{77878BDD-56D0-4D30-950B-0BE19172B1D9}" type="pres">
      <dgm:prSet presAssocID="{047771DF-6461-4D96-9010-A4373126C2E1}" presName="compNode" presStyleCnt="0"/>
      <dgm:spPr/>
    </dgm:pt>
    <dgm:pt modelId="{23CC9A04-5362-4AE8-9255-CF159E6D7B34}" type="pres">
      <dgm:prSet presAssocID="{047771DF-6461-4D96-9010-A4373126C2E1}" presName="bgRect" presStyleLbl="bgShp" presStyleIdx="0" presStyleCnt="4"/>
      <dgm:spPr/>
    </dgm:pt>
    <dgm:pt modelId="{3F1BDE2A-25EC-483D-857D-13D11BC766F3}" type="pres">
      <dgm:prSet presAssocID="{047771DF-6461-4D96-9010-A4373126C2E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siness Growth"/>
        </a:ext>
      </dgm:extLst>
    </dgm:pt>
    <dgm:pt modelId="{556BD21B-E4CB-44B4-88EC-E2A6EC17E6EF}" type="pres">
      <dgm:prSet presAssocID="{047771DF-6461-4D96-9010-A4373126C2E1}" presName="spaceRect" presStyleCnt="0"/>
      <dgm:spPr/>
    </dgm:pt>
    <dgm:pt modelId="{6EFA1A78-6C86-47F1-9EAB-3EEA1F877E5C}" type="pres">
      <dgm:prSet presAssocID="{047771DF-6461-4D96-9010-A4373126C2E1}" presName="parTx" presStyleLbl="revTx" presStyleIdx="0" presStyleCnt="4">
        <dgm:presLayoutVars>
          <dgm:chMax val="0"/>
          <dgm:chPref val="0"/>
        </dgm:presLayoutVars>
      </dgm:prSet>
      <dgm:spPr/>
    </dgm:pt>
    <dgm:pt modelId="{0A3DA45C-3E11-4C3D-A4FF-2D9A2E977320}" type="pres">
      <dgm:prSet presAssocID="{4651F0BD-2F85-4F58-B158-273E582EE332}" presName="sibTrans" presStyleCnt="0"/>
      <dgm:spPr/>
    </dgm:pt>
    <dgm:pt modelId="{23838B5E-6FBA-4514-A280-DE37BFDFABCF}" type="pres">
      <dgm:prSet presAssocID="{1F913187-F434-4F8A-9435-B6DAB3D24CDE}" presName="compNode" presStyleCnt="0"/>
      <dgm:spPr/>
    </dgm:pt>
    <dgm:pt modelId="{349DD317-2BCE-48BA-864E-7F958502433D}" type="pres">
      <dgm:prSet presAssocID="{1F913187-F434-4F8A-9435-B6DAB3D24CDE}" presName="bgRect" presStyleLbl="bgShp" presStyleIdx="1" presStyleCnt="4"/>
      <dgm:spPr/>
    </dgm:pt>
    <dgm:pt modelId="{EB6BDF87-982C-46AE-B226-6D5E000E7F8C}" type="pres">
      <dgm:prSet presAssocID="{1F913187-F434-4F8A-9435-B6DAB3D24CD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esentation with Checklist"/>
        </a:ext>
      </dgm:extLst>
    </dgm:pt>
    <dgm:pt modelId="{31B0CDF2-CEF3-4BBF-981B-10D2D502607A}" type="pres">
      <dgm:prSet presAssocID="{1F913187-F434-4F8A-9435-B6DAB3D24CDE}" presName="spaceRect" presStyleCnt="0"/>
      <dgm:spPr/>
    </dgm:pt>
    <dgm:pt modelId="{A959F5CC-EA36-4058-AB0A-46FEB9054EEB}" type="pres">
      <dgm:prSet presAssocID="{1F913187-F434-4F8A-9435-B6DAB3D24CDE}" presName="parTx" presStyleLbl="revTx" presStyleIdx="1" presStyleCnt="4">
        <dgm:presLayoutVars>
          <dgm:chMax val="0"/>
          <dgm:chPref val="0"/>
        </dgm:presLayoutVars>
      </dgm:prSet>
      <dgm:spPr/>
    </dgm:pt>
    <dgm:pt modelId="{159E124B-28AF-4D84-9A21-DC62CC417F6A}" type="pres">
      <dgm:prSet presAssocID="{FC8E7118-F4E8-4B1F-A2F6-F8BD25FCB914}" presName="sibTrans" presStyleCnt="0"/>
      <dgm:spPr/>
    </dgm:pt>
    <dgm:pt modelId="{67065E9B-8873-4633-B09D-31883895ECDF}" type="pres">
      <dgm:prSet presAssocID="{6558E209-D7E9-4DC0-AFA9-F498A5BB35EA}" presName="compNode" presStyleCnt="0"/>
      <dgm:spPr/>
    </dgm:pt>
    <dgm:pt modelId="{9C4DEB19-9ABC-4620-99A2-B7B736D04A18}" type="pres">
      <dgm:prSet presAssocID="{6558E209-D7E9-4DC0-AFA9-F498A5BB35EA}" presName="bgRect" presStyleLbl="bgShp" presStyleIdx="2" presStyleCnt="4"/>
      <dgm:spPr/>
    </dgm:pt>
    <dgm:pt modelId="{168CE5A6-76C9-427A-8B8C-AFDF9E76B795}" type="pres">
      <dgm:prSet presAssocID="{6558E209-D7E9-4DC0-AFA9-F498A5BB35E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uge"/>
        </a:ext>
      </dgm:extLst>
    </dgm:pt>
    <dgm:pt modelId="{14FBC961-9D8F-4DA6-B570-47B52B59B1CE}" type="pres">
      <dgm:prSet presAssocID="{6558E209-D7E9-4DC0-AFA9-F498A5BB35EA}" presName="spaceRect" presStyleCnt="0"/>
      <dgm:spPr/>
    </dgm:pt>
    <dgm:pt modelId="{95797E16-60E7-40DD-80AA-9D3C56AC007E}" type="pres">
      <dgm:prSet presAssocID="{6558E209-D7E9-4DC0-AFA9-F498A5BB35EA}" presName="parTx" presStyleLbl="revTx" presStyleIdx="2" presStyleCnt="4">
        <dgm:presLayoutVars>
          <dgm:chMax val="0"/>
          <dgm:chPref val="0"/>
        </dgm:presLayoutVars>
      </dgm:prSet>
      <dgm:spPr/>
    </dgm:pt>
    <dgm:pt modelId="{A1019837-6666-46C1-AA2B-9BBCAA0B8FC7}" type="pres">
      <dgm:prSet presAssocID="{6F1CF40B-CF72-404A-81E2-DFE4575CA5F5}" presName="sibTrans" presStyleCnt="0"/>
      <dgm:spPr/>
    </dgm:pt>
    <dgm:pt modelId="{16BD40A3-0831-4A79-83FA-CBB2A6B0A35D}" type="pres">
      <dgm:prSet presAssocID="{9EF45E5A-AB5E-4B9D-BB26-34B67FE93519}" presName="compNode" presStyleCnt="0"/>
      <dgm:spPr/>
    </dgm:pt>
    <dgm:pt modelId="{8BC82A20-AB58-4181-8DE7-58AF72FF7A21}" type="pres">
      <dgm:prSet presAssocID="{9EF45E5A-AB5E-4B9D-BB26-34B67FE93519}" presName="bgRect" presStyleLbl="bgShp" presStyleIdx="3" presStyleCnt="4"/>
      <dgm:spPr/>
    </dgm:pt>
    <dgm:pt modelId="{C656A427-EF0F-4C2B-8B01-2798D35059E7}" type="pres">
      <dgm:prSet presAssocID="{9EF45E5A-AB5E-4B9D-BB26-34B67FE93519}"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Research"/>
        </a:ext>
      </dgm:extLst>
    </dgm:pt>
    <dgm:pt modelId="{A6CA201C-034B-4D64-AB03-D82738F7A08A}" type="pres">
      <dgm:prSet presAssocID="{9EF45E5A-AB5E-4B9D-BB26-34B67FE93519}" presName="spaceRect" presStyleCnt="0"/>
      <dgm:spPr/>
    </dgm:pt>
    <dgm:pt modelId="{56089270-FA7D-4631-8D68-5597EE682C5A}" type="pres">
      <dgm:prSet presAssocID="{9EF45E5A-AB5E-4B9D-BB26-34B67FE93519}" presName="parTx" presStyleLbl="revTx" presStyleIdx="3" presStyleCnt="4">
        <dgm:presLayoutVars>
          <dgm:chMax val="0"/>
          <dgm:chPref val="0"/>
        </dgm:presLayoutVars>
      </dgm:prSet>
      <dgm:spPr/>
    </dgm:pt>
  </dgm:ptLst>
  <dgm:cxnLst>
    <dgm:cxn modelId="{964EAF02-A379-4351-9431-3DA056278B2A}" type="presOf" srcId="{563BC332-EC81-4DA6-871B-3E9930AE6690}" destId="{1F17A48C-9970-44E2-9D0B-BCA90D06FF31}" srcOrd="0" destOrd="0" presId="urn:microsoft.com/office/officeart/2018/2/layout/IconVerticalSolidList"/>
    <dgm:cxn modelId="{A4754B13-BF4F-46AB-8471-2D0ED245042C}" type="presOf" srcId="{047771DF-6461-4D96-9010-A4373126C2E1}" destId="{6EFA1A78-6C86-47F1-9EAB-3EEA1F877E5C}" srcOrd="0" destOrd="0" presId="urn:microsoft.com/office/officeart/2018/2/layout/IconVerticalSolidList"/>
    <dgm:cxn modelId="{E7092228-E075-420F-BE31-0F4481432F2D}" type="presOf" srcId="{9EF45E5A-AB5E-4B9D-BB26-34B67FE93519}" destId="{56089270-FA7D-4631-8D68-5597EE682C5A}" srcOrd="0" destOrd="0" presId="urn:microsoft.com/office/officeart/2018/2/layout/IconVerticalSolidList"/>
    <dgm:cxn modelId="{B9E89D33-5FE2-4295-A561-53420B85EF4E}" type="presOf" srcId="{6558E209-D7E9-4DC0-AFA9-F498A5BB35EA}" destId="{95797E16-60E7-40DD-80AA-9D3C56AC007E}" srcOrd="0" destOrd="0" presId="urn:microsoft.com/office/officeart/2018/2/layout/IconVerticalSolidList"/>
    <dgm:cxn modelId="{84181D70-DA96-43EE-AFD6-A3ABFAE58BEB}" type="presOf" srcId="{1F913187-F434-4F8A-9435-B6DAB3D24CDE}" destId="{A959F5CC-EA36-4058-AB0A-46FEB9054EEB}" srcOrd="0" destOrd="0" presId="urn:microsoft.com/office/officeart/2018/2/layout/IconVerticalSolidList"/>
    <dgm:cxn modelId="{5F3B70B6-AB38-41D4-A09B-ACA4FE01011F}" srcId="{563BC332-EC81-4DA6-871B-3E9930AE6690}" destId="{047771DF-6461-4D96-9010-A4373126C2E1}" srcOrd="0" destOrd="0" parTransId="{D8C1AF17-DB88-4225-9641-0E9569DA023A}" sibTransId="{4651F0BD-2F85-4F58-B158-273E582EE332}"/>
    <dgm:cxn modelId="{8C78FCC6-DA0A-4CDF-A31F-F1D833A4F97B}" srcId="{563BC332-EC81-4DA6-871B-3E9930AE6690}" destId="{9EF45E5A-AB5E-4B9D-BB26-34B67FE93519}" srcOrd="3" destOrd="0" parTransId="{20E4F486-BAE6-4AD2-861E-E4AB3A836CF0}" sibTransId="{5B03D89D-7A5F-4868-BB02-5911C0E50907}"/>
    <dgm:cxn modelId="{5119ABD8-2AED-40E5-AEDE-84049D163438}" srcId="{563BC332-EC81-4DA6-871B-3E9930AE6690}" destId="{1F913187-F434-4F8A-9435-B6DAB3D24CDE}" srcOrd="1" destOrd="0" parTransId="{32CBAD07-847D-4B61-9E02-91A9DC6A17F9}" sibTransId="{FC8E7118-F4E8-4B1F-A2F6-F8BD25FCB914}"/>
    <dgm:cxn modelId="{944444F3-6CD4-4058-B09B-A02AE8116F25}" srcId="{563BC332-EC81-4DA6-871B-3E9930AE6690}" destId="{6558E209-D7E9-4DC0-AFA9-F498A5BB35EA}" srcOrd="2" destOrd="0" parTransId="{36D8C1A4-0B84-4E7B-B65C-8ED82304228D}" sibTransId="{6F1CF40B-CF72-404A-81E2-DFE4575CA5F5}"/>
    <dgm:cxn modelId="{088DD6CC-DCBF-4798-ADBF-55E78355797C}" type="presParOf" srcId="{1F17A48C-9970-44E2-9D0B-BCA90D06FF31}" destId="{77878BDD-56D0-4D30-950B-0BE19172B1D9}" srcOrd="0" destOrd="0" presId="urn:microsoft.com/office/officeart/2018/2/layout/IconVerticalSolidList"/>
    <dgm:cxn modelId="{C1B467E4-187E-4D96-8016-084EE8C8B9B2}" type="presParOf" srcId="{77878BDD-56D0-4D30-950B-0BE19172B1D9}" destId="{23CC9A04-5362-4AE8-9255-CF159E6D7B34}" srcOrd="0" destOrd="0" presId="urn:microsoft.com/office/officeart/2018/2/layout/IconVerticalSolidList"/>
    <dgm:cxn modelId="{5F9F6EDD-7072-4BC3-AECE-D7AEE3DAB1A9}" type="presParOf" srcId="{77878BDD-56D0-4D30-950B-0BE19172B1D9}" destId="{3F1BDE2A-25EC-483D-857D-13D11BC766F3}" srcOrd="1" destOrd="0" presId="urn:microsoft.com/office/officeart/2018/2/layout/IconVerticalSolidList"/>
    <dgm:cxn modelId="{DD37610C-991B-48D8-A146-AB60BF835278}" type="presParOf" srcId="{77878BDD-56D0-4D30-950B-0BE19172B1D9}" destId="{556BD21B-E4CB-44B4-88EC-E2A6EC17E6EF}" srcOrd="2" destOrd="0" presId="urn:microsoft.com/office/officeart/2018/2/layout/IconVerticalSolidList"/>
    <dgm:cxn modelId="{F33ED218-918D-439D-8E40-56E2AD4218CD}" type="presParOf" srcId="{77878BDD-56D0-4D30-950B-0BE19172B1D9}" destId="{6EFA1A78-6C86-47F1-9EAB-3EEA1F877E5C}" srcOrd="3" destOrd="0" presId="urn:microsoft.com/office/officeart/2018/2/layout/IconVerticalSolidList"/>
    <dgm:cxn modelId="{51FC47FD-045A-442F-B1E4-6F4CD7D5C0A5}" type="presParOf" srcId="{1F17A48C-9970-44E2-9D0B-BCA90D06FF31}" destId="{0A3DA45C-3E11-4C3D-A4FF-2D9A2E977320}" srcOrd="1" destOrd="0" presId="urn:microsoft.com/office/officeart/2018/2/layout/IconVerticalSolidList"/>
    <dgm:cxn modelId="{0CEE930A-673C-407A-8B81-01020CEA8AB9}" type="presParOf" srcId="{1F17A48C-9970-44E2-9D0B-BCA90D06FF31}" destId="{23838B5E-6FBA-4514-A280-DE37BFDFABCF}" srcOrd="2" destOrd="0" presId="urn:microsoft.com/office/officeart/2018/2/layout/IconVerticalSolidList"/>
    <dgm:cxn modelId="{660A893A-DFA3-4FF7-B230-62832B1D0818}" type="presParOf" srcId="{23838B5E-6FBA-4514-A280-DE37BFDFABCF}" destId="{349DD317-2BCE-48BA-864E-7F958502433D}" srcOrd="0" destOrd="0" presId="urn:microsoft.com/office/officeart/2018/2/layout/IconVerticalSolidList"/>
    <dgm:cxn modelId="{E5B81FCF-59AF-42F3-87A2-6B9DD7AA7F2D}" type="presParOf" srcId="{23838B5E-6FBA-4514-A280-DE37BFDFABCF}" destId="{EB6BDF87-982C-46AE-B226-6D5E000E7F8C}" srcOrd="1" destOrd="0" presId="urn:microsoft.com/office/officeart/2018/2/layout/IconVerticalSolidList"/>
    <dgm:cxn modelId="{AB6C4FD8-6ED8-4F24-87B7-C6944179709E}" type="presParOf" srcId="{23838B5E-6FBA-4514-A280-DE37BFDFABCF}" destId="{31B0CDF2-CEF3-4BBF-981B-10D2D502607A}" srcOrd="2" destOrd="0" presId="urn:microsoft.com/office/officeart/2018/2/layout/IconVerticalSolidList"/>
    <dgm:cxn modelId="{E5D1DD2A-3EAF-47F8-83F8-48AB20096DDC}" type="presParOf" srcId="{23838B5E-6FBA-4514-A280-DE37BFDFABCF}" destId="{A959F5CC-EA36-4058-AB0A-46FEB9054EEB}" srcOrd="3" destOrd="0" presId="urn:microsoft.com/office/officeart/2018/2/layout/IconVerticalSolidList"/>
    <dgm:cxn modelId="{E5CF203A-2EA4-4EE9-B3B2-49315568DB22}" type="presParOf" srcId="{1F17A48C-9970-44E2-9D0B-BCA90D06FF31}" destId="{159E124B-28AF-4D84-9A21-DC62CC417F6A}" srcOrd="3" destOrd="0" presId="urn:microsoft.com/office/officeart/2018/2/layout/IconVerticalSolidList"/>
    <dgm:cxn modelId="{ACE5BDB5-DA4B-4DAE-A60D-9F164FAFDFFA}" type="presParOf" srcId="{1F17A48C-9970-44E2-9D0B-BCA90D06FF31}" destId="{67065E9B-8873-4633-B09D-31883895ECDF}" srcOrd="4" destOrd="0" presId="urn:microsoft.com/office/officeart/2018/2/layout/IconVerticalSolidList"/>
    <dgm:cxn modelId="{003B4814-92E3-40F7-9317-DB1BC4BD2C6E}" type="presParOf" srcId="{67065E9B-8873-4633-B09D-31883895ECDF}" destId="{9C4DEB19-9ABC-4620-99A2-B7B736D04A18}" srcOrd="0" destOrd="0" presId="urn:microsoft.com/office/officeart/2018/2/layout/IconVerticalSolidList"/>
    <dgm:cxn modelId="{B0FA4E06-78A0-42A6-B675-F7691D9CDE77}" type="presParOf" srcId="{67065E9B-8873-4633-B09D-31883895ECDF}" destId="{168CE5A6-76C9-427A-8B8C-AFDF9E76B795}" srcOrd="1" destOrd="0" presId="urn:microsoft.com/office/officeart/2018/2/layout/IconVerticalSolidList"/>
    <dgm:cxn modelId="{6D87C701-287B-4F12-86C6-BB4910F65D93}" type="presParOf" srcId="{67065E9B-8873-4633-B09D-31883895ECDF}" destId="{14FBC961-9D8F-4DA6-B570-47B52B59B1CE}" srcOrd="2" destOrd="0" presId="urn:microsoft.com/office/officeart/2018/2/layout/IconVerticalSolidList"/>
    <dgm:cxn modelId="{8206B889-C5F5-48A9-83CB-F3E86349D34C}" type="presParOf" srcId="{67065E9B-8873-4633-B09D-31883895ECDF}" destId="{95797E16-60E7-40DD-80AA-9D3C56AC007E}" srcOrd="3" destOrd="0" presId="urn:microsoft.com/office/officeart/2018/2/layout/IconVerticalSolidList"/>
    <dgm:cxn modelId="{8C3B9A86-F165-463D-8C27-361940D4007A}" type="presParOf" srcId="{1F17A48C-9970-44E2-9D0B-BCA90D06FF31}" destId="{A1019837-6666-46C1-AA2B-9BBCAA0B8FC7}" srcOrd="5" destOrd="0" presId="urn:microsoft.com/office/officeart/2018/2/layout/IconVerticalSolidList"/>
    <dgm:cxn modelId="{DB315035-A0D4-484F-AE7A-1C3C12723DC2}" type="presParOf" srcId="{1F17A48C-9970-44E2-9D0B-BCA90D06FF31}" destId="{16BD40A3-0831-4A79-83FA-CBB2A6B0A35D}" srcOrd="6" destOrd="0" presId="urn:microsoft.com/office/officeart/2018/2/layout/IconVerticalSolidList"/>
    <dgm:cxn modelId="{7E131F4F-51D3-4397-97A4-C5B79DE66142}" type="presParOf" srcId="{16BD40A3-0831-4A79-83FA-CBB2A6B0A35D}" destId="{8BC82A20-AB58-4181-8DE7-58AF72FF7A21}" srcOrd="0" destOrd="0" presId="urn:microsoft.com/office/officeart/2018/2/layout/IconVerticalSolidList"/>
    <dgm:cxn modelId="{36016B63-17AD-4290-840C-B17B39E66D13}" type="presParOf" srcId="{16BD40A3-0831-4A79-83FA-CBB2A6B0A35D}" destId="{C656A427-EF0F-4C2B-8B01-2798D35059E7}" srcOrd="1" destOrd="0" presId="urn:microsoft.com/office/officeart/2018/2/layout/IconVerticalSolidList"/>
    <dgm:cxn modelId="{F0B5D3BF-3C90-4590-B75A-869C1C4FEA73}" type="presParOf" srcId="{16BD40A3-0831-4A79-83FA-CBB2A6B0A35D}" destId="{A6CA201C-034B-4D64-AB03-D82738F7A08A}" srcOrd="2" destOrd="0" presId="urn:microsoft.com/office/officeart/2018/2/layout/IconVerticalSolidList"/>
    <dgm:cxn modelId="{14381E00-EDB1-413A-BE29-E3908C7EAF4F}" type="presParOf" srcId="{16BD40A3-0831-4A79-83FA-CBB2A6B0A35D}" destId="{56089270-FA7D-4631-8D68-5597EE682C5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A416F7-878D-4A69-8F58-D6DBF6E09051}">
      <dsp:nvSpPr>
        <dsp:cNvPr id="0" name=""/>
        <dsp:cNvSpPr/>
      </dsp:nvSpPr>
      <dsp:spPr>
        <a:xfrm>
          <a:off x="168466" y="257949"/>
          <a:ext cx="1313273" cy="1313273"/>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DF6409-172A-41FD-AB14-BD258926C1FE}">
      <dsp:nvSpPr>
        <dsp:cNvPr id="0" name=""/>
        <dsp:cNvSpPr/>
      </dsp:nvSpPr>
      <dsp:spPr>
        <a:xfrm>
          <a:off x="444254" y="533737"/>
          <a:ext cx="761698" cy="761698"/>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5CD300C-8691-4D94-BDC7-21BD5BF01F66}">
      <dsp:nvSpPr>
        <dsp:cNvPr id="0" name=""/>
        <dsp:cNvSpPr/>
      </dsp:nvSpPr>
      <dsp:spPr>
        <a:xfrm>
          <a:off x="1763155" y="257949"/>
          <a:ext cx="3095572" cy="13132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GB" sz="1400" kern="1200" dirty="0"/>
            <a:t>South Dublin County Councils Digital Strategy is focused on proactively responding to a changing environment. We want to help our communities be successful and active participants in the digital era. </a:t>
          </a:r>
          <a:endParaRPr lang="en-US" sz="1400" kern="1200" dirty="0"/>
        </a:p>
      </dsp:txBody>
      <dsp:txXfrm>
        <a:off x="1763155" y="257949"/>
        <a:ext cx="3095572" cy="1313273"/>
      </dsp:txXfrm>
    </dsp:sp>
    <dsp:sp modelId="{619F5293-7DC1-4421-B9A7-2C328438D967}">
      <dsp:nvSpPr>
        <dsp:cNvPr id="0" name=""/>
        <dsp:cNvSpPr/>
      </dsp:nvSpPr>
      <dsp:spPr>
        <a:xfrm>
          <a:off x="5398108" y="257949"/>
          <a:ext cx="1313273" cy="1313273"/>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5270F50-A005-4A5E-8647-6EC1E588F54B}">
      <dsp:nvSpPr>
        <dsp:cNvPr id="0" name=""/>
        <dsp:cNvSpPr/>
      </dsp:nvSpPr>
      <dsp:spPr>
        <a:xfrm>
          <a:off x="5673895" y="533737"/>
          <a:ext cx="761698" cy="761698"/>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3205767-95A3-45FD-8C22-750D16CA195C}">
      <dsp:nvSpPr>
        <dsp:cNvPr id="0" name=""/>
        <dsp:cNvSpPr/>
      </dsp:nvSpPr>
      <dsp:spPr>
        <a:xfrm>
          <a:off x="6992797" y="257949"/>
          <a:ext cx="3095572" cy="13132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GB" sz="1400" kern="1200" dirty="0"/>
            <a:t>The Digital Strategy seeks to build on National and Local plans - Creating opportunities for residents, visitors and businesses by addressing the challenges of the digital age.</a:t>
          </a:r>
          <a:endParaRPr lang="en-US" sz="1400" kern="1200" dirty="0"/>
        </a:p>
      </dsp:txBody>
      <dsp:txXfrm>
        <a:off x="6992797" y="257949"/>
        <a:ext cx="3095572" cy="1313273"/>
      </dsp:txXfrm>
    </dsp:sp>
    <dsp:sp modelId="{1114C594-761B-47A8-BCFA-E8170FBD6A7A}">
      <dsp:nvSpPr>
        <dsp:cNvPr id="0" name=""/>
        <dsp:cNvSpPr/>
      </dsp:nvSpPr>
      <dsp:spPr>
        <a:xfrm>
          <a:off x="168466" y="2214856"/>
          <a:ext cx="1313273" cy="1313273"/>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10CACB5-116A-4F18-AA68-DE4880E59812}">
      <dsp:nvSpPr>
        <dsp:cNvPr id="0" name=""/>
        <dsp:cNvSpPr/>
      </dsp:nvSpPr>
      <dsp:spPr>
        <a:xfrm>
          <a:off x="444254" y="2490644"/>
          <a:ext cx="761698" cy="761698"/>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786F8AD-BF40-4899-9ED8-6AEB63BB4CB8}">
      <dsp:nvSpPr>
        <dsp:cNvPr id="0" name=""/>
        <dsp:cNvSpPr/>
      </dsp:nvSpPr>
      <dsp:spPr>
        <a:xfrm>
          <a:off x="1763155" y="2214856"/>
          <a:ext cx="3095572" cy="13132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GB" sz="1400" kern="1200" dirty="0"/>
            <a:t>‘Digital’ is not just about the technology or the content. It is about people. That is why this strategy focusses particularly on digital adoption. </a:t>
          </a:r>
          <a:endParaRPr lang="en-US" sz="1400" kern="1200" dirty="0"/>
        </a:p>
      </dsp:txBody>
      <dsp:txXfrm>
        <a:off x="1763155" y="2214856"/>
        <a:ext cx="3095572" cy="1313273"/>
      </dsp:txXfrm>
    </dsp:sp>
    <dsp:sp modelId="{81C4905A-3943-4261-BDEF-7998162E7BFF}">
      <dsp:nvSpPr>
        <dsp:cNvPr id="0" name=""/>
        <dsp:cNvSpPr/>
      </dsp:nvSpPr>
      <dsp:spPr>
        <a:xfrm>
          <a:off x="5398108" y="2214856"/>
          <a:ext cx="1313273" cy="1313273"/>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5EE2BF-AA50-4DB6-8C51-F4F6D86713A4}">
      <dsp:nvSpPr>
        <dsp:cNvPr id="0" name=""/>
        <dsp:cNvSpPr/>
      </dsp:nvSpPr>
      <dsp:spPr>
        <a:xfrm>
          <a:off x="5673895" y="2490644"/>
          <a:ext cx="761698" cy="76169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BDBB424-4891-4498-81B3-6C6292EA5CA5}">
      <dsp:nvSpPr>
        <dsp:cNvPr id="0" name=""/>
        <dsp:cNvSpPr/>
      </dsp:nvSpPr>
      <dsp:spPr>
        <a:xfrm>
          <a:off x="6992797" y="2214856"/>
          <a:ext cx="3095572" cy="13132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GB" sz="1400" kern="1200" dirty="0"/>
            <a:t>Digital adoption means more widespread use of broadband services, with more people and businesses </a:t>
          </a:r>
          <a:r>
            <a:rPr lang="en-US" sz="1400" kern="1200" dirty="0"/>
            <a:t>gaining the ability to use digital tools as they are intended and to the fullest extent. </a:t>
          </a:r>
          <a:endParaRPr lang="en-IE" sz="1400" kern="1200" dirty="0"/>
        </a:p>
      </dsp:txBody>
      <dsp:txXfrm>
        <a:off x="6992797" y="2214856"/>
        <a:ext cx="3095572" cy="13132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8F5B13-83DC-44C7-9DD2-97EB885809B2}">
      <dsp:nvSpPr>
        <dsp:cNvPr id="0" name=""/>
        <dsp:cNvSpPr/>
      </dsp:nvSpPr>
      <dsp:spPr>
        <a:xfrm>
          <a:off x="348206" y="689494"/>
          <a:ext cx="1075482" cy="107548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CC153F9-A0D5-43EF-A03A-CB77F3ABF1A6}">
      <dsp:nvSpPr>
        <dsp:cNvPr id="0" name=""/>
        <dsp:cNvSpPr/>
      </dsp:nvSpPr>
      <dsp:spPr>
        <a:xfrm>
          <a:off x="577408" y="918695"/>
          <a:ext cx="617080" cy="6170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0ECD052-F98F-499F-86CD-8E6B0C8277F1}">
      <dsp:nvSpPr>
        <dsp:cNvPr id="0" name=""/>
        <dsp:cNvSpPr/>
      </dsp:nvSpPr>
      <dsp:spPr>
        <a:xfrm>
          <a:off x="4405" y="2099963"/>
          <a:ext cx="1763085" cy="1542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GB" sz="1400" kern="1200" cap="none" dirty="0"/>
            <a:t>Ireland is ranked seventh on the EU DESI 2019, which monitors: Digital Connectivity, Digital Skills, Online Activity, The Digitisation of Businesses and Digital Public Services.</a:t>
          </a:r>
          <a:endParaRPr lang="en-US" sz="1400" kern="1200" cap="none" dirty="0"/>
        </a:p>
      </dsp:txBody>
      <dsp:txXfrm>
        <a:off x="4405" y="2099963"/>
        <a:ext cx="1763085" cy="1542700"/>
      </dsp:txXfrm>
    </dsp:sp>
    <dsp:sp modelId="{5BF35FFC-81A9-439D-943E-61295181DBAA}">
      <dsp:nvSpPr>
        <dsp:cNvPr id="0" name=""/>
        <dsp:cNvSpPr/>
      </dsp:nvSpPr>
      <dsp:spPr>
        <a:xfrm>
          <a:off x="2419832" y="689494"/>
          <a:ext cx="1075482" cy="107548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A0E4CA-C715-4C0D-8E11-38080B43FAE1}">
      <dsp:nvSpPr>
        <dsp:cNvPr id="0" name=""/>
        <dsp:cNvSpPr/>
      </dsp:nvSpPr>
      <dsp:spPr>
        <a:xfrm>
          <a:off x="2649033" y="918695"/>
          <a:ext cx="617080" cy="6170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40EB6A9-90F7-42BF-8A31-97FF229E243D}">
      <dsp:nvSpPr>
        <dsp:cNvPr id="0" name=""/>
        <dsp:cNvSpPr/>
      </dsp:nvSpPr>
      <dsp:spPr>
        <a:xfrm>
          <a:off x="2198812" y="2099963"/>
          <a:ext cx="1517523" cy="1542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GB" sz="1400" kern="1200" cap="none" dirty="0"/>
            <a:t>National Digital Strategy for Ireland – Doing more with digital.</a:t>
          </a:r>
          <a:endParaRPr lang="en-US" sz="1400" kern="1200" cap="none" dirty="0"/>
        </a:p>
      </dsp:txBody>
      <dsp:txXfrm>
        <a:off x="2198812" y="2099963"/>
        <a:ext cx="1517523" cy="1542700"/>
      </dsp:txXfrm>
    </dsp:sp>
    <dsp:sp modelId="{232E2E59-2F82-4E72-949F-86853F3511ED}">
      <dsp:nvSpPr>
        <dsp:cNvPr id="0" name=""/>
        <dsp:cNvSpPr/>
      </dsp:nvSpPr>
      <dsp:spPr>
        <a:xfrm>
          <a:off x="4491458" y="689494"/>
          <a:ext cx="1075482" cy="107548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5AEC09-5166-4AC4-B9B8-967C55525EDD}">
      <dsp:nvSpPr>
        <dsp:cNvPr id="0" name=""/>
        <dsp:cNvSpPr/>
      </dsp:nvSpPr>
      <dsp:spPr>
        <a:xfrm>
          <a:off x="4720659" y="918695"/>
          <a:ext cx="617080" cy="61708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5CF22B1-B638-4B8E-BFBA-6A746967DE2B}">
      <dsp:nvSpPr>
        <dsp:cNvPr id="0" name=""/>
        <dsp:cNvSpPr/>
      </dsp:nvSpPr>
      <dsp:spPr>
        <a:xfrm>
          <a:off x="4195762" y="2099963"/>
          <a:ext cx="1666874" cy="1542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GB" sz="1400" kern="1200" cap="none" dirty="0"/>
            <a:t>The National Broadband Plan – Initiative to deliver High-speed Broadband Services to all premises in Ireland</a:t>
          </a:r>
          <a:r>
            <a:rPr lang="en-GB" sz="1200" kern="1200" cap="none" dirty="0"/>
            <a:t>.</a:t>
          </a:r>
          <a:endParaRPr lang="en-US" sz="1200" kern="1200" cap="none" dirty="0"/>
        </a:p>
      </dsp:txBody>
      <dsp:txXfrm>
        <a:off x="4195762" y="2099963"/>
        <a:ext cx="1666874" cy="1542700"/>
      </dsp:txXfrm>
    </dsp:sp>
    <dsp:sp modelId="{1D753C05-D170-4AF8-8818-7DBDA49CEED0}">
      <dsp:nvSpPr>
        <dsp:cNvPr id="0" name=""/>
        <dsp:cNvSpPr/>
      </dsp:nvSpPr>
      <dsp:spPr>
        <a:xfrm>
          <a:off x="6563084" y="689494"/>
          <a:ext cx="1075482" cy="107548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0AD335-EF9A-4F6E-9FE8-6EB54BC3D093}">
      <dsp:nvSpPr>
        <dsp:cNvPr id="0" name=""/>
        <dsp:cNvSpPr/>
      </dsp:nvSpPr>
      <dsp:spPr>
        <a:xfrm>
          <a:off x="6792285" y="918695"/>
          <a:ext cx="617080" cy="61708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E00004E-BA6C-4529-8C11-BFB7E60C281E}">
      <dsp:nvSpPr>
        <dsp:cNvPr id="0" name=""/>
        <dsp:cNvSpPr/>
      </dsp:nvSpPr>
      <dsp:spPr>
        <a:xfrm>
          <a:off x="6281616" y="2099963"/>
          <a:ext cx="1638418" cy="1542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GB" sz="1400" kern="1200" cap="none" dirty="0"/>
            <a:t>Public Service ICT Strategy - Delivering better outcomes and efficiency through innovation and excellence in ICT</a:t>
          </a:r>
          <a:r>
            <a:rPr lang="en-GB" sz="1700" kern="1200" cap="none" dirty="0"/>
            <a:t>.</a:t>
          </a:r>
          <a:endParaRPr lang="en-US" sz="1700" kern="1200" cap="none" dirty="0"/>
        </a:p>
      </dsp:txBody>
      <dsp:txXfrm>
        <a:off x="6281616" y="2099963"/>
        <a:ext cx="1638418" cy="1542700"/>
      </dsp:txXfrm>
    </dsp:sp>
    <dsp:sp modelId="{0FF5F371-F041-4A65-A868-4DF40EAB1D20}">
      <dsp:nvSpPr>
        <dsp:cNvPr id="0" name=""/>
        <dsp:cNvSpPr/>
      </dsp:nvSpPr>
      <dsp:spPr>
        <a:xfrm>
          <a:off x="8634710" y="689494"/>
          <a:ext cx="1075482" cy="1075482"/>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673382-D514-4AC8-B011-374066D2A62D}">
      <dsp:nvSpPr>
        <dsp:cNvPr id="0" name=""/>
        <dsp:cNvSpPr/>
      </dsp:nvSpPr>
      <dsp:spPr>
        <a:xfrm>
          <a:off x="8863911" y="918695"/>
          <a:ext cx="617080" cy="61708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05B7C41-4B44-4B42-A34C-7CE60D52C38C}">
      <dsp:nvSpPr>
        <dsp:cNvPr id="0" name=""/>
        <dsp:cNvSpPr/>
      </dsp:nvSpPr>
      <dsp:spPr>
        <a:xfrm>
          <a:off x="8364535" y="2099963"/>
          <a:ext cx="1615832" cy="1542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en-GB" sz="1400" kern="1200" cap="none" dirty="0"/>
            <a:t>Digital Strategy for Schools - Enhancing teaching, learning and assessment.</a:t>
          </a:r>
          <a:endParaRPr lang="en-US" sz="1400" kern="1200" cap="none" dirty="0"/>
        </a:p>
      </dsp:txBody>
      <dsp:txXfrm>
        <a:off x="8364535" y="2099963"/>
        <a:ext cx="1615832" cy="15427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A979CB-3435-4FF1-8771-F4E8B57EDE0A}">
      <dsp:nvSpPr>
        <dsp:cNvPr id="0" name=""/>
        <dsp:cNvSpPr/>
      </dsp:nvSpPr>
      <dsp:spPr>
        <a:xfrm>
          <a:off x="0" y="1821"/>
          <a:ext cx="10058399" cy="92325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7EE5669-15F7-47F0-85B5-4EC93E8FBAF3}">
      <dsp:nvSpPr>
        <dsp:cNvPr id="0" name=""/>
        <dsp:cNvSpPr/>
      </dsp:nvSpPr>
      <dsp:spPr>
        <a:xfrm>
          <a:off x="279285" y="209554"/>
          <a:ext cx="507792" cy="5077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29E0526-6EDF-4789-B97B-3CB5A3B8ADF5}">
      <dsp:nvSpPr>
        <dsp:cNvPr id="0" name=""/>
        <dsp:cNvSpPr/>
      </dsp:nvSpPr>
      <dsp:spPr>
        <a:xfrm>
          <a:off x="1066363" y="1821"/>
          <a:ext cx="8992036" cy="923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711" tIns="97711" rIns="97711" bIns="97711" numCol="1" spcCol="1270" anchor="ctr" anchorCtr="0">
          <a:noAutofit/>
        </a:bodyPr>
        <a:lstStyle/>
        <a:p>
          <a:pPr marL="0" lvl="0" indent="0" algn="l" defTabSz="666750">
            <a:lnSpc>
              <a:spcPct val="90000"/>
            </a:lnSpc>
            <a:spcBef>
              <a:spcPct val="0"/>
            </a:spcBef>
            <a:spcAft>
              <a:spcPct val="35000"/>
            </a:spcAft>
            <a:buNone/>
          </a:pPr>
          <a:r>
            <a:rPr lang="en-IE" sz="1500" kern="1200" dirty="0"/>
            <a:t>In 2018, </a:t>
          </a:r>
          <a:r>
            <a:rPr lang="en-IE" sz="1500" kern="1200" dirty="0" err="1"/>
            <a:t>Indecon</a:t>
          </a:r>
          <a:r>
            <a:rPr lang="en-IE" sz="1500" kern="1200" dirty="0"/>
            <a:t> international economic consultancy produced a Digital Readiness Assessment (DRA) report for South Dublin. Covering both activities of households and businesses in the region, as well as the activities of the Council itself. Measuring from a wide range of sources including the Central Statistics Office and internal surveys.  </a:t>
          </a:r>
          <a:endParaRPr lang="en-US" sz="1500" kern="1200" dirty="0"/>
        </a:p>
      </dsp:txBody>
      <dsp:txXfrm>
        <a:off x="1066363" y="1821"/>
        <a:ext cx="8992036" cy="923258"/>
      </dsp:txXfrm>
    </dsp:sp>
    <dsp:sp modelId="{1D01430D-3963-4C70-B671-F18AE9D54366}">
      <dsp:nvSpPr>
        <dsp:cNvPr id="0" name=""/>
        <dsp:cNvSpPr/>
      </dsp:nvSpPr>
      <dsp:spPr>
        <a:xfrm>
          <a:off x="0" y="1155894"/>
          <a:ext cx="10058399" cy="92325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3B9397-4AC5-4FDE-943D-404D7E1B4B4C}">
      <dsp:nvSpPr>
        <dsp:cNvPr id="0" name=""/>
        <dsp:cNvSpPr/>
      </dsp:nvSpPr>
      <dsp:spPr>
        <a:xfrm>
          <a:off x="279285" y="1363627"/>
          <a:ext cx="507792" cy="5077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D8DE1BC-9FCD-451B-88B0-919488F92373}">
      <dsp:nvSpPr>
        <dsp:cNvPr id="0" name=""/>
        <dsp:cNvSpPr/>
      </dsp:nvSpPr>
      <dsp:spPr>
        <a:xfrm>
          <a:off x="1066363" y="1155894"/>
          <a:ext cx="8992036" cy="923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711" tIns="97711" rIns="97711" bIns="97711" numCol="1" spcCol="1270" anchor="ctr" anchorCtr="0">
          <a:noAutofit/>
        </a:bodyPr>
        <a:lstStyle/>
        <a:p>
          <a:pPr marL="0" lvl="0" indent="0" algn="l" defTabSz="666750">
            <a:lnSpc>
              <a:spcPct val="90000"/>
            </a:lnSpc>
            <a:spcBef>
              <a:spcPct val="0"/>
            </a:spcBef>
            <a:spcAft>
              <a:spcPct val="35000"/>
            </a:spcAft>
            <a:buNone/>
          </a:pPr>
          <a:r>
            <a:rPr lang="en-GB" sz="1500" kern="1200" dirty="0"/>
            <a:t>Free public Wi-Fi is available in 9 of South Dublin villages, community centres and in all of our library branches with over 170 PCs available throughout our branch network.</a:t>
          </a:r>
          <a:endParaRPr lang="en-US" sz="1500" kern="1200" dirty="0"/>
        </a:p>
      </dsp:txBody>
      <dsp:txXfrm>
        <a:off x="1066363" y="1155894"/>
        <a:ext cx="8992036" cy="923258"/>
      </dsp:txXfrm>
    </dsp:sp>
    <dsp:sp modelId="{75D94D04-E73B-4707-BDD4-DB95B96D1708}">
      <dsp:nvSpPr>
        <dsp:cNvPr id="0" name=""/>
        <dsp:cNvSpPr/>
      </dsp:nvSpPr>
      <dsp:spPr>
        <a:xfrm>
          <a:off x="0" y="2309967"/>
          <a:ext cx="10058399" cy="92325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5F758A-D3E2-4540-B108-1973F6E1B963}">
      <dsp:nvSpPr>
        <dsp:cNvPr id="0" name=""/>
        <dsp:cNvSpPr/>
      </dsp:nvSpPr>
      <dsp:spPr>
        <a:xfrm>
          <a:off x="279285" y="2517700"/>
          <a:ext cx="507792" cy="5077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842626B-86A4-47DD-A97C-E9AEF9FF3C5F}">
      <dsp:nvSpPr>
        <dsp:cNvPr id="0" name=""/>
        <dsp:cNvSpPr/>
      </dsp:nvSpPr>
      <dsp:spPr>
        <a:xfrm>
          <a:off x="1066363" y="2309967"/>
          <a:ext cx="8992036" cy="923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711" tIns="97711" rIns="97711" bIns="97711" numCol="1" spcCol="1270" anchor="ctr" anchorCtr="0">
          <a:noAutofit/>
        </a:bodyPr>
        <a:lstStyle/>
        <a:p>
          <a:pPr marL="0" lvl="0" indent="0" algn="l" defTabSz="666750">
            <a:lnSpc>
              <a:spcPct val="90000"/>
            </a:lnSpc>
            <a:spcBef>
              <a:spcPct val="0"/>
            </a:spcBef>
            <a:spcAft>
              <a:spcPct val="35000"/>
            </a:spcAft>
            <a:buNone/>
          </a:pPr>
          <a:r>
            <a:rPr lang="en-US" sz="1500" kern="1200" dirty="0"/>
            <a:t>Approximately 92% of premises in South Dublin have access to High-speed Broadband.</a:t>
          </a:r>
        </a:p>
      </dsp:txBody>
      <dsp:txXfrm>
        <a:off x="1066363" y="2309967"/>
        <a:ext cx="8992036" cy="923258"/>
      </dsp:txXfrm>
    </dsp:sp>
    <dsp:sp modelId="{0FBB4692-61F9-4176-BAF4-47C8F53DEA5C}">
      <dsp:nvSpPr>
        <dsp:cNvPr id="0" name=""/>
        <dsp:cNvSpPr/>
      </dsp:nvSpPr>
      <dsp:spPr>
        <a:xfrm>
          <a:off x="0" y="3464040"/>
          <a:ext cx="10058399" cy="923258"/>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4189DB-F202-4860-89BA-C79C38095D98}">
      <dsp:nvSpPr>
        <dsp:cNvPr id="0" name=""/>
        <dsp:cNvSpPr/>
      </dsp:nvSpPr>
      <dsp:spPr>
        <a:xfrm>
          <a:off x="279285" y="3671773"/>
          <a:ext cx="507792" cy="50779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38DB27A-D7FB-456C-BCB3-661D264E1DC3}">
      <dsp:nvSpPr>
        <dsp:cNvPr id="0" name=""/>
        <dsp:cNvSpPr/>
      </dsp:nvSpPr>
      <dsp:spPr>
        <a:xfrm>
          <a:off x="1066363" y="3464040"/>
          <a:ext cx="8992036" cy="9232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711" tIns="97711" rIns="97711" bIns="97711" numCol="1" spcCol="1270" anchor="ctr" anchorCtr="0">
          <a:noAutofit/>
        </a:bodyPr>
        <a:lstStyle/>
        <a:p>
          <a:pPr marL="0" lvl="0" indent="0" algn="l" defTabSz="666750">
            <a:lnSpc>
              <a:spcPct val="90000"/>
            </a:lnSpc>
            <a:spcBef>
              <a:spcPct val="0"/>
            </a:spcBef>
            <a:spcAft>
              <a:spcPct val="35000"/>
            </a:spcAft>
            <a:buNone/>
          </a:pPr>
          <a:r>
            <a:rPr lang="en-GB" sz="1500" kern="1200" dirty="0"/>
            <a:t>Three surveys were ran for citizens (website, social media, libraries, PPN), community groups (LCDC) and businesses (South Dublin Chamber) </a:t>
          </a:r>
          <a:r>
            <a:rPr lang="en-US" sz="1500" kern="1200" dirty="0"/>
            <a:t>to gain some insight into their digital experiences, practices and challenges.</a:t>
          </a:r>
        </a:p>
      </dsp:txBody>
      <dsp:txXfrm>
        <a:off x="1066363" y="3464040"/>
        <a:ext cx="8992036" cy="92325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A82BA1-E04A-4349-B0B3-747A3C53B4BE}">
      <dsp:nvSpPr>
        <dsp:cNvPr id="0" name=""/>
        <dsp:cNvSpPr/>
      </dsp:nvSpPr>
      <dsp:spPr>
        <a:xfrm>
          <a:off x="2946" y="558141"/>
          <a:ext cx="2337792" cy="1402675"/>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91% </a:t>
          </a:r>
        </a:p>
        <a:p>
          <a:pPr marL="0" lvl="0" indent="0" algn="ctr" defTabSz="711200">
            <a:lnSpc>
              <a:spcPct val="90000"/>
            </a:lnSpc>
            <a:spcBef>
              <a:spcPct val="0"/>
            </a:spcBef>
            <a:spcAft>
              <a:spcPct val="35000"/>
            </a:spcAft>
            <a:buNone/>
          </a:pPr>
          <a:r>
            <a:rPr lang="en-IE" sz="1400" kern="1200" dirty="0"/>
            <a:t>Have made an online purchase.</a:t>
          </a:r>
          <a:endParaRPr lang="en-US" sz="1400" kern="1200" dirty="0"/>
        </a:p>
      </dsp:txBody>
      <dsp:txXfrm>
        <a:off x="2946" y="558141"/>
        <a:ext cx="2337792" cy="1402675"/>
      </dsp:txXfrm>
    </dsp:sp>
    <dsp:sp modelId="{8148E9F2-A165-4007-B566-F2E52729F27B}">
      <dsp:nvSpPr>
        <dsp:cNvPr id="0" name=""/>
        <dsp:cNvSpPr/>
      </dsp:nvSpPr>
      <dsp:spPr>
        <a:xfrm>
          <a:off x="5162968" y="2189999"/>
          <a:ext cx="2337792" cy="1402675"/>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40% </a:t>
          </a:r>
        </a:p>
        <a:p>
          <a:pPr marL="0" lvl="0" indent="0" algn="ctr" defTabSz="711200">
            <a:lnSpc>
              <a:spcPct val="90000"/>
            </a:lnSpc>
            <a:spcBef>
              <a:spcPct val="0"/>
            </a:spcBef>
            <a:spcAft>
              <a:spcPct val="35000"/>
            </a:spcAft>
            <a:buNone/>
          </a:pPr>
          <a:r>
            <a:rPr lang="en-IE" sz="1400" kern="1200" dirty="0"/>
            <a:t>Primary means of communication to be messaging through Facebook and WhatsApp. </a:t>
          </a:r>
          <a:endParaRPr lang="en-US" sz="1400" kern="1200" dirty="0"/>
        </a:p>
      </dsp:txBody>
      <dsp:txXfrm>
        <a:off x="5162968" y="2189999"/>
        <a:ext cx="2337792" cy="1402675"/>
      </dsp:txXfrm>
    </dsp:sp>
    <dsp:sp modelId="{337D537F-C233-48D3-87A7-78547A91927D}">
      <dsp:nvSpPr>
        <dsp:cNvPr id="0" name=""/>
        <dsp:cNvSpPr/>
      </dsp:nvSpPr>
      <dsp:spPr>
        <a:xfrm>
          <a:off x="2585762" y="572209"/>
          <a:ext cx="2337792" cy="1402675"/>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76%</a:t>
          </a:r>
        </a:p>
        <a:p>
          <a:pPr marL="0" lvl="0" indent="0" algn="ctr" defTabSz="711200">
            <a:lnSpc>
              <a:spcPct val="90000"/>
            </a:lnSpc>
            <a:spcBef>
              <a:spcPct val="0"/>
            </a:spcBef>
            <a:spcAft>
              <a:spcPct val="35000"/>
            </a:spcAft>
            <a:buNone/>
          </a:pPr>
          <a:r>
            <a:rPr lang="en-IE" sz="1400" kern="1200" dirty="0"/>
            <a:t>Bank online.</a:t>
          </a:r>
          <a:endParaRPr lang="en-US" sz="1400" kern="1200" dirty="0"/>
        </a:p>
      </dsp:txBody>
      <dsp:txXfrm>
        <a:off x="2585762" y="572209"/>
        <a:ext cx="2337792" cy="1402675"/>
      </dsp:txXfrm>
    </dsp:sp>
    <dsp:sp modelId="{613B6625-7EB6-44F4-9B7F-295DF7B565EB}">
      <dsp:nvSpPr>
        <dsp:cNvPr id="0" name=""/>
        <dsp:cNvSpPr/>
      </dsp:nvSpPr>
      <dsp:spPr>
        <a:xfrm>
          <a:off x="7717661" y="558141"/>
          <a:ext cx="2337792" cy="1402675"/>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64% </a:t>
          </a:r>
        </a:p>
        <a:p>
          <a:pPr marL="0" lvl="0" indent="0" algn="ctr" defTabSz="711200">
            <a:lnSpc>
              <a:spcPct val="90000"/>
            </a:lnSpc>
            <a:spcBef>
              <a:spcPct val="0"/>
            </a:spcBef>
            <a:spcAft>
              <a:spcPct val="35000"/>
            </a:spcAft>
            <a:buNone/>
          </a:pPr>
          <a:r>
            <a:rPr lang="en-IE" sz="1400" kern="1200" dirty="0"/>
            <a:t>Have concerns over internet security.</a:t>
          </a:r>
          <a:endParaRPr lang="en-US" sz="1400" kern="1200" dirty="0"/>
        </a:p>
      </dsp:txBody>
      <dsp:txXfrm>
        <a:off x="7717661" y="558141"/>
        <a:ext cx="2337792" cy="1402675"/>
      </dsp:txXfrm>
    </dsp:sp>
    <dsp:sp modelId="{76EC754C-6B6D-43FF-B4B1-4D45B758914B}">
      <dsp:nvSpPr>
        <dsp:cNvPr id="0" name=""/>
        <dsp:cNvSpPr/>
      </dsp:nvSpPr>
      <dsp:spPr>
        <a:xfrm>
          <a:off x="7720606" y="2206083"/>
          <a:ext cx="2337792" cy="1402675"/>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21</a:t>
          </a:r>
          <a:r>
            <a:rPr lang="en-IE" sz="1800" kern="1200" dirty="0"/>
            <a:t>%</a:t>
          </a:r>
        </a:p>
        <a:p>
          <a:pPr marL="0" lvl="0" indent="0" algn="ctr" defTabSz="711200">
            <a:lnSpc>
              <a:spcPct val="90000"/>
            </a:lnSpc>
            <a:spcBef>
              <a:spcPct val="0"/>
            </a:spcBef>
            <a:spcAft>
              <a:spcPct val="35000"/>
            </a:spcAft>
            <a:buNone/>
          </a:pPr>
          <a:r>
            <a:rPr lang="en-IE" sz="1400" kern="1200" dirty="0"/>
            <a:t> Feel they lack the skills to exploit the online world.</a:t>
          </a:r>
          <a:endParaRPr lang="en-US" sz="1400" kern="1200" dirty="0"/>
        </a:p>
      </dsp:txBody>
      <dsp:txXfrm>
        <a:off x="7720606" y="2206083"/>
        <a:ext cx="2337792" cy="1402675"/>
      </dsp:txXfrm>
    </dsp:sp>
    <dsp:sp modelId="{F6AA26DE-C5E3-4638-AD53-1255EBBC83C1}">
      <dsp:nvSpPr>
        <dsp:cNvPr id="0" name=""/>
        <dsp:cNvSpPr/>
      </dsp:nvSpPr>
      <dsp:spPr>
        <a:xfrm>
          <a:off x="2574518" y="2194595"/>
          <a:ext cx="2337792" cy="1402675"/>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56% </a:t>
          </a:r>
        </a:p>
        <a:p>
          <a:pPr marL="0" lvl="0" indent="0" algn="ctr" defTabSz="711200">
            <a:lnSpc>
              <a:spcPct val="90000"/>
            </a:lnSpc>
            <a:spcBef>
              <a:spcPct val="0"/>
            </a:spcBef>
            <a:spcAft>
              <a:spcPct val="35000"/>
            </a:spcAft>
            <a:buNone/>
          </a:pPr>
          <a:r>
            <a:rPr lang="en-IE" sz="1400" kern="1200" dirty="0"/>
            <a:t>Inclusion and wellbeing for older persons and other people in the community that experience social exclusion should be the focus.</a:t>
          </a:r>
          <a:endParaRPr lang="en-US" sz="1400" kern="1200" dirty="0"/>
        </a:p>
      </dsp:txBody>
      <dsp:txXfrm>
        <a:off x="2574518" y="2194595"/>
        <a:ext cx="2337792" cy="1402675"/>
      </dsp:txXfrm>
    </dsp:sp>
    <dsp:sp modelId="{826782D4-A0BC-4B02-B112-7D9863A6A3FC}">
      <dsp:nvSpPr>
        <dsp:cNvPr id="0" name=""/>
        <dsp:cNvSpPr/>
      </dsp:nvSpPr>
      <dsp:spPr>
        <a:xfrm>
          <a:off x="5162851" y="578559"/>
          <a:ext cx="2337792" cy="1402675"/>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75% </a:t>
          </a:r>
        </a:p>
        <a:p>
          <a:pPr marL="0" lvl="0" indent="0" algn="ctr" defTabSz="711200">
            <a:lnSpc>
              <a:spcPct val="90000"/>
            </a:lnSpc>
            <a:spcBef>
              <a:spcPct val="0"/>
            </a:spcBef>
            <a:spcAft>
              <a:spcPct val="35000"/>
            </a:spcAft>
            <a:buNone/>
          </a:pPr>
          <a:r>
            <a:rPr lang="en-IE" sz="1400" kern="1200" dirty="0"/>
            <a:t>Of community groups, it is a case of the cost to access.</a:t>
          </a:r>
          <a:endParaRPr lang="en-US" sz="1400" kern="1200" dirty="0"/>
        </a:p>
      </dsp:txBody>
      <dsp:txXfrm>
        <a:off x="5162851" y="578559"/>
        <a:ext cx="2337792" cy="1402675"/>
      </dsp:txXfrm>
    </dsp:sp>
    <dsp:sp modelId="{4940AD7A-E930-4A5D-95C4-0B79241DE5EF}">
      <dsp:nvSpPr>
        <dsp:cNvPr id="0" name=""/>
        <dsp:cNvSpPr/>
      </dsp:nvSpPr>
      <dsp:spPr>
        <a:xfrm>
          <a:off x="1" y="2204540"/>
          <a:ext cx="2337792" cy="1402675"/>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63%</a:t>
          </a:r>
        </a:p>
        <a:p>
          <a:pPr marL="0" lvl="0" indent="0" algn="ctr" defTabSz="711200">
            <a:lnSpc>
              <a:spcPct val="90000"/>
            </a:lnSpc>
            <a:spcBef>
              <a:spcPct val="0"/>
            </a:spcBef>
            <a:spcAft>
              <a:spcPct val="35000"/>
            </a:spcAft>
            <a:buNone/>
          </a:pPr>
          <a:r>
            <a:rPr lang="en-IE" sz="1400" kern="1200" dirty="0"/>
            <a:t>Increased digital usage will enable a faster transfer of information, leading to better quality of service.</a:t>
          </a:r>
          <a:endParaRPr lang="en-US" sz="1400" kern="1200" dirty="0"/>
        </a:p>
      </dsp:txBody>
      <dsp:txXfrm>
        <a:off x="1" y="2204540"/>
        <a:ext cx="2337792" cy="14026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E3D39B-543F-460B-984A-3547D438910A}">
      <dsp:nvSpPr>
        <dsp:cNvPr id="0" name=""/>
        <dsp:cNvSpPr/>
      </dsp:nvSpPr>
      <dsp:spPr>
        <a:xfrm>
          <a:off x="6281682" y="0"/>
          <a:ext cx="2655898" cy="1593538"/>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54% </a:t>
          </a:r>
        </a:p>
        <a:p>
          <a:pPr marL="0" lvl="0" indent="0" algn="ctr" defTabSz="711200">
            <a:lnSpc>
              <a:spcPct val="90000"/>
            </a:lnSpc>
            <a:spcBef>
              <a:spcPct val="0"/>
            </a:spcBef>
            <a:spcAft>
              <a:spcPct val="35000"/>
            </a:spcAft>
            <a:buNone/>
          </a:pPr>
          <a:r>
            <a:rPr lang="en-IE" sz="1400" kern="1200" dirty="0"/>
            <a:t>Engaged in selling online</a:t>
          </a:r>
          <a:r>
            <a:rPr lang="en-IE" sz="1500" kern="1200" dirty="0"/>
            <a:t>.</a:t>
          </a:r>
          <a:endParaRPr lang="en-US" sz="1500" kern="1200" dirty="0"/>
        </a:p>
      </dsp:txBody>
      <dsp:txXfrm>
        <a:off x="6281682" y="0"/>
        <a:ext cx="2655898" cy="1593538"/>
      </dsp:txXfrm>
    </dsp:sp>
    <dsp:sp modelId="{A9E8D24F-CC29-49BC-9BC2-90024F2ADEC0}">
      <dsp:nvSpPr>
        <dsp:cNvPr id="0" name=""/>
        <dsp:cNvSpPr/>
      </dsp:nvSpPr>
      <dsp:spPr>
        <a:xfrm>
          <a:off x="458493" y="13026"/>
          <a:ext cx="2655898" cy="1593538"/>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88% </a:t>
          </a:r>
        </a:p>
        <a:p>
          <a:pPr marL="0" lvl="0" indent="0" algn="ctr" defTabSz="711200">
            <a:lnSpc>
              <a:spcPct val="90000"/>
            </a:lnSpc>
            <a:spcBef>
              <a:spcPct val="0"/>
            </a:spcBef>
            <a:spcAft>
              <a:spcPct val="35000"/>
            </a:spcAft>
            <a:buNone/>
          </a:pPr>
          <a:r>
            <a:rPr lang="en-IE" sz="1400" kern="1200" dirty="0"/>
            <a:t>Use digital technology to communicate with customers.</a:t>
          </a:r>
          <a:endParaRPr lang="en-US" sz="1400" kern="1200" dirty="0"/>
        </a:p>
      </dsp:txBody>
      <dsp:txXfrm>
        <a:off x="458493" y="13026"/>
        <a:ext cx="2655898" cy="1593538"/>
      </dsp:txXfrm>
    </dsp:sp>
    <dsp:sp modelId="{D6D5DB44-9D63-4FCF-917D-05BEA5C3C5F5}">
      <dsp:nvSpPr>
        <dsp:cNvPr id="0" name=""/>
        <dsp:cNvSpPr/>
      </dsp:nvSpPr>
      <dsp:spPr>
        <a:xfrm>
          <a:off x="3337248" y="1837772"/>
          <a:ext cx="2655898" cy="1593538"/>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38% </a:t>
          </a:r>
        </a:p>
        <a:p>
          <a:pPr marL="0" lvl="0" indent="0" algn="ctr" defTabSz="711200">
            <a:lnSpc>
              <a:spcPct val="90000"/>
            </a:lnSpc>
            <a:spcBef>
              <a:spcPct val="0"/>
            </a:spcBef>
            <a:spcAft>
              <a:spcPct val="35000"/>
            </a:spcAft>
            <a:buNone/>
          </a:pPr>
          <a:r>
            <a:rPr lang="en-IE" sz="1400" kern="1200" dirty="0"/>
            <a:t>Increased digital usage has led to an increase in the number of competitors in the markets they operate in. Many have seen increased price pressure and reductions in offline sales.</a:t>
          </a:r>
          <a:endParaRPr lang="en-US" sz="1400" kern="1200" dirty="0"/>
        </a:p>
      </dsp:txBody>
      <dsp:txXfrm>
        <a:off x="3337248" y="1837772"/>
        <a:ext cx="2655898" cy="1593538"/>
      </dsp:txXfrm>
    </dsp:sp>
    <dsp:sp modelId="{93F103E6-1E24-461C-A586-36C65335A0DA}">
      <dsp:nvSpPr>
        <dsp:cNvPr id="0" name=""/>
        <dsp:cNvSpPr/>
      </dsp:nvSpPr>
      <dsp:spPr>
        <a:xfrm>
          <a:off x="3337248" y="8862"/>
          <a:ext cx="2655898" cy="1593538"/>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72%</a:t>
          </a:r>
        </a:p>
        <a:p>
          <a:pPr marL="0" lvl="0" indent="0" algn="ctr" defTabSz="711200">
            <a:lnSpc>
              <a:spcPct val="90000"/>
            </a:lnSpc>
            <a:spcBef>
              <a:spcPct val="0"/>
            </a:spcBef>
            <a:spcAft>
              <a:spcPct val="35000"/>
            </a:spcAft>
            <a:buNone/>
          </a:pPr>
          <a:r>
            <a:rPr lang="en-IE" sz="1500" kern="1200" dirty="0"/>
            <a:t> C</a:t>
          </a:r>
          <a:r>
            <a:rPr lang="en-IE" sz="1400" kern="1200" dirty="0"/>
            <a:t>onsider the digital impact to be more positive than negative.</a:t>
          </a:r>
          <a:endParaRPr lang="en-US" sz="1400" kern="1200" dirty="0"/>
        </a:p>
      </dsp:txBody>
      <dsp:txXfrm>
        <a:off x="3337248" y="8862"/>
        <a:ext cx="2655898" cy="1593538"/>
      </dsp:txXfrm>
    </dsp:sp>
    <dsp:sp modelId="{01DACD4F-D450-490D-8150-E11F3F614B11}">
      <dsp:nvSpPr>
        <dsp:cNvPr id="0" name=""/>
        <dsp:cNvSpPr/>
      </dsp:nvSpPr>
      <dsp:spPr>
        <a:xfrm>
          <a:off x="445639" y="1836491"/>
          <a:ext cx="2655898" cy="1593538"/>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50% </a:t>
          </a:r>
        </a:p>
        <a:p>
          <a:pPr marL="0" lvl="0" indent="0" algn="ctr" defTabSz="711200">
            <a:lnSpc>
              <a:spcPct val="90000"/>
            </a:lnSpc>
            <a:spcBef>
              <a:spcPct val="0"/>
            </a:spcBef>
            <a:spcAft>
              <a:spcPct val="35000"/>
            </a:spcAft>
            <a:buNone/>
          </a:pPr>
          <a:r>
            <a:rPr lang="en-IE" sz="1400" kern="1200" dirty="0"/>
            <a:t>Cited a lack of digital skills as the main challenge.</a:t>
          </a:r>
          <a:endParaRPr lang="en-US" sz="1400" kern="1200" dirty="0"/>
        </a:p>
      </dsp:txBody>
      <dsp:txXfrm>
        <a:off x="445639" y="1836491"/>
        <a:ext cx="2655898" cy="1593538"/>
      </dsp:txXfrm>
    </dsp:sp>
    <dsp:sp modelId="{0D13A490-E166-43F4-83C1-43291F5D1634}">
      <dsp:nvSpPr>
        <dsp:cNvPr id="0" name=""/>
        <dsp:cNvSpPr/>
      </dsp:nvSpPr>
      <dsp:spPr>
        <a:xfrm>
          <a:off x="6284126" y="1859295"/>
          <a:ext cx="2655898" cy="1593538"/>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25% </a:t>
          </a:r>
        </a:p>
        <a:p>
          <a:pPr marL="0" lvl="0" indent="0" algn="ctr" defTabSz="711200">
            <a:lnSpc>
              <a:spcPct val="90000"/>
            </a:lnSpc>
            <a:spcBef>
              <a:spcPct val="0"/>
            </a:spcBef>
            <a:spcAft>
              <a:spcPct val="35000"/>
            </a:spcAft>
            <a:buNone/>
          </a:pPr>
          <a:r>
            <a:rPr lang="en-IE" sz="1400" kern="1200" dirty="0"/>
            <a:t>Stated that broadband availability as the biggest challenge they face. </a:t>
          </a:r>
          <a:endParaRPr lang="en-US" sz="1400" kern="1200" dirty="0"/>
        </a:p>
      </dsp:txBody>
      <dsp:txXfrm>
        <a:off x="6284126" y="1859295"/>
        <a:ext cx="2655898" cy="159353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CC9A04-5362-4AE8-9255-CF159E6D7B34}">
      <dsp:nvSpPr>
        <dsp:cNvPr id="0" name=""/>
        <dsp:cNvSpPr/>
      </dsp:nvSpPr>
      <dsp:spPr>
        <a:xfrm>
          <a:off x="0" y="1571"/>
          <a:ext cx="10058399" cy="79640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F1BDE2A-25EC-483D-857D-13D11BC766F3}">
      <dsp:nvSpPr>
        <dsp:cNvPr id="0" name=""/>
        <dsp:cNvSpPr/>
      </dsp:nvSpPr>
      <dsp:spPr>
        <a:xfrm>
          <a:off x="240913" y="180763"/>
          <a:ext cx="438024" cy="4380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EFA1A78-6C86-47F1-9EAB-3EEA1F877E5C}">
      <dsp:nvSpPr>
        <dsp:cNvPr id="0" name=""/>
        <dsp:cNvSpPr/>
      </dsp:nvSpPr>
      <dsp:spPr>
        <a:xfrm>
          <a:off x="919851" y="1571"/>
          <a:ext cx="9138548" cy="796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286" tIns="84286" rIns="84286" bIns="84286" numCol="1" spcCol="1270" anchor="ctr" anchorCtr="0">
          <a:noAutofit/>
        </a:bodyPr>
        <a:lstStyle/>
        <a:p>
          <a:pPr marL="0" lvl="0" indent="0" algn="l" defTabSz="711200">
            <a:lnSpc>
              <a:spcPct val="90000"/>
            </a:lnSpc>
            <a:spcBef>
              <a:spcPct val="0"/>
            </a:spcBef>
            <a:spcAft>
              <a:spcPct val="35000"/>
            </a:spcAft>
            <a:buNone/>
          </a:pPr>
          <a:r>
            <a:rPr lang="en-GB" sz="1600" kern="1200" dirty="0"/>
            <a:t>This strategy seeks to address citizens priorities to improve Digital Infrastructure, improve Digital Skills training, improve the opportunities for business and improve Council services.</a:t>
          </a:r>
          <a:endParaRPr lang="en-US" sz="1600" kern="1200" dirty="0"/>
        </a:p>
      </dsp:txBody>
      <dsp:txXfrm>
        <a:off x="919851" y="1571"/>
        <a:ext cx="9138548" cy="796407"/>
      </dsp:txXfrm>
    </dsp:sp>
    <dsp:sp modelId="{349DD317-2BCE-48BA-864E-7F958502433D}">
      <dsp:nvSpPr>
        <dsp:cNvPr id="0" name=""/>
        <dsp:cNvSpPr/>
      </dsp:nvSpPr>
      <dsp:spPr>
        <a:xfrm>
          <a:off x="0" y="997081"/>
          <a:ext cx="10058399" cy="79640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6BDF87-982C-46AE-B226-6D5E000E7F8C}">
      <dsp:nvSpPr>
        <dsp:cNvPr id="0" name=""/>
        <dsp:cNvSpPr/>
      </dsp:nvSpPr>
      <dsp:spPr>
        <a:xfrm>
          <a:off x="240913" y="1176272"/>
          <a:ext cx="438024" cy="4380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959F5CC-EA36-4058-AB0A-46FEB9054EEB}">
      <dsp:nvSpPr>
        <dsp:cNvPr id="0" name=""/>
        <dsp:cNvSpPr/>
      </dsp:nvSpPr>
      <dsp:spPr>
        <a:xfrm>
          <a:off x="919851" y="997081"/>
          <a:ext cx="9138548" cy="796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286" tIns="84286" rIns="84286" bIns="84286" numCol="1" spcCol="1270" anchor="ctr" anchorCtr="0">
          <a:noAutofit/>
        </a:bodyPr>
        <a:lstStyle/>
        <a:p>
          <a:pPr marL="0" lvl="0" indent="0" algn="l" defTabSz="711200">
            <a:lnSpc>
              <a:spcPct val="90000"/>
            </a:lnSpc>
            <a:spcBef>
              <a:spcPct val="0"/>
            </a:spcBef>
            <a:spcAft>
              <a:spcPct val="35000"/>
            </a:spcAft>
            <a:buNone/>
          </a:pPr>
          <a:r>
            <a:rPr lang="en-GB" sz="1600" kern="1200" dirty="0"/>
            <a:t>This requires continuous organisational learning for South Dublin County Council - testing, iterating, improving and monitoring progress. </a:t>
          </a:r>
          <a:endParaRPr lang="en-US" sz="1600" kern="1200" dirty="0"/>
        </a:p>
      </dsp:txBody>
      <dsp:txXfrm>
        <a:off x="919851" y="997081"/>
        <a:ext cx="9138548" cy="796407"/>
      </dsp:txXfrm>
    </dsp:sp>
    <dsp:sp modelId="{9C4DEB19-9ABC-4620-99A2-B7B736D04A18}">
      <dsp:nvSpPr>
        <dsp:cNvPr id="0" name=""/>
        <dsp:cNvSpPr/>
      </dsp:nvSpPr>
      <dsp:spPr>
        <a:xfrm>
          <a:off x="0" y="1992590"/>
          <a:ext cx="10058399" cy="79640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8CE5A6-76C9-427A-8B8C-AFDF9E76B795}">
      <dsp:nvSpPr>
        <dsp:cNvPr id="0" name=""/>
        <dsp:cNvSpPr/>
      </dsp:nvSpPr>
      <dsp:spPr>
        <a:xfrm>
          <a:off x="240913" y="2171782"/>
          <a:ext cx="438024" cy="4380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5797E16-60E7-40DD-80AA-9D3C56AC007E}">
      <dsp:nvSpPr>
        <dsp:cNvPr id="0" name=""/>
        <dsp:cNvSpPr/>
      </dsp:nvSpPr>
      <dsp:spPr>
        <a:xfrm>
          <a:off x="919851" y="1992590"/>
          <a:ext cx="9138548" cy="796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286" tIns="84286" rIns="84286" bIns="84286" numCol="1" spcCol="1270" anchor="ctr" anchorCtr="0">
          <a:noAutofit/>
        </a:bodyPr>
        <a:lstStyle/>
        <a:p>
          <a:pPr marL="0" lvl="0" indent="0" algn="l" defTabSz="711200">
            <a:lnSpc>
              <a:spcPct val="90000"/>
            </a:lnSpc>
            <a:spcBef>
              <a:spcPct val="0"/>
            </a:spcBef>
            <a:spcAft>
              <a:spcPct val="35000"/>
            </a:spcAft>
            <a:buNone/>
          </a:pPr>
          <a:r>
            <a:rPr lang="en-GB" sz="1600" kern="1200" dirty="0"/>
            <a:t>Performance will be measured through the delivery and levels of engagement, the number of premises with high-speed broadband access and the take up of digital services. </a:t>
          </a:r>
          <a:endParaRPr lang="en-US" sz="1600" kern="1200" dirty="0"/>
        </a:p>
      </dsp:txBody>
      <dsp:txXfrm>
        <a:off x="919851" y="1992590"/>
        <a:ext cx="9138548" cy="796407"/>
      </dsp:txXfrm>
    </dsp:sp>
    <dsp:sp modelId="{8BC82A20-AB58-4181-8DE7-58AF72FF7A21}">
      <dsp:nvSpPr>
        <dsp:cNvPr id="0" name=""/>
        <dsp:cNvSpPr/>
      </dsp:nvSpPr>
      <dsp:spPr>
        <a:xfrm>
          <a:off x="0" y="2988100"/>
          <a:ext cx="10058399" cy="796407"/>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56A427-EF0F-4C2B-8B01-2798D35059E7}">
      <dsp:nvSpPr>
        <dsp:cNvPr id="0" name=""/>
        <dsp:cNvSpPr/>
      </dsp:nvSpPr>
      <dsp:spPr>
        <a:xfrm>
          <a:off x="240913" y="3167292"/>
          <a:ext cx="438024" cy="438024"/>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6089270-FA7D-4631-8D68-5597EE682C5A}">
      <dsp:nvSpPr>
        <dsp:cNvPr id="0" name=""/>
        <dsp:cNvSpPr/>
      </dsp:nvSpPr>
      <dsp:spPr>
        <a:xfrm>
          <a:off x="919851" y="2988100"/>
          <a:ext cx="9138548" cy="796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286" tIns="84286" rIns="84286" bIns="84286" numCol="1" spcCol="1270" anchor="ctr" anchorCtr="0">
          <a:noAutofit/>
        </a:bodyPr>
        <a:lstStyle/>
        <a:p>
          <a:pPr marL="0" lvl="0" indent="0" algn="l" defTabSz="711200">
            <a:lnSpc>
              <a:spcPct val="90000"/>
            </a:lnSpc>
            <a:spcBef>
              <a:spcPct val="0"/>
            </a:spcBef>
            <a:spcAft>
              <a:spcPct val="35000"/>
            </a:spcAft>
            <a:buNone/>
          </a:pPr>
          <a:r>
            <a:rPr lang="en-GB" sz="1600" kern="1200" dirty="0"/>
            <a:t>Existing inter-agency arrangements and projects will be further developed in the implementation of this strategy, supporting the key performance indicators.</a:t>
          </a:r>
          <a:endParaRPr lang="en-US" sz="1600" kern="1200" dirty="0"/>
        </a:p>
      </dsp:txBody>
      <dsp:txXfrm>
        <a:off x="919851" y="2988100"/>
        <a:ext cx="9138548" cy="796407"/>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E30125-4370-4735-AE24-48C09A8862BF}" type="datetimeFigureOut">
              <a:rPr lang="en-IE" smtClean="0"/>
              <a:t>10/02/2020</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0386EA-FEA7-4ABF-88CC-44BC85A1361B}" type="slidenum">
              <a:rPr lang="en-IE" smtClean="0"/>
              <a:t>‹#›</a:t>
            </a:fld>
            <a:endParaRPr lang="en-IE"/>
          </a:p>
        </p:txBody>
      </p:sp>
    </p:spTree>
    <p:extLst>
      <p:ext uri="{BB962C8B-B14F-4D97-AF65-F5344CB8AC3E}">
        <p14:creationId xmlns:p14="http://schemas.microsoft.com/office/powerpoint/2010/main" val="29482029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090386EA-FEA7-4ABF-88CC-44BC85A1361B}" type="slidenum">
              <a:rPr lang="en-IE" smtClean="0"/>
              <a:t>1</a:t>
            </a:fld>
            <a:endParaRPr lang="en-IE"/>
          </a:p>
        </p:txBody>
      </p:sp>
    </p:spTree>
    <p:extLst>
      <p:ext uri="{BB962C8B-B14F-4D97-AF65-F5344CB8AC3E}">
        <p14:creationId xmlns:p14="http://schemas.microsoft.com/office/powerpoint/2010/main" val="572395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090386EA-FEA7-4ABF-88CC-44BC85A1361B}" type="slidenum">
              <a:rPr lang="en-IE" smtClean="0"/>
              <a:t>3</a:t>
            </a:fld>
            <a:endParaRPr lang="en-IE"/>
          </a:p>
        </p:txBody>
      </p:sp>
    </p:spTree>
    <p:extLst>
      <p:ext uri="{BB962C8B-B14F-4D97-AF65-F5344CB8AC3E}">
        <p14:creationId xmlns:p14="http://schemas.microsoft.com/office/powerpoint/2010/main" val="2364761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090386EA-FEA7-4ABF-88CC-44BC85A1361B}" type="slidenum">
              <a:rPr lang="en-IE" smtClean="0"/>
              <a:t>4</a:t>
            </a:fld>
            <a:endParaRPr lang="en-IE"/>
          </a:p>
        </p:txBody>
      </p:sp>
    </p:spTree>
    <p:extLst>
      <p:ext uri="{BB962C8B-B14F-4D97-AF65-F5344CB8AC3E}">
        <p14:creationId xmlns:p14="http://schemas.microsoft.com/office/powerpoint/2010/main" val="1056053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090386EA-FEA7-4ABF-88CC-44BC85A1361B}" type="slidenum">
              <a:rPr lang="en-IE" smtClean="0"/>
              <a:t>5</a:t>
            </a:fld>
            <a:endParaRPr lang="en-IE"/>
          </a:p>
        </p:txBody>
      </p:sp>
    </p:spTree>
    <p:extLst>
      <p:ext uri="{BB962C8B-B14F-4D97-AF65-F5344CB8AC3E}">
        <p14:creationId xmlns:p14="http://schemas.microsoft.com/office/powerpoint/2010/main" val="3668134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090386EA-FEA7-4ABF-88CC-44BC85A1361B}" type="slidenum">
              <a:rPr lang="en-IE" smtClean="0"/>
              <a:t>6</a:t>
            </a:fld>
            <a:endParaRPr lang="en-IE"/>
          </a:p>
        </p:txBody>
      </p:sp>
    </p:spTree>
    <p:extLst>
      <p:ext uri="{BB962C8B-B14F-4D97-AF65-F5344CB8AC3E}">
        <p14:creationId xmlns:p14="http://schemas.microsoft.com/office/powerpoint/2010/main" val="294278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090386EA-FEA7-4ABF-88CC-44BC85A1361B}" type="slidenum">
              <a:rPr lang="en-IE" smtClean="0"/>
              <a:t>9</a:t>
            </a:fld>
            <a:endParaRPr lang="en-IE"/>
          </a:p>
        </p:txBody>
      </p:sp>
    </p:spTree>
    <p:extLst>
      <p:ext uri="{BB962C8B-B14F-4D97-AF65-F5344CB8AC3E}">
        <p14:creationId xmlns:p14="http://schemas.microsoft.com/office/powerpoint/2010/main" val="4051032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090386EA-FEA7-4ABF-88CC-44BC85A1361B}" type="slidenum">
              <a:rPr lang="en-IE" smtClean="0"/>
              <a:t>13</a:t>
            </a:fld>
            <a:endParaRPr lang="en-IE"/>
          </a:p>
        </p:txBody>
      </p:sp>
    </p:spTree>
    <p:extLst>
      <p:ext uri="{BB962C8B-B14F-4D97-AF65-F5344CB8AC3E}">
        <p14:creationId xmlns:p14="http://schemas.microsoft.com/office/powerpoint/2010/main" val="1498902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090386EA-FEA7-4ABF-88CC-44BC85A1361B}" type="slidenum">
              <a:rPr lang="en-IE" smtClean="0"/>
              <a:t>14</a:t>
            </a:fld>
            <a:endParaRPr lang="en-IE"/>
          </a:p>
        </p:txBody>
      </p:sp>
    </p:spTree>
    <p:extLst>
      <p:ext uri="{BB962C8B-B14F-4D97-AF65-F5344CB8AC3E}">
        <p14:creationId xmlns:p14="http://schemas.microsoft.com/office/powerpoint/2010/main" val="475150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090386EA-FEA7-4ABF-88CC-44BC85A1361B}" type="slidenum">
              <a:rPr lang="en-IE" smtClean="0"/>
              <a:t>15</a:t>
            </a:fld>
            <a:endParaRPr lang="en-IE"/>
          </a:p>
        </p:txBody>
      </p:sp>
    </p:spTree>
    <p:extLst>
      <p:ext uri="{BB962C8B-B14F-4D97-AF65-F5344CB8AC3E}">
        <p14:creationId xmlns:p14="http://schemas.microsoft.com/office/powerpoint/2010/main" val="424833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778093-708A-48E0-AD04-CC9155B30C43}" type="datetimeFigureOut">
              <a:rPr lang="en-IE" smtClean="0"/>
              <a:t>10/02/2020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4254323-0A25-4964-92EC-42C344C8142E}" type="slidenum">
              <a:rPr lang="en-IE" smtClean="0"/>
              <a:t>‹#›</a:t>
            </a:fld>
            <a:endParaRPr lang="en-I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8417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8093-708A-48E0-AD04-CC9155B30C43}" type="datetimeFigureOut">
              <a:rPr lang="en-IE" smtClean="0"/>
              <a:t>10/02/2020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4254323-0A25-4964-92EC-42C344C8142E}" type="slidenum">
              <a:rPr lang="en-IE" smtClean="0"/>
              <a:t>‹#›</a:t>
            </a:fld>
            <a:endParaRPr lang="en-IE"/>
          </a:p>
        </p:txBody>
      </p:sp>
    </p:spTree>
    <p:extLst>
      <p:ext uri="{BB962C8B-B14F-4D97-AF65-F5344CB8AC3E}">
        <p14:creationId xmlns:p14="http://schemas.microsoft.com/office/powerpoint/2010/main" val="1531255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8093-708A-48E0-AD04-CC9155B30C43}" type="datetimeFigureOut">
              <a:rPr lang="en-IE" smtClean="0"/>
              <a:t>10/02/2020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4254323-0A25-4964-92EC-42C344C8142E}" type="slidenum">
              <a:rPr lang="en-IE" smtClean="0"/>
              <a:t>‹#›</a:t>
            </a:fld>
            <a:endParaRPr lang="en-IE"/>
          </a:p>
        </p:txBody>
      </p:sp>
    </p:spTree>
    <p:extLst>
      <p:ext uri="{BB962C8B-B14F-4D97-AF65-F5344CB8AC3E}">
        <p14:creationId xmlns:p14="http://schemas.microsoft.com/office/powerpoint/2010/main" val="2061734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8093-708A-48E0-AD04-CC9155B30C43}" type="datetimeFigureOut">
              <a:rPr lang="en-IE" smtClean="0"/>
              <a:t>10/02/2020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4254323-0A25-4964-92EC-42C344C8142E}" type="slidenum">
              <a:rPr lang="en-IE" smtClean="0"/>
              <a:t>‹#›</a:t>
            </a:fld>
            <a:endParaRPr lang="en-IE"/>
          </a:p>
        </p:txBody>
      </p:sp>
    </p:spTree>
    <p:extLst>
      <p:ext uri="{BB962C8B-B14F-4D97-AF65-F5344CB8AC3E}">
        <p14:creationId xmlns:p14="http://schemas.microsoft.com/office/powerpoint/2010/main" val="310633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778093-708A-48E0-AD04-CC9155B30C43}" type="datetimeFigureOut">
              <a:rPr lang="en-IE" smtClean="0"/>
              <a:t>10/02/2020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4254323-0A25-4964-92EC-42C344C8142E}" type="slidenum">
              <a:rPr lang="en-IE" smtClean="0"/>
              <a:t>‹#›</a:t>
            </a:fld>
            <a:endParaRPr lang="en-I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1803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778093-708A-48E0-AD04-CC9155B30C43}" type="datetimeFigureOut">
              <a:rPr lang="en-IE" smtClean="0"/>
              <a:t>10/02/2020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4254323-0A25-4964-92EC-42C344C8142E}" type="slidenum">
              <a:rPr lang="en-IE" smtClean="0"/>
              <a:t>‹#›</a:t>
            </a:fld>
            <a:endParaRPr lang="en-IE"/>
          </a:p>
        </p:txBody>
      </p:sp>
    </p:spTree>
    <p:extLst>
      <p:ext uri="{BB962C8B-B14F-4D97-AF65-F5344CB8AC3E}">
        <p14:creationId xmlns:p14="http://schemas.microsoft.com/office/powerpoint/2010/main" val="837143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778093-708A-48E0-AD04-CC9155B30C43}" type="datetimeFigureOut">
              <a:rPr lang="en-IE" smtClean="0"/>
              <a:t>10/02/2020</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14254323-0A25-4964-92EC-42C344C8142E}" type="slidenum">
              <a:rPr lang="en-IE" smtClean="0"/>
              <a:t>‹#›</a:t>
            </a:fld>
            <a:endParaRPr lang="en-IE"/>
          </a:p>
        </p:txBody>
      </p:sp>
    </p:spTree>
    <p:extLst>
      <p:ext uri="{BB962C8B-B14F-4D97-AF65-F5344CB8AC3E}">
        <p14:creationId xmlns:p14="http://schemas.microsoft.com/office/powerpoint/2010/main" val="2916164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778093-708A-48E0-AD04-CC9155B30C43}" type="datetimeFigureOut">
              <a:rPr lang="en-IE" smtClean="0"/>
              <a:t>10/02/2020</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14254323-0A25-4964-92EC-42C344C8142E}" type="slidenum">
              <a:rPr lang="en-IE" smtClean="0"/>
              <a:t>‹#›</a:t>
            </a:fld>
            <a:endParaRPr lang="en-IE"/>
          </a:p>
        </p:txBody>
      </p:sp>
    </p:spTree>
    <p:extLst>
      <p:ext uri="{BB962C8B-B14F-4D97-AF65-F5344CB8AC3E}">
        <p14:creationId xmlns:p14="http://schemas.microsoft.com/office/powerpoint/2010/main" val="997996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E778093-708A-48E0-AD04-CC9155B30C43}" type="datetimeFigureOut">
              <a:rPr lang="en-IE" smtClean="0"/>
              <a:t>10/02/2020</a:t>
            </a:fld>
            <a:endParaRPr lang="en-I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E"/>
          </a:p>
        </p:txBody>
      </p:sp>
      <p:sp>
        <p:nvSpPr>
          <p:cNvPr id="9" name="Slide Number Placeholder 8"/>
          <p:cNvSpPr>
            <a:spLocks noGrp="1"/>
          </p:cNvSpPr>
          <p:nvPr>
            <p:ph type="sldNum" sz="quarter" idx="12"/>
          </p:nvPr>
        </p:nvSpPr>
        <p:spPr/>
        <p:txBody>
          <a:bodyPr/>
          <a:lstStyle/>
          <a:p>
            <a:fld id="{14254323-0A25-4964-92EC-42C344C8142E}" type="slidenum">
              <a:rPr lang="en-IE" smtClean="0"/>
              <a:t>‹#›</a:t>
            </a:fld>
            <a:endParaRPr lang="en-IE"/>
          </a:p>
        </p:txBody>
      </p:sp>
    </p:spTree>
    <p:extLst>
      <p:ext uri="{BB962C8B-B14F-4D97-AF65-F5344CB8AC3E}">
        <p14:creationId xmlns:p14="http://schemas.microsoft.com/office/powerpoint/2010/main" val="3922497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E778093-708A-48E0-AD04-CC9155B30C43}" type="datetimeFigureOut">
              <a:rPr lang="en-IE" smtClean="0"/>
              <a:t>10/02/2020</a:t>
            </a:fld>
            <a:endParaRPr lang="en-I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4254323-0A25-4964-92EC-42C344C8142E}" type="slidenum">
              <a:rPr lang="en-IE" smtClean="0"/>
              <a:t>‹#›</a:t>
            </a:fld>
            <a:endParaRPr lang="en-IE"/>
          </a:p>
        </p:txBody>
      </p:sp>
    </p:spTree>
    <p:extLst>
      <p:ext uri="{BB962C8B-B14F-4D97-AF65-F5344CB8AC3E}">
        <p14:creationId xmlns:p14="http://schemas.microsoft.com/office/powerpoint/2010/main" val="3497589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778093-708A-48E0-AD04-CC9155B30C43}" type="datetimeFigureOut">
              <a:rPr lang="en-IE" smtClean="0"/>
              <a:t>10/02/2020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4254323-0A25-4964-92EC-42C344C8142E}" type="slidenum">
              <a:rPr lang="en-IE" smtClean="0"/>
              <a:t>‹#›</a:t>
            </a:fld>
            <a:endParaRPr lang="en-IE"/>
          </a:p>
        </p:txBody>
      </p:sp>
    </p:spTree>
    <p:extLst>
      <p:ext uri="{BB962C8B-B14F-4D97-AF65-F5344CB8AC3E}">
        <p14:creationId xmlns:p14="http://schemas.microsoft.com/office/powerpoint/2010/main" val="1207506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E778093-708A-48E0-AD04-CC9155B30C43}" type="datetimeFigureOut">
              <a:rPr lang="en-IE" smtClean="0"/>
              <a:t>10/02/2020</a:t>
            </a:fld>
            <a:endParaRPr lang="en-I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4254323-0A25-4964-92EC-42C344C8142E}" type="slidenum">
              <a:rPr lang="en-IE" smtClean="0"/>
              <a:t>‹#›</a:t>
            </a:fld>
            <a:endParaRPr lang="en-I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9120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7" name="Picture 66">
            <a:extLst>
              <a:ext uri="{FF2B5EF4-FFF2-40B4-BE49-F238E27FC236}">
                <a16:creationId xmlns:a16="http://schemas.microsoft.com/office/drawing/2014/main" id="{36D57764-6064-4266-9704-C473AE5FF402}"/>
              </a:ext>
            </a:extLst>
          </p:cNvPr>
          <p:cNvPicPr>
            <a:picLocks noChangeAspect="1"/>
          </p:cNvPicPr>
          <p:nvPr/>
        </p:nvPicPr>
        <p:blipFill rotWithShape="1">
          <a:blip r:embed="rId3">
            <a:duotone>
              <a:schemeClr val="bg2">
                <a:shade val="45000"/>
                <a:satMod val="135000"/>
              </a:schemeClr>
              <a:prstClr val="white"/>
            </a:duotone>
            <a:alphaModFix amt="35000"/>
          </a:blip>
          <a:srcRect l="19699" r="746" b="1"/>
          <a:stretch/>
        </p:blipFill>
        <p:spPr>
          <a:xfrm>
            <a:off x="20" y="10"/>
            <a:ext cx="12191980" cy="6857990"/>
          </a:xfrm>
          <a:prstGeom prst="rect">
            <a:avLst/>
          </a:prstGeom>
        </p:spPr>
      </p:pic>
      <p:sp>
        <p:nvSpPr>
          <p:cNvPr id="2" name="Title 1">
            <a:extLst>
              <a:ext uri="{FF2B5EF4-FFF2-40B4-BE49-F238E27FC236}">
                <a16:creationId xmlns:a16="http://schemas.microsoft.com/office/drawing/2014/main" id="{F5C98BF2-A7A8-4CD6-9D47-863BF56F9C5F}"/>
              </a:ext>
            </a:extLst>
          </p:cNvPr>
          <p:cNvSpPr>
            <a:spLocks noGrp="1"/>
          </p:cNvSpPr>
          <p:nvPr>
            <p:ph type="ctrTitle"/>
          </p:nvPr>
        </p:nvSpPr>
        <p:spPr>
          <a:xfrm>
            <a:off x="1097280" y="758952"/>
            <a:ext cx="10058400" cy="3566160"/>
          </a:xfrm>
        </p:spPr>
        <p:txBody>
          <a:bodyPr>
            <a:normAutofit/>
          </a:bodyPr>
          <a:lstStyle/>
          <a:p>
            <a:pPr algn="ctr"/>
            <a:r>
              <a:rPr lang="en-IE" b="1" dirty="0"/>
              <a:t>South Dublin           Digital Strategy </a:t>
            </a:r>
            <a:br>
              <a:rPr lang="en-IE" dirty="0"/>
            </a:br>
            <a:endParaRPr lang="en-IE" dirty="0"/>
          </a:p>
        </p:txBody>
      </p:sp>
      <p:sp>
        <p:nvSpPr>
          <p:cNvPr id="3" name="Subtitle 2">
            <a:extLst>
              <a:ext uri="{FF2B5EF4-FFF2-40B4-BE49-F238E27FC236}">
                <a16:creationId xmlns:a16="http://schemas.microsoft.com/office/drawing/2014/main" id="{7CC95027-81A4-480C-92BA-30C61CBF4BC5}"/>
              </a:ext>
            </a:extLst>
          </p:cNvPr>
          <p:cNvSpPr>
            <a:spLocks noGrp="1"/>
          </p:cNvSpPr>
          <p:nvPr>
            <p:ph type="subTitle" idx="1"/>
          </p:nvPr>
        </p:nvSpPr>
        <p:spPr>
          <a:xfrm>
            <a:off x="1100051" y="4455620"/>
            <a:ext cx="10058400" cy="1143000"/>
          </a:xfrm>
        </p:spPr>
        <p:txBody>
          <a:bodyPr>
            <a:normAutofit/>
          </a:bodyPr>
          <a:lstStyle/>
          <a:p>
            <a:r>
              <a:rPr lang="en-IE" sz="1500" dirty="0">
                <a:solidFill>
                  <a:schemeClr val="tx1">
                    <a:lumMod val="85000"/>
                    <a:lumOff val="15000"/>
                  </a:schemeClr>
                </a:solidFill>
              </a:rPr>
              <a:t>James Naughton</a:t>
            </a:r>
          </a:p>
          <a:p>
            <a:r>
              <a:rPr lang="en-IE" sz="1500" dirty="0">
                <a:solidFill>
                  <a:schemeClr val="tx1">
                    <a:lumMod val="85000"/>
                    <a:lumOff val="15000"/>
                  </a:schemeClr>
                </a:solidFill>
              </a:rPr>
              <a:t>Broadband officer, south Dublin County Council</a:t>
            </a:r>
          </a:p>
          <a:p>
            <a:r>
              <a:rPr lang="en-IE" sz="1500" dirty="0">
                <a:solidFill>
                  <a:schemeClr val="tx1">
                    <a:lumMod val="85000"/>
                    <a:lumOff val="15000"/>
                  </a:schemeClr>
                </a:solidFill>
              </a:rPr>
              <a:t>12</a:t>
            </a:r>
            <a:r>
              <a:rPr lang="en-IE" sz="1500" baseline="30000" dirty="0">
                <a:solidFill>
                  <a:schemeClr val="tx1">
                    <a:lumMod val="85000"/>
                    <a:lumOff val="15000"/>
                  </a:schemeClr>
                </a:solidFill>
              </a:rPr>
              <a:t>th</a:t>
            </a:r>
            <a:r>
              <a:rPr lang="en-IE" sz="1500" dirty="0">
                <a:solidFill>
                  <a:schemeClr val="tx1">
                    <a:lumMod val="85000"/>
                    <a:lumOff val="15000"/>
                  </a:schemeClr>
                </a:solidFill>
              </a:rPr>
              <a:t> February 2020</a:t>
            </a:r>
          </a:p>
        </p:txBody>
      </p:sp>
      <p:cxnSp>
        <p:nvCxnSpPr>
          <p:cNvPr id="80" name="Straight Connector 79">
            <a:extLst>
              <a:ext uri="{FF2B5EF4-FFF2-40B4-BE49-F238E27FC236}">
                <a16:creationId xmlns:a16="http://schemas.microsoft.com/office/drawing/2014/main" id="{77AB95BF-57D0-4E49-9EF2-408B47C8D4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82" name="Rectangle 81">
            <a:extLst>
              <a:ext uri="{FF2B5EF4-FFF2-40B4-BE49-F238E27FC236}">
                <a16:creationId xmlns:a16="http://schemas.microsoft.com/office/drawing/2014/main" id="{1C520CBD-F82E-44E4-BDA5-128716AD79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 name="Rectangle 83">
            <a:extLst>
              <a:ext uri="{FF2B5EF4-FFF2-40B4-BE49-F238E27FC236}">
                <a16:creationId xmlns:a16="http://schemas.microsoft.com/office/drawing/2014/main" id="{4618AE32-A526-42FC-A854-732740BD3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86994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3DC77-0511-4826-A254-14939727B8DE}"/>
              </a:ext>
            </a:extLst>
          </p:cNvPr>
          <p:cNvSpPr>
            <a:spLocks noGrp="1"/>
          </p:cNvSpPr>
          <p:nvPr>
            <p:ph type="title"/>
          </p:nvPr>
        </p:nvSpPr>
        <p:spPr/>
        <p:txBody>
          <a:bodyPr>
            <a:normAutofit/>
          </a:bodyPr>
          <a:lstStyle/>
          <a:p>
            <a:pPr algn="ctr"/>
            <a:r>
              <a:rPr lang="en-IE" sz="4400" dirty="0"/>
              <a:t>Digital Infrastructure - Objectives &amp; Actions </a:t>
            </a:r>
          </a:p>
        </p:txBody>
      </p:sp>
      <p:sp>
        <p:nvSpPr>
          <p:cNvPr id="3" name="Content Placeholder 2">
            <a:extLst>
              <a:ext uri="{FF2B5EF4-FFF2-40B4-BE49-F238E27FC236}">
                <a16:creationId xmlns:a16="http://schemas.microsoft.com/office/drawing/2014/main" id="{7A31771E-86A9-49EC-B528-607B1F7E2D22}"/>
              </a:ext>
            </a:extLst>
          </p:cNvPr>
          <p:cNvSpPr>
            <a:spLocks noGrp="1"/>
          </p:cNvSpPr>
          <p:nvPr>
            <p:ph idx="1"/>
          </p:nvPr>
        </p:nvSpPr>
        <p:spPr>
          <a:xfrm>
            <a:off x="993913" y="1898374"/>
            <a:ext cx="10346635" cy="4412973"/>
          </a:xfrm>
        </p:spPr>
        <p:txBody>
          <a:bodyPr>
            <a:normAutofit/>
          </a:bodyPr>
          <a:lstStyle/>
          <a:p>
            <a:r>
              <a:rPr lang="en-US" sz="1400" dirty="0"/>
              <a:t>Assist in the delivery of high-speed broadband access to as many citizens and businesses as possible across South Dublin. </a:t>
            </a:r>
          </a:p>
          <a:p>
            <a:pPr lvl="8">
              <a:buFont typeface="Wingdings" panose="05000000000000000000" pitchFamily="2" charset="2"/>
              <a:buChar char="Ø"/>
            </a:pPr>
            <a:endParaRPr lang="en-GB" sz="400" dirty="0"/>
          </a:p>
          <a:p>
            <a:pPr lvl="8">
              <a:buFont typeface="Wingdings" panose="05000000000000000000" pitchFamily="2" charset="2"/>
              <a:buChar char="Ø"/>
            </a:pPr>
            <a:r>
              <a:rPr lang="en-GB" dirty="0"/>
              <a:t>Actively supporting the deployment of the National Broadband Plan and continued engagement with telecommunications providers.</a:t>
            </a:r>
          </a:p>
          <a:p>
            <a:pPr lvl="8">
              <a:buFont typeface="Wingdings" panose="05000000000000000000" pitchFamily="2" charset="2"/>
              <a:buChar char="Ø"/>
            </a:pPr>
            <a:r>
              <a:rPr lang="en-GB" dirty="0"/>
              <a:t>Proactively engage with mobile operators to identify and eliminate blackspots (no mobile phone coverage areas). </a:t>
            </a:r>
          </a:p>
          <a:p>
            <a:pPr lvl="8">
              <a:buFont typeface="Wingdings" panose="05000000000000000000" pitchFamily="2" charset="2"/>
              <a:buChar char="Ø"/>
            </a:pPr>
            <a:r>
              <a:rPr lang="en-GB" dirty="0"/>
              <a:t>Support the use of public infrastructure where possible and in-line with planning guidelines and regulations to improve coverage/speeds. </a:t>
            </a:r>
          </a:p>
          <a:p>
            <a:pPr lvl="8">
              <a:buFont typeface="Wingdings" panose="05000000000000000000" pitchFamily="2" charset="2"/>
              <a:buChar char="Ø"/>
            </a:pPr>
            <a:r>
              <a:rPr lang="en-GB" dirty="0"/>
              <a:t>Survey the existing underground ducting installed and owned by SDCC and create a digital map in order to enhance awareness, utilisation and potential expansion.</a:t>
            </a:r>
            <a:endParaRPr lang="en-US" dirty="0"/>
          </a:p>
          <a:p>
            <a:r>
              <a:rPr lang="en-US" sz="1400" dirty="0"/>
              <a:t>Improve access to high-speed broadband and digital infrastructure/ technology to help our communities succeed in the digital world. Ensuring it is universally accessible, understood and used to the greatest extent possible by all citizens.</a:t>
            </a:r>
          </a:p>
          <a:p>
            <a:pPr lvl="8">
              <a:buFont typeface="Wingdings" panose="05000000000000000000" pitchFamily="2" charset="2"/>
              <a:buChar char="Ø"/>
            </a:pPr>
            <a:endParaRPr lang="en-GB" sz="400" dirty="0"/>
          </a:p>
          <a:p>
            <a:pPr lvl="8">
              <a:buFont typeface="Wingdings" panose="05000000000000000000" pitchFamily="2" charset="2"/>
              <a:buChar char="Ø"/>
            </a:pPr>
            <a:r>
              <a:rPr lang="en-GB" dirty="0"/>
              <a:t>Look at the necessities of our different communities and identify the digital infrastructure gaps. Promoting funding streams to enhance access to digital technology to enable communities to fully engage with the digital society.</a:t>
            </a:r>
          </a:p>
          <a:p>
            <a:pPr lvl="8">
              <a:buFont typeface="Wingdings" panose="05000000000000000000" pitchFamily="2" charset="2"/>
              <a:buChar char="Ø"/>
            </a:pPr>
            <a:r>
              <a:rPr lang="en-GB" dirty="0"/>
              <a:t>The development of a Broadband Connection Point in Glenasmole Community Centre. Providing onsite high-speed broadband access to those living and working in the area.</a:t>
            </a:r>
          </a:p>
          <a:p>
            <a:pPr lvl="8">
              <a:buFont typeface="Wingdings" panose="05000000000000000000" pitchFamily="2" charset="2"/>
              <a:buChar char="Ø"/>
            </a:pPr>
            <a:r>
              <a:rPr lang="en-GB" dirty="0"/>
              <a:t>Review and enhance our libraries ICT infrastructure - computers and workstations, smart devices, 3D printers and meeting space technology.</a:t>
            </a:r>
            <a:endParaRPr lang="en-US" dirty="0"/>
          </a:p>
          <a:p>
            <a:endParaRPr lang="en-IE" dirty="0"/>
          </a:p>
        </p:txBody>
      </p:sp>
    </p:spTree>
    <p:extLst>
      <p:ext uri="{BB962C8B-B14F-4D97-AF65-F5344CB8AC3E}">
        <p14:creationId xmlns:p14="http://schemas.microsoft.com/office/powerpoint/2010/main" val="2430852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467D9-30AB-4A4C-A1F9-88DF2FDB18EF}"/>
              </a:ext>
            </a:extLst>
          </p:cNvPr>
          <p:cNvSpPr>
            <a:spLocks noGrp="1"/>
          </p:cNvSpPr>
          <p:nvPr>
            <p:ph type="title"/>
          </p:nvPr>
        </p:nvSpPr>
        <p:spPr/>
        <p:txBody>
          <a:bodyPr>
            <a:normAutofit/>
          </a:bodyPr>
          <a:lstStyle/>
          <a:p>
            <a:pPr algn="ctr"/>
            <a:r>
              <a:rPr lang="en-IE" sz="4400" dirty="0"/>
              <a:t>Digital Skills - Objectives &amp; Actions</a:t>
            </a:r>
          </a:p>
        </p:txBody>
      </p:sp>
      <p:sp>
        <p:nvSpPr>
          <p:cNvPr id="3" name="Content Placeholder 2">
            <a:extLst>
              <a:ext uri="{FF2B5EF4-FFF2-40B4-BE49-F238E27FC236}">
                <a16:creationId xmlns:a16="http://schemas.microsoft.com/office/drawing/2014/main" id="{E4172456-6E60-45B6-AC21-2D791B50DC70}"/>
              </a:ext>
            </a:extLst>
          </p:cNvPr>
          <p:cNvSpPr>
            <a:spLocks noGrp="1"/>
          </p:cNvSpPr>
          <p:nvPr>
            <p:ph idx="1"/>
          </p:nvPr>
        </p:nvSpPr>
        <p:spPr>
          <a:xfrm>
            <a:off x="1097280" y="1886447"/>
            <a:ext cx="10426146" cy="4604763"/>
          </a:xfrm>
        </p:spPr>
        <p:txBody>
          <a:bodyPr>
            <a:normAutofit fontScale="92500" lnSpcReduction="10000"/>
          </a:bodyPr>
          <a:lstStyle/>
          <a:p>
            <a:r>
              <a:rPr lang="en-GB" sz="1500" dirty="0"/>
              <a:t>Ensure citizens have the skills needed to participate fully in the digital world, through collaboration and by continuing to build on the skills development programmes offered at our community centres and libraries. </a:t>
            </a:r>
          </a:p>
          <a:p>
            <a:endParaRPr lang="en-GB" sz="300" dirty="0"/>
          </a:p>
          <a:p>
            <a:pPr lvl="8">
              <a:buFont typeface="Wingdings" panose="05000000000000000000" pitchFamily="2" charset="2"/>
              <a:buChar char="Ø"/>
            </a:pPr>
            <a:r>
              <a:rPr lang="en-GB" sz="1500" dirty="0"/>
              <a:t>Further the County Library Services level of digital interaction with citizens and its role in providing training in digital technologies to those who require it.</a:t>
            </a:r>
          </a:p>
          <a:p>
            <a:pPr lvl="8">
              <a:buFont typeface="Wingdings" panose="05000000000000000000" pitchFamily="2" charset="2"/>
              <a:buChar char="Ø"/>
            </a:pPr>
            <a:r>
              <a:rPr lang="en-GB" sz="1500" dirty="0"/>
              <a:t>Increase the digital skills of our citizens by collaborating with organisations that deliver education and training in digital skills. Ensuring greater citizen engagement and inclusion.</a:t>
            </a:r>
          </a:p>
          <a:p>
            <a:pPr lvl="8">
              <a:buFont typeface="Wingdings" panose="05000000000000000000" pitchFamily="2" charset="2"/>
              <a:buChar char="Ø"/>
            </a:pPr>
            <a:r>
              <a:rPr lang="en-GB" sz="1500" dirty="0"/>
              <a:t>Assist organisations that aim to increase young people's awareness of, and engagement in digital skills attainment.</a:t>
            </a:r>
          </a:p>
          <a:p>
            <a:pPr lvl="8">
              <a:buFont typeface="Wingdings" panose="05000000000000000000" pitchFamily="2" charset="2"/>
              <a:buChar char="Ø"/>
            </a:pPr>
            <a:r>
              <a:rPr lang="en-GB" sz="1500" dirty="0"/>
              <a:t>Encourage Age friendly technologies &amp; skills, utilising Age Action Irelands Digital Training programme. </a:t>
            </a:r>
          </a:p>
          <a:p>
            <a:r>
              <a:rPr lang="en-GB" sz="1500" dirty="0"/>
              <a:t>Promote the benefits of digital technology for citizens and encourage the use of existing services and facilities.</a:t>
            </a:r>
          </a:p>
          <a:p>
            <a:endParaRPr lang="en-GB" sz="400" dirty="0"/>
          </a:p>
          <a:p>
            <a:pPr lvl="8">
              <a:buFont typeface="Wingdings" panose="05000000000000000000" pitchFamily="2" charset="2"/>
              <a:buChar char="Ø"/>
            </a:pPr>
            <a:r>
              <a:rPr lang="en-GB" sz="1500" dirty="0"/>
              <a:t>Promotion of the range of library, community centre and digital hub e-services/ technology available, such as, e-learning, computers, tablets, 3D printers and digital training suites.</a:t>
            </a:r>
          </a:p>
          <a:p>
            <a:pPr lvl="8">
              <a:buFont typeface="Wingdings" panose="05000000000000000000" pitchFamily="2" charset="2"/>
              <a:buChar char="Ø"/>
            </a:pPr>
            <a:r>
              <a:rPr lang="en-GB" sz="1500" dirty="0"/>
              <a:t>Continue to engage with communities on creating awareness of the NBP and to promote the significant benefits of high-speed broadband network services. </a:t>
            </a:r>
          </a:p>
          <a:p>
            <a:r>
              <a:rPr lang="en-GB" sz="1500" dirty="0"/>
              <a:t>Promote greater awareness of the risks in the digital environment and how to stay protected from harm.</a:t>
            </a:r>
          </a:p>
          <a:p>
            <a:endParaRPr lang="en-GB" sz="300" dirty="0"/>
          </a:p>
          <a:p>
            <a:pPr lvl="8">
              <a:buFont typeface="Wingdings" panose="05000000000000000000" pitchFamily="2" charset="2"/>
              <a:buChar char="Ø"/>
            </a:pPr>
            <a:r>
              <a:rPr lang="en-GB" sz="1500" dirty="0"/>
              <a:t>Raise awareness of online safety risks for citizens. Promoting healthy online activity and providing support in-line with the Safer Internet Initiative for online safety.</a:t>
            </a:r>
          </a:p>
          <a:p>
            <a:endParaRPr lang="en-IE" dirty="0"/>
          </a:p>
        </p:txBody>
      </p:sp>
    </p:spTree>
    <p:extLst>
      <p:ext uri="{BB962C8B-B14F-4D97-AF65-F5344CB8AC3E}">
        <p14:creationId xmlns:p14="http://schemas.microsoft.com/office/powerpoint/2010/main" val="1466570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E34FB-3BEC-4C0E-B67B-20AD8330437C}"/>
              </a:ext>
            </a:extLst>
          </p:cNvPr>
          <p:cNvSpPr>
            <a:spLocks noGrp="1"/>
          </p:cNvSpPr>
          <p:nvPr>
            <p:ph type="title"/>
          </p:nvPr>
        </p:nvSpPr>
        <p:spPr/>
        <p:txBody>
          <a:bodyPr>
            <a:normAutofit/>
          </a:bodyPr>
          <a:lstStyle/>
          <a:p>
            <a:pPr algn="ctr"/>
            <a:r>
              <a:rPr lang="en-IE" sz="4400" dirty="0"/>
              <a:t>Digital Economy - Objectives &amp; Actions</a:t>
            </a:r>
          </a:p>
        </p:txBody>
      </p:sp>
      <p:sp>
        <p:nvSpPr>
          <p:cNvPr id="3" name="Content Placeholder 2">
            <a:extLst>
              <a:ext uri="{FF2B5EF4-FFF2-40B4-BE49-F238E27FC236}">
                <a16:creationId xmlns:a16="http://schemas.microsoft.com/office/drawing/2014/main" id="{5A47AC9F-6D99-417A-AB47-7012BA80CC58}"/>
              </a:ext>
            </a:extLst>
          </p:cNvPr>
          <p:cNvSpPr>
            <a:spLocks noGrp="1"/>
          </p:cNvSpPr>
          <p:nvPr>
            <p:ph idx="1"/>
          </p:nvPr>
        </p:nvSpPr>
        <p:spPr/>
        <p:txBody>
          <a:bodyPr>
            <a:normAutofit/>
          </a:bodyPr>
          <a:lstStyle/>
          <a:p>
            <a:r>
              <a:rPr lang="en-IE" sz="1400" dirty="0"/>
              <a:t>Collaborate with SME’S to assist them in realising the benefits for their business of going digital and how to improve their digital skills.</a:t>
            </a:r>
          </a:p>
          <a:p>
            <a:endParaRPr lang="en-IE" sz="400" dirty="0"/>
          </a:p>
          <a:p>
            <a:pPr lvl="8">
              <a:buFont typeface="Wingdings" panose="05000000000000000000" pitchFamily="2" charset="2"/>
              <a:buChar char="Ø"/>
            </a:pPr>
            <a:r>
              <a:rPr lang="en-GB" dirty="0"/>
              <a:t>Connect small businesses with the relevant training and resources to improve their online presence and digital capabilities, programme in place with the Chamber.</a:t>
            </a:r>
          </a:p>
          <a:p>
            <a:pPr lvl="8">
              <a:buFont typeface="Wingdings" panose="05000000000000000000" pitchFamily="2" charset="2"/>
              <a:buChar char="Ø"/>
            </a:pPr>
            <a:r>
              <a:rPr lang="en-GB" dirty="0"/>
              <a:t>Support small businesses in South Dublin to enhance their online trading presence, through the Trading Online Vouchers and training.</a:t>
            </a:r>
          </a:p>
          <a:p>
            <a:pPr lvl="8">
              <a:buFont typeface="Wingdings" panose="05000000000000000000" pitchFamily="2" charset="2"/>
              <a:buChar char="Ø"/>
            </a:pPr>
            <a:r>
              <a:rPr lang="en-GB" dirty="0"/>
              <a:t>Enhance SMEs knowledge in the online procurement processes.</a:t>
            </a:r>
            <a:endParaRPr lang="en-IE" dirty="0"/>
          </a:p>
          <a:p>
            <a:r>
              <a:rPr lang="en-IE" sz="1400" dirty="0"/>
              <a:t>Support local businesses and innovators to enable them to participate and thrive in the digital economy.</a:t>
            </a:r>
          </a:p>
          <a:p>
            <a:endParaRPr lang="en-IE" sz="400" dirty="0"/>
          </a:p>
          <a:p>
            <a:pPr lvl="8">
              <a:buFont typeface="Wingdings" panose="05000000000000000000" pitchFamily="2" charset="2"/>
              <a:buChar char="Ø"/>
            </a:pPr>
            <a:r>
              <a:rPr lang="en-GB" dirty="0"/>
              <a:t>Raise awareness of the benefits of digital technology for all local businesses and innovators.</a:t>
            </a:r>
          </a:p>
          <a:p>
            <a:pPr lvl="8">
              <a:buFont typeface="Wingdings" panose="05000000000000000000" pitchFamily="2" charset="2"/>
              <a:buChar char="Ø"/>
            </a:pPr>
            <a:r>
              <a:rPr lang="en-GB" dirty="0"/>
              <a:t>The provision of an Innovation Centre/co-working facility in South Dublin, to support new local innovative start-ups to grow and develop within the County.</a:t>
            </a:r>
          </a:p>
          <a:p>
            <a:pPr lvl="8">
              <a:buFont typeface="Wingdings" panose="05000000000000000000" pitchFamily="2" charset="2"/>
              <a:buChar char="Ø"/>
            </a:pPr>
            <a:r>
              <a:rPr lang="en-GB" dirty="0"/>
              <a:t>Support economic development within the County by providing access to appropriate data to support business activities within the County.</a:t>
            </a:r>
            <a:endParaRPr lang="en-IE" dirty="0"/>
          </a:p>
        </p:txBody>
      </p:sp>
    </p:spTree>
    <p:extLst>
      <p:ext uri="{BB962C8B-B14F-4D97-AF65-F5344CB8AC3E}">
        <p14:creationId xmlns:p14="http://schemas.microsoft.com/office/powerpoint/2010/main" val="928707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8BEE9-355B-45E8-A5EC-B9FE301AC588}"/>
              </a:ext>
            </a:extLst>
          </p:cNvPr>
          <p:cNvSpPr>
            <a:spLocks noGrp="1"/>
          </p:cNvSpPr>
          <p:nvPr>
            <p:ph type="title"/>
          </p:nvPr>
        </p:nvSpPr>
        <p:spPr/>
        <p:txBody>
          <a:bodyPr>
            <a:normAutofit/>
          </a:bodyPr>
          <a:lstStyle/>
          <a:p>
            <a:pPr algn="ctr"/>
            <a:r>
              <a:rPr lang="en-IE" sz="4400" dirty="0"/>
              <a:t>Digital Services - Objectives &amp; Actions</a:t>
            </a:r>
          </a:p>
        </p:txBody>
      </p:sp>
      <p:sp>
        <p:nvSpPr>
          <p:cNvPr id="3" name="Content Placeholder 2">
            <a:extLst>
              <a:ext uri="{FF2B5EF4-FFF2-40B4-BE49-F238E27FC236}">
                <a16:creationId xmlns:a16="http://schemas.microsoft.com/office/drawing/2014/main" id="{CF29BCD5-B7EE-40F4-AF92-2531D7A0A8E8}"/>
              </a:ext>
            </a:extLst>
          </p:cNvPr>
          <p:cNvSpPr>
            <a:spLocks noGrp="1"/>
          </p:cNvSpPr>
          <p:nvPr>
            <p:ph idx="1"/>
          </p:nvPr>
        </p:nvSpPr>
        <p:spPr>
          <a:xfrm>
            <a:off x="1097280" y="1892103"/>
            <a:ext cx="10058400" cy="4468939"/>
          </a:xfrm>
        </p:spPr>
        <p:txBody>
          <a:bodyPr>
            <a:normAutofit/>
          </a:bodyPr>
          <a:lstStyle/>
          <a:p>
            <a:r>
              <a:rPr lang="en-IE" sz="1400" dirty="0"/>
              <a:t>Transition to digital technology as the primary method of communication while understanding which service areas need to stay non-digital.</a:t>
            </a:r>
          </a:p>
          <a:p>
            <a:pPr lvl="8">
              <a:buFont typeface="Wingdings" panose="05000000000000000000" pitchFamily="2" charset="2"/>
              <a:buChar char="Ø"/>
            </a:pPr>
            <a:r>
              <a:rPr lang="en-GB" dirty="0"/>
              <a:t>Proactive external communications - Improve the accessibility of information to communities about services and opportunities.</a:t>
            </a:r>
          </a:p>
          <a:p>
            <a:pPr lvl="8">
              <a:buFont typeface="Wingdings" panose="05000000000000000000" pitchFamily="2" charset="2"/>
              <a:buChar char="Ø"/>
            </a:pPr>
            <a:r>
              <a:rPr lang="en-GB" dirty="0"/>
              <a:t>Streamline customer service processes (online forms, FAQs, operating procedures) and increase quality of service (reliability and completion).</a:t>
            </a:r>
            <a:endParaRPr lang="en-IE" dirty="0"/>
          </a:p>
          <a:p>
            <a:r>
              <a:rPr lang="en-US" sz="1400" dirty="0"/>
              <a:t>With a "Digital First" ICT strategy for local authorities and with a high usage of e-government services in Ireland, South Dublin County Council is to increase the availability of online services and platforms.</a:t>
            </a:r>
          </a:p>
          <a:p>
            <a:endParaRPr lang="en-US" sz="400" dirty="0"/>
          </a:p>
          <a:p>
            <a:pPr lvl="8">
              <a:buFont typeface="Wingdings" panose="05000000000000000000" pitchFamily="2" charset="2"/>
              <a:buChar char="Ø"/>
            </a:pPr>
            <a:r>
              <a:rPr lang="en-GB" dirty="0"/>
              <a:t>Delivery of an online Integrated Housing System. </a:t>
            </a:r>
          </a:p>
          <a:p>
            <a:pPr lvl="8">
              <a:buFont typeface="Wingdings" panose="05000000000000000000" pitchFamily="2" charset="2"/>
              <a:buChar char="Ø"/>
            </a:pPr>
            <a:r>
              <a:rPr lang="en-GB" dirty="0"/>
              <a:t>Development of an e-Planning Portal - Enabling online submissions of planning applications.</a:t>
            </a:r>
          </a:p>
          <a:p>
            <a:pPr lvl="8">
              <a:buFont typeface="Wingdings" panose="05000000000000000000" pitchFamily="2" charset="2"/>
              <a:buChar char="Ø"/>
            </a:pPr>
            <a:r>
              <a:rPr lang="en-GB" dirty="0"/>
              <a:t>Delivery of a webcast for live council meetings. </a:t>
            </a:r>
          </a:p>
          <a:p>
            <a:pPr lvl="8">
              <a:buFont typeface="Wingdings" panose="05000000000000000000" pitchFamily="2" charset="2"/>
              <a:buChar char="Ø"/>
            </a:pPr>
            <a:r>
              <a:rPr lang="en-GB" dirty="0"/>
              <a:t>Continue to provide relevant data in ‘open data’ format – enhancing engagements with innovators and data users on how to use data better, and how to improve and maintain open data.</a:t>
            </a:r>
          </a:p>
          <a:p>
            <a:pPr lvl="8">
              <a:buFont typeface="Wingdings" panose="05000000000000000000" pitchFamily="2" charset="2"/>
              <a:buChar char="Ø"/>
            </a:pPr>
            <a:r>
              <a:rPr lang="en-GB" dirty="0"/>
              <a:t>Delivery of a Park Pavilions (changing room facilities) online access control and booking system. In order to access a Pavilion a club will need to book it online through a new system. Exploring the expansion of this platform to enable the booking of sports pitches.</a:t>
            </a:r>
            <a:endParaRPr lang="en-IE" dirty="0"/>
          </a:p>
          <a:p>
            <a:endParaRPr lang="en-IE" dirty="0"/>
          </a:p>
        </p:txBody>
      </p:sp>
    </p:spTree>
    <p:extLst>
      <p:ext uri="{BB962C8B-B14F-4D97-AF65-F5344CB8AC3E}">
        <p14:creationId xmlns:p14="http://schemas.microsoft.com/office/powerpoint/2010/main" val="4005545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CF638-2189-4B5B-8A91-76D6E40DF69B}"/>
              </a:ext>
            </a:extLst>
          </p:cNvPr>
          <p:cNvSpPr>
            <a:spLocks noGrp="1"/>
          </p:cNvSpPr>
          <p:nvPr>
            <p:ph type="title"/>
          </p:nvPr>
        </p:nvSpPr>
        <p:spPr>
          <a:xfrm>
            <a:off x="1097280" y="286603"/>
            <a:ext cx="10058400" cy="1450757"/>
          </a:xfrm>
        </p:spPr>
        <p:txBody>
          <a:bodyPr>
            <a:normAutofit/>
          </a:bodyPr>
          <a:lstStyle/>
          <a:p>
            <a:pPr algn="ctr"/>
            <a:r>
              <a:rPr lang="en-IE" sz="4400" dirty="0"/>
              <a:t>Conclusion</a:t>
            </a:r>
            <a:r>
              <a:rPr lang="en-IE" dirty="0"/>
              <a:t> </a:t>
            </a:r>
          </a:p>
        </p:txBody>
      </p:sp>
      <p:graphicFrame>
        <p:nvGraphicFramePr>
          <p:cNvPr id="5" name="Content Placeholder 2">
            <a:extLst>
              <a:ext uri="{FF2B5EF4-FFF2-40B4-BE49-F238E27FC236}">
                <a16:creationId xmlns:a16="http://schemas.microsoft.com/office/drawing/2014/main" id="{C45D265E-7E55-4002-95E4-0E8FA56E5E2F}"/>
              </a:ext>
            </a:extLst>
          </p:cNvPr>
          <p:cNvGraphicFramePr>
            <a:graphicFrameLocks noGrp="1"/>
          </p:cNvGraphicFramePr>
          <p:nvPr>
            <p:ph idx="1"/>
            <p:extLst>
              <p:ext uri="{D42A27DB-BD31-4B8C-83A1-F6EECF244321}">
                <p14:modId xmlns:p14="http://schemas.microsoft.com/office/powerpoint/2010/main" val="90285588"/>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83159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Picture 66">
            <a:extLst>
              <a:ext uri="{FF2B5EF4-FFF2-40B4-BE49-F238E27FC236}">
                <a16:creationId xmlns:a16="http://schemas.microsoft.com/office/drawing/2014/main" id="{36D57764-6064-4266-9704-C473AE5FF402}"/>
              </a:ext>
            </a:extLst>
          </p:cNvPr>
          <p:cNvPicPr>
            <a:picLocks noChangeAspect="1"/>
          </p:cNvPicPr>
          <p:nvPr/>
        </p:nvPicPr>
        <p:blipFill rotWithShape="1">
          <a:blip r:embed="rId3">
            <a:duotone>
              <a:schemeClr val="bg2">
                <a:shade val="45000"/>
                <a:satMod val="135000"/>
              </a:schemeClr>
              <a:prstClr val="white"/>
            </a:duotone>
            <a:alphaModFix amt="35000"/>
          </a:blip>
          <a:srcRect l="19699" r="746" b="1"/>
          <a:stretch/>
        </p:blipFill>
        <p:spPr>
          <a:xfrm>
            <a:off x="20" y="10"/>
            <a:ext cx="12191980" cy="6857990"/>
          </a:xfrm>
          <a:prstGeom prst="rect">
            <a:avLst/>
          </a:prstGeom>
        </p:spPr>
      </p:pic>
      <p:sp>
        <p:nvSpPr>
          <p:cNvPr id="2" name="Title 1">
            <a:extLst>
              <a:ext uri="{FF2B5EF4-FFF2-40B4-BE49-F238E27FC236}">
                <a16:creationId xmlns:a16="http://schemas.microsoft.com/office/drawing/2014/main" id="{F5C98BF2-A7A8-4CD6-9D47-863BF56F9C5F}"/>
              </a:ext>
            </a:extLst>
          </p:cNvPr>
          <p:cNvSpPr>
            <a:spLocks noGrp="1"/>
          </p:cNvSpPr>
          <p:nvPr>
            <p:ph type="ctrTitle"/>
          </p:nvPr>
        </p:nvSpPr>
        <p:spPr>
          <a:xfrm>
            <a:off x="1100051" y="1259380"/>
            <a:ext cx="10058400" cy="3566160"/>
          </a:xfrm>
        </p:spPr>
        <p:txBody>
          <a:bodyPr>
            <a:normAutofit fontScale="90000"/>
          </a:bodyPr>
          <a:lstStyle/>
          <a:p>
            <a:pPr algn="ctr"/>
            <a:br>
              <a:rPr lang="en-IE" sz="6600" b="1" dirty="0"/>
            </a:br>
            <a:r>
              <a:rPr lang="en-IE" sz="6600" b="1" dirty="0"/>
              <a:t>Thank you!</a:t>
            </a:r>
            <a:br>
              <a:rPr lang="en-IE" sz="6600" b="1" dirty="0"/>
            </a:br>
            <a:br>
              <a:rPr lang="en-IE" sz="6600" b="1" dirty="0"/>
            </a:br>
            <a:r>
              <a:rPr lang="en-IE" sz="6600" b="1" dirty="0"/>
              <a:t>Questions?</a:t>
            </a:r>
            <a:br>
              <a:rPr lang="en-IE" sz="6600" b="1" dirty="0"/>
            </a:br>
            <a:endParaRPr lang="en-IE" dirty="0"/>
          </a:p>
        </p:txBody>
      </p:sp>
      <p:sp>
        <p:nvSpPr>
          <p:cNvPr id="3" name="Subtitle 2">
            <a:extLst>
              <a:ext uri="{FF2B5EF4-FFF2-40B4-BE49-F238E27FC236}">
                <a16:creationId xmlns:a16="http://schemas.microsoft.com/office/drawing/2014/main" id="{7CC95027-81A4-480C-92BA-30C61CBF4BC5}"/>
              </a:ext>
            </a:extLst>
          </p:cNvPr>
          <p:cNvSpPr>
            <a:spLocks noGrp="1"/>
          </p:cNvSpPr>
          <p:nvPr>
            <p:ph type="subTitle" idx="1"/>
          </p:nvPr>
        </p:nvSpPr>
        <p:spPr>
          <a:xfrm>
            <a:off x="1100051" y="4455620"/>
            <a:ext cx="10058400" cy="1143000"/>
          </a:xfrm>
        </p:spPr>
        <p:txBody>
          <a:bodyPr>
            <a:normAutofit/>
          </a:bodyPr>
          <a:lstStyle/>
          <a:p>
            <a:r>
              <a:rPr lang="en-IE" sz="1500" dirty="0">
                <a:solidFill>
                  <a:schemeClr val="tx1">
                    <a:lumMod val="85000"/>
                    <a:lumOff val="15000"/>
                  </a:schemeClr>
                </a:solidFill>
              </a:rPr>
              <a:t>James Naughton</a:t>
            </a:r>
          </a:p>
          <a:p>
            <a:r>
              <a:rPr lang="en-IE" sz="1500" dirty="0">
                <a:solidFill>
                  <a:schemeClr val="tx1">
                    <a:lumMod val="85000"/>
                    <a:lumOff val="15000"/>
                  </a:schemeClr>
                </a:solidFill>
              </a:rPr>
              <a:t>Broadband officer, south Dublin County Council</a:t>
            </a:r>
          </a:p>
          <a:p>
            <a:r>
              <a:rPr lang="en-IE" sz="1500" dirty="0">
                <a:solidFill>
                  <a:schemeClr val="tx1">
                    <a:lumMod val="85000"/>
                    <a:lumOff val="15000"/>
                  </a:schemeClr>
                </a:solidFill>
              </a:rPr>
              <a:t>12</a:t>
            </a:r>
            <a:r>
              <a:rPr lang="en-IE" sz="1500" baseline="30000" dirty="0">
                <a:solidFill>
                  <a:schemeClr val="tx1">
                    <a:lumMod val="85000"/>
                    <a:lumOff val="15000"/>
                  </a:schemeClr>
                </a:solidFill>
              </a:rPr>
              <a:t>th</a:t>
            </a:r>
            <a:r>
              <a:rPr lang="en-IE" sz="1500" dirty="0">
                <a:solidFill>
                  <a:schemeClr val="tx1">
                    <a:lumMod val="85000"/>
                    <a:lumOff val="15000"/>
                  </a:schemeClr>
                </a:solidFill>
              </a:rPr>
              <a:t> February 2020</a:t>
            </a:r>
          </a:p>
        </p:txBody>
      </p:sp>
    </p:spTree>
    <p:extLst>
      <p:ext uri="{BB962C8B-B14F-4D97-AF65-F5344CB8AC3E}">
        <p14:creationId xmlns:p14="http://schemas.microsoft.com/office/powerpoint/2010/main" val="4047487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9432C-9B20-465C-8582-8BA65FB3C516}"/>
              </a:ext>
            </a:extLst>
          </p:cNvPr>
          <p:cNvSpPr>
            <a:spLocks noGrp="1"/>
          </p:cNvSpPr>
          <p:nvPr>
            <p:ph type="title"/>
          </p:nvPr>
        </p:nvSpPr>
        <p:spPr>
          <a:xfrm>
            <a:off x="1097280" y="286603"/>
            <a:ext cx="10058400" cy="1450757"/>
          </a:xfrm>
        </p:spPr>
        <p:txBody>
          <a:bodyPr>
            <a:normAutofit/>
          </a:bodyPr>
          <a:lstStyle/>
          <a:p>
            <a:pPr algn="ctr"/>
            <a:r>
              <a:rPr lang="en-IE" sz="4400" dirty="0"/>
              <a:t>Introduction</a:t>
            </a:r>
          </a:p>
        </p:txBody>
      </p:sp>
      <p:graphicFrame>
        <p:nvGraphicFramePr>
          <p:cNvPr id="10" name="Content Placeholder 2">
            <a:extLst>
              <a:ext uri="{FF2B5EF4-FFF2-40B4-BE49-F238E27FC236}">
                <a16:creationId xmlns:a16="http://schemas.microsoft.com/office/drawing/2014/main" id="{2D9D14F0-5F20-48BD-A9C4-1E2D8087F4A1}"/>
              </a:ext>
            </a:extLst>
          </p:cNvPr>
          <p:cNvGraphicFramePr>
            <a:graphicFrameLocks noGrp="1"/>
          </p:cNvGraphicFramePr>
          <p:nvPr>
            <p:ph idx="1"/>
            <p:extLst>
              <p:ext uri="{D42A27DB-BD31-4B8C-83A1-F6EECF244321}">
                <p14:modId xmlns:p14="http://schemas.microsoft.com/office/powerpoint/2010/main" val="1442471737"/>
              </p:ext>
            </p:extLst>
          </p:nvPr>
        </p:nvGraphicFramePr>
        <p:xfrm>
          <a:off x="1096962" y="2098515"/>
          <a:ext cx="10256837"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6597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4FF3E-5CC5-44DD-A5DB-2DFB5FEC6E45}"/>
              </a:ext>
            </a:extLst>
          </p:cNvPr>
          <p:cNvSpPr>
            <a:spLocks noGrp="1"/>
          </p:cNvSpPr>
          <p:nvPr>
            <p:ph type="title"/>
          </p:nvPr>
        </p:nvSpPr>
        <p:spPr>
          <a:xfrm>
            <a:off x="1097280" y="286603"/>
            <a:ext cx="10058400" cy="1450757"/>
          </a:xfrm>
        </p:spPr>
        <p:txBody>
          <a:bodyPr>
            <a:normAutofit/>
          </a:bodyPr>
          <a:lstStyle/>
          <a:p>
            <a:pPr algn="ctr"/>
            <a:r>
              <a:rPr lang="en-IE" sz="4400" dirty="0"/>
              <a:t>Context &amp; Background</a:t>
            </a:r>
          </a:p>
        </p:txBody>
      </p:sp>
      <p:graphicFrame>
        <p:nvGraphicFramePr>
          <p:cNvPr id="5" name="Content Placeholder 2">
            <a:extLst>
              <a:ext uri="{FF2B5EF4-FFF2-40B4-BE49-F238E27FC236}">
                <a16:creationId xmlns:a16="http://schemas.microsoft.com/office/drawing/2014/main" id="{C2C21D00-8543-4D4C-A8C0-6AF9046B5D56}"/>
              </a:ext>
            </a:extLst>
          </p:cNvPr>
          <p:cNvGraphicFramePr>
            <a:graphicFrameLocks noGrp="1"/>
          </p:cNvGraphicFramePr>
          <p:nvPr>
            <p:ph idx="1"/>
            <p:extLst>
              <p:ext uri="{D42A27DB-BD31-4B8C-83A1-F6EECF244321}">
                <p14:modId xmlns:p14="http://schemas.microsoft.com/office/powerpoint/2010/main" val="2031781058"/>
              </p:ext>
            </p:extLst>
          </p:nvPr>
        </p:nvGraphicFramePr>
        <p:xfrm>
          <a:off x="1096963" y="1858780"/>
          <a:ext cx="10058400" cy="43321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6985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2118E-AE3F-4DA8-939A-9BFA39FC3196}"/>
              </a:ext>
            </a:extLst>
          </p:cNvPr>
          <p:cNvSpPr>
            <a:spLocks noGrp="1"/>
          </p:cNvSpPr>
          <p:nvPr>
            <p:ph type="title"/>
          </p:nvPr>
        </p:nvSpPr>
        <p:spPr>
          <a:xfrm>
            <a:off x="1097280" y="286603"/>
            <a:ext cx="10058400" cy="1450757"/>
          </a:xfrm>
        </p:spPr>
        <p:txBody>
          <a:bodyPr>
            <a:normAutofit/>
          </a:bodyPr>
          <a:lstStyle/>
          <a:p>
            <a:pPr algn="ctr"/>
            <a:r>
              <a:rPr lang="en-IE" sz="4400" dirty="0"/>
              <a:t>South Dublin's Digital Readiness</a:t>
            </a:r>
          </a:p>
        </p:txBody>
      </p:sp>
      <p:graphicFrame>
        <p:nvGraphicFramePr>
          <p:cNvPr id="23" name="Content Placeholder 20">
            <a:extLst>
              <a:ext uri="{FF2B5EF4-FFF2-40B4-BE49-F238E27FC236}">
                <a16:creationId xmlns:a16="http://schemas.microsoft.com/office/drawing/2014/main" id="{DFFA4F49-F3AC-4964-931A-3BCDF9140A5B}"/>
              </a:ext>
            </a:extLst>
          </p:cNvPr>
          <p:cNvGraphicFramePr>
            <a:graphicFrameLocks noGrp="1"/>
          </p:cNvGraphicFramePr>
          <p:nvPr>
            <p:ph idx="1"/>
            <p:extLst>
              <p:ext uri="{D42A27DB-BD31-4B8C-83A1-F6EECF244321}">
                <p14:modId xmlns:p14="http://schemas.microsoft.com/office/powerpoint/2010/main" val="987584936"/>
              </p:ext>
            </p:extLst>
          </p:nvPr>
        </p:nvGraphicFramePr>
        <p:xfrm>
          <a:off x="1096963" y="1856935"/>
          <a:ext cx="10058400" cy="43891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85008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3D525-3EA0-4D18-80C8-F7E65C6BEE47}"/>
              </a:ext>
            </a:extLst>
          </p:cNvPr>
          <p:cNvSpPr>
            <a:spLocks noGrp="1"/>
          </p:cNvSpPr>
          <p:nvPr>
            <p:ph type="title"/>
          </p:nvPr>
        </p:nvSpPr>
        <p:spPr>
          <a:xfrm>
            <a:off x="1097280" y="286603"/>
            <a:ext cx="10058400" cy="1450757"/>
          </a:xfrm>
        </p:spPr>
        <p:txBody>
          <a:bodyPr>
            <a:normAutofit/>
          </a:bodyPr>
          <a:lstStyle/>
          <a:p>
            <a:pPr algn="ctr"/>
            <a:r>
              <a:rPr lang="en-IE" sz="4400" dirty="0"/>
              <a:t>Citizen &amp; Community Survey Results </a:t>
            </a:r>
          </a:p>
        </p:txBody>
      </p:sp>
      <p:graphicFrame>
        <p:nvGraphicFramePr>
          <p:cNvPr id="5" name="Content Placeholder 2">
            <a:extLst>
              <a:ext uri="{FF2B5EF4-FFF2-40B4-BE49-F238E27FC236}">
                <a16:creationId xmlns:a16="http://schemas.microsoft.com/office/drawing/2014/main" id="{3E853503-675B-457A-85AB-0C9DFE56ED4B}"/>
              </a:ext>
            </a:extLst>
          </p:cNvPr>
          <p:cNvGraphicFramePr>
            <a:graphicFrameLocks noGrp="1"/>
          </p:cNvGraphicFramePr>
          <p:nvPr>
            <p:ph idx="1"/>
            <p:extLst>
              <p:ext uri="{D42A27DB-BD31-4B8C-83A1-F6EECF244321}">
                <p14:modId xmlns:p14="http://schemas.microsoft.com/office/powerpoint/2010/main" val="1181458800"/>
              </p:ext>
            </p:extLst>
          </p:nvPr>
        </p:nvGraphicFramePr>
        <p:xfrm>
          <a:off x="1097280" y="2141807"/>
          <a:ext cx="10058400" cy="41554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304B242A-F90A-4989-BA30-F40CF0243ED7}"/>
              </a:ext>
            </a:extLst>
          </p:cNvPr>
          <p:cNvSpPr txBox="1"/>
          <p:nvPr/>
        </p:nvSpPr>
        <p:spPr>
          <a:xfrm>
            <a:off x="1097280" y="1957141"/>
            <a:ext cx="10058400" cy="338554"/>
          </a:xfrm>
          <a:prstGeom prst="rect">
            <a:avLst/>
          </a:prstGeom>
          <a:noFill/>
        </p:spPr>
        <p:txBody>
          <a:bodyPr wrap="square" rtlCol="0">
            <a:spAutoFit/>
          </a:bodyPr>
          <a:lstStyle/>
          <a:p>
            <a:r>
              <a:rPr lang="en-US" sz="1600" dirty="0"/>
              <a:t>Over 1,000 respondents completed the surveys. Below are the key findings from the survey data -</a:t>
            </a:r>
            <a:endParaRPr lang="en-IE" sz="1600" dirty="0"/>
          </a:p>
        </p:txBody>
      </p:sp>
    </p:spTree>
    <p:extLst>
      <p:ext uri="{BB962C8B-B14F-4D97-AF65-F5344CB8AC3E}">
        <p14:creationId xmlns:p14="http://schemas.microsoft.com/office/powerpoint/2010/main" val="3749181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BD01E-70C4-488A-A01B-90A400566663}"/>
              </a:ext>
            </a:extLst>
          </p:cNvPr>
          <p:cNvSpPr>
            <a:spLocks noGrp="1"/>
          </p:cNvSpPr>
          <p:nvPr>
            <p:ph type="title"/>
          </p:nvPr>
        </p:nvSpPr>
        <p:spPr>
          <a:xfrm>
            <a:off x="1097280" y="286603"/>
            <a:ext cx="10058400" cy="1450757"/>
          </a:xfrm>
        </p:spPr>
        <p:txBody>
          <a:bodyPr>
            <a:normAutofit/>
          </a:bodyPr>
          <a:lstStyle/>
          <a:p>
            <a:pPr algn="ctr"/>
            <a:r>
              <a:rPr lang="en-IE" sz="4400" dirty="0"/>
              <a:t>Business Survey Results</a:t>
            </a:r>
          </a:p>
        </p:txBody>
      </p:sp>
      <p:graphicFrame>
        <p:nvGraphicFramePr>
          <p:cNvPr id="49" name="Content Placeholder 2">
            <a:extLst>
              <a:ext uri="{FF2B5EF4-FFF2-40B4-BE49-F238E27FC236}">
                <a16:creationId xmlns:a16="http://schemas.microsoft.com/office/drawing/2014/main" id="{4B24D3BE-BA5A-463A-BE2B-5C836BB7077F}"/>
              </a:ext>
            </a:extLst>
          </p:cNvPr>
          <p:cNvGraphicFramePr>
            <a:graphicFrameLocks noGrp="1"/>
          </p:cNvGraphicFramePr>
          <p:nvPr>
            <p:ph idx="1"/>
            <p:extLst>
              <p:ext uri="{D42A27DB-BD31-4B8C-83A1-F6EECF244321}">
                <p14:modId xmlns:p14="http://schemas.microsoft.com/office/powerpoint/2010/main" val="517146606"/>
              </p:ext>
            </p:extLst>
          </p:nvPr>
        </p:nvGraphicFramePr>
        <p:xfrm>
          <a:off x="1431095" y="2643681"/>
          <a:ext cx="9329810" cy="34530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C5CDB67D-8DDD-4B3B-9287-8CE81663EF45}"/>
              </a:ext>
            </a:extLst>
          </p:cNvPr>
          <p:cNvSpPr txBox="1"/>
          <p:nvPr/>
        </p:nvSpPr>
        <p:spPr>
          <a:xfrm>
            <a:off x="1209821" y="1841472"/>
            <a:ext cx="10058399" cy="615553"/>
          </a:xfrm>
          <a:prstGeom prst="rect">
            <a:avLst/>
          </a:prstGeom>
          <a:noFill/>
        </p:spPr>
        <p:txBody>
          <a:bodyPr wrap="square" rtlCol="0">
            <a:spAutoFit/>
          </a:bodyPr>
          <a:lstStyle/>
          <a:p>
            <a:r>
              <a:rPr lang="en-US" sz="1600" dirty="0"/>
              <a:t>Businesses were asked to identify the challenges they are facing in their attempts to benefit more from digital technologies. A total of 74 businesses completed the survey. The following key results were found </a:t>
            </a:r>
            <a:r>
              <a:rPr lang="en-US" dirty="0"/>
              <a:t>-</a:t>
            </a:r>
            <a:endParaRPr lang="en-IE" dirty="0"/>
          </a:p>
        </p:txBody>
      </p:sp>
    </p:spTree>
    <p:extLst>
      <p:ext uri="{BB962C8B-B14F-4D97-AF65-F5344CB8AC3E}">
        <p14:creationId xmlns:p14="http://schemas.microsoft.com/office/powerpoint/2010/main" val="1986536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49D17-B989-4B1C-B2B1-19030DCB5719}"/>
              </a:ext>
            </a:extLst>
          </p:cNvPr>
          <p:cNvSpPr>
            <a:spLocks noGrp="1"/>
          </p:cNvSpPr>
          <p:nvPr>
            <p:ph type="title"/>
          </p:nvPr>
        </p:nvSpPr>
        <p:spPr>
          <a:xfrm>
            <a:off x="1097280" y="286603"/>
            <a:ext cx="10058400" cy="1450757"/>
          </a:xfrm>
        </p:spPr>
        <p:txBody>
          <a:bodyPr>
            <a:normAutofit/>
          </a:bodyPr>
          <a:lstStyle/>
          <a:p>
            <a:pPr algn="ctr"/>
            <a:r>
              <a:rPr lang="en-IE" sz="4400" dirty="0"/>
              <a:t>SWOT Analysis</a:t>
            </a:r>
          </a:p>
        </p:txBody>
      </p:sp>
      <p:graphicFrame>
        <p:nvGraphicFramePr>
          <p:cNvPr id="7" name="Content Placeholder 6">
            <a:extLst>
              <a:ext uri="{FF2B5EF4-FFF2-40B4-BE49-F238E27FC236}">
                <a16:creationId xmlns:a16="http://schemas.microsoft.com/office/drawing/2014/main" id="{85A3AAE6-EE29-4B2A-9420-A26A81026B1F}"/>
              </a:ext>
            </a:extLst>
          </p:cNvPr>
          <p:cNvGraphicFramePr>
            <a:graphicFrameLocks noGrp="1"/>
          </p:cNvGraphicFramePr>
          <p:nvPr>
            <p:ph idx="1"/>
            <p:extLst>
              <p:ext uri="{D42A27DB-BD31-4B8C-83A1-F6EECF244321}">
                <p14:modId xmlns:p14="http://schemas.microsoft.com/office/powerpoint/2010/main" val="1958850062"/>
              </p:ext>
            </p:extLst>
          </p:nvPr>
        </p:nvGraphicFramePr>
        <p:xfrm>
          <a:off x="1097280" y="2776637"/>
          <a:ext cx="10058400" cy="3786080"/>
        </p:xfrm>
        <a:graphic>
          <a:graphicData uri="http://schemas.openxmlformats.org/drawingml/2006/table">
            <a:tbl>
              <a:tblPr firstRow="1" bandRow="1">
                <a:tableStyleId>{3B4B98B0-60AC-42C2-AFA5-B58CD77FA1E5}</a:tableStyleId>
              </a:tblPr>
              <a:tblGrid>
                <a:gridCol w="5042250">
                  <a:extLst>
                    <a:ext uri="{9D8B030D-6E8A-4147-A177-3AD203B41FA5}">
                      <a16:colId xmlns:a16="http://schemas.microsoft.com/office/drawing/2014/main" val="3318594539"/>
                    </a:ext>
                  </a:extLst>
                </a:gridCol>
                <a:gridCol w="5016150">
                  <a:extLst>
                    <a:ext uri="{9D8B030D-6E8A-4147-A177-3AD203B41FA5}">
                      <a16:colId xmlns:a16="http://schemas.microsoft.com/office/drawing/2014/main" val="1601886737"/>
                    </a:ext>
                  </a:extLst>
                </a:gridCol>
              </a:tblGrid>
              <a:tr h="3786080">
                <a:tc>
                  <a:txBody>
                    <a:bodyPr/>
                    <a:lstStyle/>
                    <a:p>
                      <a:pPr algn="ctr">
                        <a:lnSpc>
                          <a:spcPct val="115000"/>
                        </a:lnSpc>
                        <a:spcAft>
                          <a:spcPts val="0"/>
                        </a:spcAft>
                      </a:pPr>
                      <a:r>
                        <a:rPr lang="en-IE" sz="1600" b="1" u="sng" kern="1200" dirty="0">
                          <a:solidFill>
                            <a:srgbClr val="000000"/>
                          </a:solidFill>
                          <a:effectLst/>
                        </a:rPr>
                        <a:t>Strengths</a:t>
                      </a:r>
                      <a:endParaRPr lang="en-IE" sz="1600" b="1" dirty="0">
                        <a:effectLst/>
                      </a:endParaRPr>
                    </a:p>
                    <a:p>
                      <a:pPr marL="342900" lvl="0" indent="-342900" algn="l">
                        <a:lnSpc>
                          <a:spcPct val="115000"/>
                        </a:lnSpc>
                        <a:spcBef>
                          <a:spcPts val="500"/>
                        </a:spcBef>
                        <a:spcAft>
                          <a:spcPts val="0"/>
                        </a:spcAft>
                        <a:buFont typeface="Symbol" panose="05050102010706020507" pitchFamily="18" charset="2"/>
                        <a:buChar char=""/>
                      </a:pPr>
                      <a:r>
                        <a:rPr lang="en-GB" sz="1400" b="0" kern="1200" dirty="0">
                          <a:solidFill>
                            <a:srgbClr val="000000"/>
                          </a:solidFill>
                          <a:effectLst/>
                        </a:rPr>
                        <a:t>Highly educated population.</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Location - central major city, high quality transport network, motorways, rail and buses.</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Most areas can get some level of broadband connectivity.</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Committed Local Authority (innovative, leader) with skilled staff.</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Tourism and culture (5.9 million tourists to Dublin in 2018). </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Quality of life (attractive location).</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Retail experience (13.3% of business in the County).</a:t>
                      </a:r>
                      <a:endParaRPr lang="en-IE" sz="1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6928" marR="86928" marT="43464" marB="43464"/>
                </a:tc>
                <a:tc>
                  <a:txBody>
                    <a:bodyPr/>
                    <a:lstStyle/>
                    <a:p>
                      <a:pPr algn="ctr">
                        <a:lnSpc>
                          <a:spcPct val="115000"/>
                        </a:lnSpc>
                        <a:spcAft>
                          <a:spcPts val="0"/>
                        </a:spcAft>
                      </a:pPr>
                      <a:r>
                        <a:rPr lang="en-IE" sz="1600" b="1" u="sng" kern="1200" dirty="0">
                          <a:solidFill>
                            <a:srgbClr val="000000"/>
                          </a:solidFill>
                          <a:effectLst/>
                        </a:rPr>
                        <a:t>Weaknesses</a:t>
                      </a:r>
                      <a:endParaRPr lang="en-IE" sz="1600" b="1" dirty="0">
                        <a:effectLst/>
                      </a:endParaRPr>
                    </a:p>
                    <a:p>
                      <a:pPr marL="342900" lvl="0" indent="-342900" algn="l">
                        <a:lnSpc>
                          <a:spcPct val="115000"/>
                        </a:lnSpc>
                        <a:spcBef>
                          <a:spcPts val="500"/>
                        </a:spcBef>
                        <a:spcAft>
                          <a:spcPts val="0"/>
                        </a:spcAft>
                        <a:buFont typeface="Symbol" panose="05050102010706020507" pitchFamily="18" charset="2"/>
                        <a:buChar char=""/>
                      </a:pPr>
                      <a:r>
                        <a:rPr lang="en-GB" sz="1400" b="0" kern="1200" dirty="0">
                          <a:solidFill>
                            <a:srgbClr val="000000"/>
                          </a:solidFill>
                          <a:effectLst/>
                        </a:rPr>
                        <a:t>Fear of using internet, data protection and concerns around sharing personal information online.</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Lack of understanding of the potential of the digital economy/society.</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8% of premises without access to high-speed broadband.</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Some communities and enterprises perceive limited benefit from broadband services.</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Digital skills and education amongst some groups is low.</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No definitive measure on the level of use by the community or enterprise.</a:t>
                      </a:r>
                      <a:endParaRPr lang="en-IE" sz="1400" b="0" dirty="0">
                        <a:effectLst/>
                      </a:endParaRPr>
                    </a:p>
                    <a:p>
                      <a:pPr marL="457200" algn="l">
                        <a:lnSpc>
                          <a:spcPct val="115000"/>
                        </a:lnSpc>
                        <a:spcAft>
                          <a:spcPts val="0"/>
                        </a:spcAft>
                      </a:pPr>
                      <a:r>
                        <a:rPr lang="en-IE" sz="1400" b="0" dirty="0">
                          <a:effectLst/>
                        </a:rPr>
                        <a:t> </a:t>
                      </a:r>
                      <a:endParaRPr lang="en-IE" sz="1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6928" marR="86928" marT="43464" marB="43464"/>
                </a:tc>
                <a:extLst>
                  <a:ext uri="{0D108BD9-81ED-4DB2-BD59-A6C34878D82A}">
                    <a16:rowId xmlns:a16="http://schemas.microsoft.com/office/drawing/2014/main" val="1484620768"/>
                  </a:ext>
                </a:extLst>
              </a:tr>
            </a:tbl>
          </a:graphicData>
        </a:graphic>
      </p:graphicFrame>
      <p:sp>
        <p:nvSpPr>
          <p:cNvPr id="3" name="TextBox 2">
            <a:extLst>
              <a:ext uri="{FF2B5EF4-FFF2-40B4-BE49-F238E27FC236}">
                <a16:creationId xmlns:a16="http://schemas.microsoft.com/office/drawing/2014/main" id="{1A29977B-AC35-45A2-AF02-6D01CF37B23C}"/>
              </a:ext>
            </a:extLst>
          </p:cNvPr>
          <p:cNvSpPr txBox="1"/>
          <p:nvPr/>
        </p:nvSpPr>
        <p:spPr>
          <a:xfrm>
            <a:off x="1097280" y="1841500"/>
            <a:ext cx="10058400" cy="830997"/>
          </a:xfrm>
          <a:prstGeom prst="rect">
            <a:avLst/>
          </a:prstGeom>
          <a:noFill/>
        </p:spPr>
        <p:txBody>
          <a:bodyPr wrap="square" rtlCol="0">
            <a:spAutoFit/>
          </a:bodyPr>
          <a:lstStyle/>
          <a:p>
            <a:r>
              <a:rPr lang="en-GB" sz="1600" dirty="0"/>
              <a:t>The results of the consultation were used to produce a strengths, weaknesses, threats and opportunities analysis (SWOT) for South Dublin. This summarises the overall position of South Dublin in the context of the developing digital readiness . Based around the key areas of Digital Skills, Economy, Infrastructure and Services. </a:t>
            </a:r>
            <a:endParaRPr lang="en-IE" sz="1600" dirty="0"/>
          </a:p>
        </p:txBody>
      </p:sp>
    </p:spTree>
    <p:extLst>
      <p:ext uri="{BB962C8B-B14F-4D97-AF65-F5344CB8AC3E}">
        <p14:creationId xmlns:p14="http://schemas.microsoft.com/office/powerpoint/2010/main" val="3120587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D8499-BEC2-4015-B374-1632D14B7F3B}"/>
              </a:ext>
            </a:extLst>
          </p:cNvPr>
          <p:cNvSpPr>
            <a:spLocks noGrp="1"/>
          </p:cNvSpPr>
          <p:nvPr>
            <p:ph type="title"/>
          </p:nvPr>
        </p:nvSpPr>
        <p:spPr>
          <a:xfrm>
            <a:off x="1097280" y="286603"/>
            <a:ext cx="10058400" cy="1450757"/>
          </a:xfrm>
        </p:spPr>
        <p:txBody>
          <a:bodyPr vert="horz" lIns="91440" tIns="45720" rIns="91440" bIns="45720" rtlCol="0">
            <a:normAutofit/>
          </a:bodyPr>
          <a:lstStyle/>
          <a:p>
            <a:pPr algn="ctr"/>
            <a:r>
              <a:rPr lang="en-US" sz="4400" dirty="0"/>
              <a:t>SWOT Analysis</a:t>
            </a:r>
          </a:p>
        </p:txBody>
      </p:sp>
      <p:graphicFrame>
        <p:nvGraphicFramePr>
          <p:cNvPr id="4" name="Content Placeholder 3">
            <a:extLst>
              <a:ext uri="{FF2B5EF4-FFF2-40B4-BE49-F238E27FC236}">
                <a16:creationId xmlns:a16="http://schemas.microsoft.com/office/drawing/2014/main" id="{4E9DEB9B-4FC3-4763-A690-28E48FB1BC9F}"/>
              </a:ext>
            </a:extLst>
          </p:cNvPr>
          <p:cNvGraphicFramePr>
            <a:graphicFrameLocks noGrp="1"/>
          </p:cNvGraphicFramePr>
          <p:nvPr>
            <p:ph idx="1"/>
            <p:extLst>
              <p:ext uri="{D42A27DB-BD31-4B8C-83A1-F6EECF244321}">
                <p14:modId xmlns:p14="http://schemas.microsoft.com/office/powerpoint/2010/main" val="3627013729"/>
              </p:ext>
            </p:extLst>
          </p:nvPr>
        </p:nvGraphicFramePr>
        <p:xfrm>
          <a:off x="1097280" y="2157121"/>
          <a:ext cx="10058401" cy="3359380"/>
        </p:xfrm>
        <a:graphic>
          <a:graphicData uri="http://schemas.openxmlformats.org/drawingml/2006/table">
            <a:tbl>
              <a:tblPr firstRow="1" bandRow="1">
                <a:tableStyleId>{9D7B26C5-4107-4FEC-AEDC-1716B250A1EF}</a:tableStyleId>
              </a:tblPr>
              <a:tblGrid>
                <a:gridCol w="5137531">
                  <a:extLst>
                    <a:ext uri="{9D8B030D-6E8A-4147-A177-3AD203B41FA5}">
                      <a16:colId xmlns:a16="http://schemas.microsoft.com/office/drawing/2014/main" val="1065932976"/>
                    </a:ext>
                  </a:extLst>
                </a:gridCol>
                <a:gridCol w="4920870">
                  <a:extLst>
                    <a:ext uri="{9D8B030D-6E8A-4147-A177-3AD203B41FA5}">
                      <a16:colId xmlns:a16="http://schemas.microsoft.com/office/drawing/2014/main" val="3011012372"/>
                    </a:ext>
                  </a:extLst>
                </a:gridCol>
              </a:tblGrid>
              <a:tr h="3359380">
                <a:tc>
                  <a:txBody>
                    <a:bodyPr/>
                    <a:lstStyle/>
                    <a:p>
                      <a:pPr algn="ctr">
                        <a:lnSpc>
                          <a:spcPct val="115000"/>
                        </a:lnSpc>
                        <a:spcAft>
                          <a:spcPts val="0"/>
                        </a:spcAft>
                      </a:pPr>
                      <a:r>
                        <a:rPr lang="en-IE" sz="1600" b="1" u="sng" kern="1200" dirty="0">
                          <a:solidFill>
                            <a:srgbClr val="000000"/>
                          </a:solidFill>
                          <a:effectLst/>
                        </a:rPr>
                        <a:t>Opportunities</a:t>
                      </a:r>
                      <a:endParaRPr lang="en-IE" sz="1600" b="1" dirty="0">
                        <a:effectLst/>
                      </a:endParaRPr>
                    </a:p>
                    <a:p>
                      <a:pPr marL="342900" lvl="0" indent="-342900" algn="l">
                        <a:lnSpc>
                          <a:spcPct val="115000"/>
                        </a:lnSpc>
                        <a:spcBef>
                          <a:spcPts val="500"/>
                        </a:spcBef>
                        <a:spcAft>
                          <a:spcPts val="0"/>
                        </a:spcAft>
                        <a:buFont typeface="Symbol" panose="05050102010706020507" pitchFamily="18" charset="2"/>
                        <a:buChar char=""/>
                      </a:pPr>
                      <a:r>
                        <a:rPr lang="en-GB" sz="1400" b="0" kern="1200" dirty="0">
                          <a:solidFill>
                            <a:srgbClr val="000000"/>
                          </a:solidFill>
                          <a:effectLst/>
                        </a:rPr>
                        <a:t>Economic growth and job creation.</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Vibrant community sector.</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New ways for businesses to grow revenue and employment, access to new markets via digital platforms.</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Improve the economy and broaden the economic base in the county.</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Broadband technologies offer potential to underpin the South Dublin Development Strategy and to provide new support to communities across all sectors.</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More accessible services.</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Remote-working.</a:t>
                      </a:r>
                      <a:endParaRPr lang="en-IE" sz="1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431" marR="89431" marT="44716" marB="44716"/>
                </a:tc>
                <a:tc>
                  <a:txBody>
                    <a:bodyPr/>
                    <a:lstStyle/>
                    <a:p>
                      <a:pPr algn="ctr">
                        <a:lnSpc>
                          <a:spcPct val="115000"/>
                        </a:lnSpc>
                        <a:spcAft>
                          <a:spcPts val="0"/>
                        </a:spcAft>
                      </a:pPr>
                      <a:r>
                        <a:rPr lang="en-IE" sz="1600" b="1" u="sng" kern="1200" dirty="0">
                          <a:solidFill>
                            <a:srgbClr val="000000"/>
                          </a:solidFill>
                          <a:effectLst/>
                        </a:rPr>
                        <a:t>Threats</a:t>
                      </a:r>
                      <a:endParaRPr lang="en-IE" sz="1600" b="1" dirty="0">
                        <a:effectLst/>
                      </a:endParaRPr>
                    </a:p>
                    <a:p>
                      <a:pPr marL="342900" lvl="0" indent="-342900" algn="l">
                        <a:lnSpc>
                          <a:spcPct val="115000"/>
                        </a:lnSpc>
                        <a:spcBef>
                          <a:spcPts val="500"/>
                        </a:spcBef>
                        <a:spcAft>
                          <a:spcPts val="0"/>
                        </a:spcAft>
                        <a:buFont typeface="Symbol" panose="05050102010706020507" pitchFamily="18" charset="2"/>
                        <a:buChar char=""/>
                      </a:pPr>
                      <a:r>
                        <a:rPr lang="en-GB" sz="1400" b="0" kern="1200" dirty="0">
                          <a:solidFill>
                            <a:srgbClr val="000000"/>
                          </a:solidFill>
                          <a:effectLst/>
                        </a:rPr>
                        <a:t>Cyber security.</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Economic instability.</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Social exclusion - sections of community being left behind.</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Weaker access to services/supports.</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Reduced sales opportunities.</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Rapid rate of digital change.</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Rural decline threatens some communities and the lack of broadband infrastructure results in an inability for such communities to compete in a globally connected world.</a:t>
                      </a:r>
                      <a:endParaRPr lang="en-IE" sz="1400" b="0" dirty="0">
                        <a:effectLst/>
                      </a:endParaRPr>
                    </a:p>
                    <a:p>
                      <a:pPr marL="342900" lvl="0" indent="-342900" algn="l">
                        <a:lnSpc>
                          <a:spcPct val="115000"/>
                        </a:lnSpc>
                        <a:spcAft>
                          <a:spcPts val="0"/>
                        </a:spcAft>
                        <a:buFont typeface="Symbol" panose="05050102010706020507" pitchFamily="18" charset="2"/>
                        <a:buChar char=""/>
                      </a:pPr>
                      <a:r>
                        <a:rPr lang="en-GB" sz="1400" b="0" kern="1200" dirty="0">
                          <a:solidFill>
                            <a:srgbClr val="000000"/>
                          </a:solidFill>
                          <a:effectLst/>
                        </a:rPr>
                        <a:t>Competition is now global in nature.</a:t>
                      </a:r>
                      <a:endParaRPr lang="en-IE" sz="1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9431" marR="89431" marT="44716" marB="44716"/>
                </a:tc>
                <a:extLst>
                  <a:ext uri="{0D108BD9-81ED-4DB2-BD59-A6C34878D82A}">
                    <a16:rowId xmlns:a16="http://schemas.microsoft.com/office/drawing/2014/main" val="2563336853"/>
                  </a:ext>
                </a:extLst>
              </a:tr>
            </a:tbl>
          </a:graphicData>
        </a:graphic>
      </p:graphicFrame>
    </p:spTree>
    <p:extLst>
      <p:ext uri="{BB962C8B-B14F-4D97-AF65-F5344CB8AC3E}">
        <p14:creationId xmlns:p14="http://schemas.microsoft.com/office/powerpoint/2010/main" val="3863987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92161-F998-41DC-815C-7C896F02B256}"/>
              </a:ext>
            </a:extLst>
          </p:cNvPr>
          <p:cNvSpPr>
            <a:spLocks noGrp="1"/>
          </p:cNvSpPr>
          <p:nvPr>
            <p:ph type="title"/>
          </p:nvPr>
        </p:nvSpPr>
        <p:spPr/>
        <p:txBody>
          <a:bodyPr>
            <a:normAutofit/>
          </a:bodyPr>
          <a:lstStyle/>
          <a:p>
            <a:pPr algn="ctr"/>
            <a:r>
              <a:rPr lang="en-IE" sz="4400" dirty="0"/>
              <a:t>Themes of the Digital Strategy</a:t>
            </a:r>
          </a:p>
        </p:txBody>
      </p:sp>
      <p:sp>
        <p:nvSpPr>
          <p:cNvPr id="3" name="Content Placeholder 2">
            <a:extLst>
              <a:ext uri="{FF2B5EF4-FFF2-40B4-BE49-F238E27FC236}">
                <a16:creationId xmlns:a16="http://schemas.microsoft.com/office/drawing/2014/main" id="{23DFA496-0AFE-44B6-A7A2-C7663D95DD7E}"/>
              </a:ext>
            </a:extLst>
          </p:cNvPr>
          <p:cNvSpPr>
            <a:spLocks noGrp="1"/>
          </p:cNvSpPr>
          <p:nvPr>
            <p:ph idx="1"/>
          </p:nvPr>
        </p:nvSpPr>
        <p:spPr>
          <a:xfrm>
            <a:off x="1097280" y="1845733"/>
            <a:ext cx="10058400" cy="4450135"/>
          </a:xfrm>
        </p:spPr>
        <p:txBody>
          <a:bodyPr>
            <a:normAutofit/>
          </a:bodyPr>
          <a:lstStyle/>
          <a:p>
            <a:r>
              <a:rPr lang="en-GB" sz="1800" dirty="0"/>
              <a:t>Building on strategies put together at national level, public consultation and </a:t>
            </a:r>
            <a:r>
              <a:rPr lang="en-US" sz="1800" dirty="0"/>
              <a:t>the DRA set the context in forming the four core strategic themes of </a:t>
            </a:r>
            <a:r>
              <a:rPr lang="en-GB" sz="1800" dirty="0"/>
              <a:t>South Dublin’s Digital Strategy –</a:t>
            </a:r>
          </a:p>
          <a:p>
            <a:pPr marL="0" indent="0">
              <a:buNone/>
            </a:pPr>
            <a:endParaRPr lang="en-GB" sz="700" dirty="0"/>
          </a:p>
          <a:p>
            <a:pPr lvl="1">
              <a:buFont typeface="Wingdings" panose="05000000000000000000" pitchFamily="2" charset="2"/>
              <a:buChar char="Ø"/>
            </a:pPr>
            <a:r>
              <a:rPr lang="en-GB" b="1" dirty="0"/>
              <a:t>Digital Infrastructure </a:t>
            </a:r>
            <a:r>
              <a:rPr lang="en-GB" dirty="0"/>
              <a:t>- Facilitate the development of high-speed broadband and digital infrastructure to all citizens and businesses.</a:t>
            </a:r>
          </a:p>
          <a:p>
            <a:pPr marL="201168" lvl="1" indent="0">
              <a:buNone/>
            </a:pPr>
            <a:endParaRPr lang="en-GB" dirty="0"/>
          </a:p>
          <a:p>
            <a:pPr lvl="1">
              <a:buFont typeface="Wingdings" panose="05000000000000000000" pitchFamily="2" charset="2"/>
              <a:buChar char="Ø"/>
            </a:pPr>
            <a:r>
              <a:rPr lang="en-GB" b="1" dirty="0"/>
              <a:t>Digital Skills </a:t>
            </a:r>
            <a:r>
              <a:rPr lang="en-GB" dirty="0"/>
              <a:t>- Champion inclusion and lifelong learning to ensure our communities are digitally skilled, confident and literate.</a:t>
            </a:r>
          </a:p>
          <a:p>
            <a:pPr marL="201168" lvl="1" indent="0">
              <a:buNone/>
            </a:pPr>
            <a:endParaRPr lang="en-GB" dirty="0"/>
          </a:p>
          <a:p>
            <a:pPr lvl="1">
              <a:buFont typeface="Wingdings" panose="05000000000000000000" pitchFamily="2" charset="2"/>
              <a:buChar char="Ø"/>
            </a:pPr>
            <a:r>
              <a:rPr lang="en-GB" b="1" dirty="0"/>
              <a:t>Digital Economy </a:t>
            </a:r>
            <a:r>
              <a:rPr lang="en-GB" dirty="0"/>
              <a:t>- Support business to build the skills and knowledge required to thrive in the digital future of South Dublin.</a:t>
            </a:r>
          </a:p>
          <a:p>
            <a:pPr marL="201168" lvl="1" indent="0">
              <a:buNone/>
            </a:pPr>
            <a:endParaRPr lang="en-GB" dirty="0"/>
          </a:p>
          <a:p>
            <a:pPr lvl="1">
              <a:buFont typeface="Wingdings" panose="05000000000000000000" pitchFamily="2" charset="2"/>
              <a:buChar char="Ø"/>
            </a:pPr>
            <a:r>
              <a:rPr lang="en-GB" b="1" dirty="0"/>
              <a:t>Digital Services </a:t>
            </a:r>
            <a:r>
              <a:rPr lang="en-GB" dirty="0"/>
              <a:t>- Enhance the delivery of South Dublin County Councils services by increasing the capability of its online services and platforms.</a:t>
            </a:r>
          </a:p>
          <a:p>
            <a:pPr marL="201168" lvl="1" indent="0">
              <a:buNone/>
            </a:pPr>
            <a:endParaRPr lang="en-GB" dirty="0"/>
          </a:p>
          <a:p>
            <a:endParaRPr lang="en-GB" sz="2000" dirty="0"/>
          </a:p>
          <a:p>
            <a:endParaRPr lang="en-GB" dirty="0"/>
          </a:p>
          <a:p>
            <a:endParaRPr lang="en-GB" dirty="0"/>
          </a:p>
          <a:p>
            <a:endParaRPr lang="en-IE" dirty="0"/>
          </a:p>
        </p:txBody>
      </p:sp>
    </p:spTree>
    <p:extLst>
      <p:ext uri="{BB962C8B-B14F-4D97-AF65-F5344CB8AC3E}">
        <p14:creationId xmlns:p14="http://schemas.microsoft.com/office/powerpoint/2010/main" val="707908948"/>
      </p:ext>
    </p:extLst>
  </p:cSld>
  <p:clrMapOvr>
    <a:masterClrMapping/>
  </p:clrMapOvr>
</p:sld>
</file>

<file path=ppt/theme/theme1.xml><?xml version="1.0" encoding="utf-8"?>
<a:theme xmlns:a="http://schemas.openxmlformats.org/drawingml/2006/main" name="Retrospec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394</TotalTime>
  <Words>2082</Words>
  <Application>Microsoft Office PowerPoint</Application>
  <PresentationFormat>Widescreen</PresentationFormat>
  <Paragraphs>167</Paragraphs>
  <Slides>15</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Calibri</vt:lpstr>
      <vt:lpstr>Calibri Light</vt:lpstr>
      <vt:lpstr>Symbol</vt:lpstr>
      <vt:lpstr>Times New Roman</vt:lpstr>
      <vt:lpstr>Wingdings</vt:lpstr>
      <vt:lpstr>Retrospect</vt:lpstr>
      <vt:lpstr>South Dublin           Digital Strategy  </vt:lpstr>
      <vt:lpstr>Introduction</vt:lpstr>
      <vt:lpstr>Context &amp; Background</vt:lpstr>
      <vt:lpstr>South Dublin's Digital Readiness</vt:lpstr>
      <vt:lpstr>Citizen &amp; Community Survey Results </vt:lpstr>
      <vt:lpstr>Business Survey Results</vt:lpstr>
      <vt:lpstr>SWOT Analysis</vt:lpstr>
      <vt:lpstr>SWOT Analysis</vt:lpstr>
      <vt:lpstr>Themes of the Digital Strategy</vt:lpstr>
      <vt:lpstr>Digital Infrastructure - Objectives &amp; Actions </vt:lpstr>
      <vt:lpstr>Digital Skills - Objectives &amp; Actions</vt:lpstr>
      <vt:lpstr>Digital Economy - Objectives &amp; Actions</vt:lpstr>
      <vt:lpstr>Digital Services - Objectives &amp; Actions</vt:lpstr>
      <vt:lpstr>Conclusion </vt:lpstr>
      <vt:lpstr> Thank you!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 Dublin           Digital Strategy</dc:title>
  <dc:creator>James Naughton</dc:creator>
  <cp:lastModifiedBy>Allyson Rooney</cp:lastModifiedBy>
  <cp:revision>20</cp:revision>
  <dcterms:created xsi:type="dcterms:W3CDTF">2020-02-03T09:42:37Z</dcterms:created>
  <dcterms:modified xsi:type="dcterms:W3CDTF">2020-02-10T15:13:58Z</dcterms:modified>
</cp:coreProperties>
</file>