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3" r:id="rId3"/>
    <p:sldId id="265" r:id="rId4"/>
    <p:sldId id="267" r:id="rId5"/>
    <p:sldId id="260" r:id="rId6"/>
    <p:sldId id="259" r:id="rId7"/>
    <p:sldId id="340" r:id="rId8"/>
    <p:sldId id="339" r:id="rId9"/>
    <p:sldId id="341" r:id="rId10"/>
    <p:sldId id="268" r:id="rId11"/>
    <p:sldId id="262" r:id="rId12"/>
    <p:sldId id="343" r:id="rId13"/>
    <p:sldId id="344" r:id="rId14"/>
    <p:sldId id="269" r:id="rId15"/>
    <p:sldId id="352" r:id="rId16"/>
    <p:sldId id="345" r:id="rId17"/>
    <p:sldId id="346" r:id="rId18"/>
    <p:sldId id="270" r:id="rId19"/>
    <p:sldId id="353" r:id="rId20"/>
    <p:sldId id="355" r:id="rId21"/>
    <p:sldId id="349" r:id="rId22"/>
    <p:sldId id="350" r:id="rId23"/>
    <p:sldId id="271" r:id="rId24"/>
    <p:sldId id="356" r:id="rId25"/>
    <p:sldId id="347" r:id="rId26"/>
    <p:sldId id="272" r:id="rId27"/>
    <p:sldId id="35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5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67" d="100"/>
          <a:sy n="67" d="100"/>
        </p:scale>
        <p:origin x="4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13567-1C71-4875-A9E3-A5FDADF460E0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B7FFD-82D1-4A2A-8E1C-D2FDD0CE7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095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8A021847-55DE-4BA7-96BA-40458869F4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17D63435-85CA-4093-9461-E1BB47244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6D9A6597-71FF-42EB-8B72-5A45F4A069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96EDA934-98BB-42E8-9E0D-7CA608A43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482-D0F9-4628-88DA-28A6BC43D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5D914C-5E59-4983-975E-7F53B27A7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E6EC6-1F38-4D58-879F-E235E600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85855-C1FD-45A5-B2D7-1CBACEF1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C54FC-CDC7-4760-B79B-7A9B8FDD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390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F966-87A2-40CA-9DED-E7CA6BEB7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20EFF5-DE5F-4C74-8A20-831A207E8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44005-CA77-432C-87FB-B4E5FEBD0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A5504-DC28-4706-A172-578930248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C05B-427A-4DB6-B5EB-F6A8EAF9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921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407B06-4311-41EA-8116-338600B35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04C7E-3448-4E60-88A6-21FB2C167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B5E45-7FCE-4B54-B0E6-C2F27687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935D0-C1A4-46C4-A871-E8144F22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77D5E-46A8-4778-9D20-E92244494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607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F00B-92A3-44F9-B4F4-12E5CBA38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1EA5E-AD02-4095-92CD-497A27EB5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6C45A-C967-4695-AF6C-F32E27DE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89313-7744-4F18-9775-4F453F578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E0BB1-C497-4815-9EDD-B7227D1C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135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F5F5-A9E5-4770-BD03-C5E05A10D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23315-5DA7-4090-9C9D-4AE4E1A06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143E7-AA99-4F9C-8CF2-D55196135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7F5A-F42B-468A-B7F7-B0438E96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36C49-6028-4BA4-BF2B-CF3740A43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06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68F0-B685-4FA8-A847-B1781A28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3A34E-878B-46AB-BD29-93B5CCF01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0B7ED-54EE-47B2-AB8D-556AAE680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C39B2-DA8E-4672-A5A1-334E3F8D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34489-BDA5-459A-8DD0-5D5745E1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C414A-AACA-4FB2-8AA2-12EDAFE3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355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09E9-ADCF-4BD2-91E5-93D1BEEDE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0B109-D497-4418-9D5C-7ADA0BFE3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A3D15-4983-4781-8440-4AD2FD7C8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2C5B9-C96B-49FB-8E8C-7A7ACF36A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D31E3-7107-4D34-8DA9-2A045A12F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426A9D-37FC-4032-80A5-6D097C91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3DE73A-CCB1-476A-B895-D8ABC154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605E6-7231-4D60-A1DA-AE1B75AA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102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BB56C-9DD1-49DE-8C38-C09663F7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8FC64-BC23-471A-9F5D-7D893F91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C9065-CFFB-4813-BF57-E97113BA4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71C4-106C-4A7E-8E9C-639FE485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03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2E4CD4-A30F-418A-8EBA-868787F3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EDCDA-AB0E-4845-B83C-40AFB39BD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F11D4-D00B-41C2-927C-E983FC957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1204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F919-79C7-4378-BE3F-6E68B91F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C2AAD-C3C9-4F06-953B-C11A7BF4C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0B3E1-7E57-40D4-8A71-EB5A0C01E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75EC8-DBBF-44CF-95C3-E5E574DE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D6E30-6967-4E27-9701-F1E7C75E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E607B-00A5-484E-86C6-F2A7B985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30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E8EA-75D3-41CB-A79B-31017FB7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37CDDD-05A8-4FC1-80C5-4F180E502E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EBA42-BDA4-4106-8EC6-CA0AF4AED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D4416-7E09-4A1F-8972-52E4216C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D06D9-38A2-4854-87C6-AA2250CC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735BE-DAC8-4064-9D49-069B7017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650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681D82-D5D0-4659-8762-AF52703BB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E5509-C7C1-41BA-8965-18E653E27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23047-8799-47DC-AFA2-0D66D98F7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1C891-F170-4D25-895D-398C275C15FD}" type="datetimeFigureOut">
              <a:rPr lang="en-IE" smtClean="0"/>
              <a:t>07/02/2020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2B6B1-28F6-402F-B6E0-D8F90CCCE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671C1-BBEC-46A2-9746-801A0C6D3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FFA66-4508-41C1-A62B-0711318622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495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2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BB0277F-B6D3-4E05-8F46-703DF12A62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966951" y="1322058"/>
            <a:ext cx="8282152" cy="3397085"/>
          </a:xfrm>
        </p:spPr>
        <p:txBody>
          <a:bodyPr lIns="90000" tIns="46800" rIns="90000" bIns="46800">
            <a:noAutofit/>
          </a:bodyPr>
          <a:lstStyle/>
          <a:p>
            <a:pPr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E" altLang="en-US" sz="4400" dirty="0">
                <a:solidFill>
                  <a:srgbClr val="D95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Dublin County Council</a:t>
            </a:r>
            <a:br>
              <a:rPr lang="en-IE" altLang="en-US" sz="4400" dirty="0">
                <a:solidFill>
                  <a:srgbClr val="D95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altLang="en-US" sz="4400" dirty="0">
                <a:solidFill>
                  <a:srgbClr val="D95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Change Action </a:t>
            </a:r>
            <a:br>
              <a:rPr lang="en-IE" altLang="en-US" sz="4400" dirty="0">
                <a:solidFill>
                  <a:srgbClr val="D95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altLang="en-US" sz="4400" dirty="0">
                <a:solidFill>
                  <a:srgbClr val="D95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2019- 2024</a:t>
            </a:r>
            <a:br>
              <a:rPr lang="en-IE" altLang="en-US" sz="4400" dirty="0">
                <a:solidFill>
                  <a:srgbClr val="D95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altLang="en-US" sz="4400" dirty="0">
                <a:solidFill>
                  <a:srgbClr val="D95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altLang="en-US" sz="4400" dirty="0">
                <a:solidFill>
                  <a:srgbClr val="D95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 Plan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549A6-B979-4205-90D0-D0C2E9AC58BE}"/>
              </a:ext>
            </a:extLst>
          </p:cNvPr>
          <p:cNvSpPr txBox="1"/>
          <p:nvPr/>
        </p:nvSpPr>
        <p:spPr>
          <a:xfrm>
            <a:off x="7546427" y="4767857"/>
            <a:ext cx="4393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Teresa Walsh, Director of Services</a:t>
            </a:r>
          </a:p>
          <a:p>
            <a:r>
              <a:rPr lang="en-GB" dirty="0"/>
              <a:t>Environment, Water and Climate Change </a:t>
            </a:r>
          </a:p>
          <a:p>
            <a:r>
              <a:rPr lang="en-GB" dirty="0"/>
              <a:t>February 2020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14795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7150"/>
            <a:ext cx="9144000" cy="861356"/>
          </a:xfrm>
        </p:spPr>
        <p:txBody>
          <a:bodyPr>
            <a:normAutofit/>
          </a:bodyPr>
          <a:lstStyle/>
          <a:p>
            <a:r>
              <a:rPr lang="en-GB" sz="4800" dirty="0"/>
              <a:t>Transport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0507"/>
            <a:ext cx="9144000" cy="1655762"/>
          </a:xfrm>
        </p:spPr>
        <p:txBody>
          <a:bodyPr>
            <a:noAutofit/>
          </a:bodyPr>
          <a:lstStyle/>
          <a:p>
            <a:r>
              <a:rPr lang="en-GB" sz="2800" dirty="0"/>
              <a:t>21 actions over the life of the plan</a:t>
            </a:r>
          </a:p>
          <a:p>
            <a:endParaRPr lang="en-GB" sz="2800" dirty="0"/>
          </a:p>
          <a:p>
            <a:r>
              <a:rPr lang="en-GB" sz="2800" dirty="0"/>
              <a:t>8 recurring actions monitored</a:t>
            </a:r>
          </a:p>
          <a:p>
            <a:r>
              <a:rPr lang="en-GB" sz="2800" dirty="0"/>
              <a:t>4 additional actions to be progressed in 2020</a:t>
            </a:r>
            <a:endParaRPr lang="en-IE" sz="2800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943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43A605-AE51-4F31-A57E-6C58637C1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9" r="2" b="2"/>
          <a:stretch/>
        </p:blipFill>
        <p:spPr>
          <a:xfrm>
            <a:off x="-533113" y="4429919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8451"/>
            <a:ext cx="9144000" cy="925266"/>
          </a:xfrm>
        </p:spPr>
        <p:txBody>
          <a:bodyPr>
            <a:normAutofit/>
          </a:bodyPr>
          <a:lstStyle/>
          <a:p>
            <a:pPr lvl="0"/>
            <a:r>
              <a:rPr lang="en-GB" sz="4800" dirty="0"/>
              <a:t>Transport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687" y="2243384"/>
            <a:ext cx="9970265" cy="274320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IE" sz="4500" u="sng" dirty="0"/>
              <a:t>Actions Progressing in 2020</a:t>
            </a:r>
          </a:p>
          <a:p>
            <a:pPr algn="l"/>
            <a:endParaRPr lang="en-IE" u="sng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4200" dirty="0"/>
              <a:t>Ongoing replacement of Council vehicles with more energy-efficient alternatives, including EVs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4200" dirty="0"/>
              <a:t>The Council will undertake an assessment of the number of existing and potential future Electric Vehicle Charge points in its jurisdiction.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4200" dirty="0"/>
              <a:t>Development of cycle/pedestrian greenways.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sz="4200" dirty="0"/>
              <a:t>Expand availability of EV and other facilities for non-fossil fuel powers vehicle charging points in the County.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440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3EA203-F392-4CAB-A497-4C1D7A068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9" r="2" b="2"/>
          <a:stretch/>
        </p:blipFill>
        <p:spPr>
          <a:xfrm>
            <a:off x="-714432" y="4472134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27650" name="Picture 5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A05A64AE-A498-4AD8-B4D3-3EA5AA709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3897313"/>
            <a:ext cx="5849938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>
            <a:extLst>
              <a:ext uri="{FF2B5EF4-FFF2-40B4-BE49-F238E27FC236}">
                <a16:creationId xmlns:a16="http://schemas.microsoft.com/office/drawing/2014/main" id="{21B0E0DA-ACAD-4FF5-9541-D68AEDB93F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168" y="488510"/>
            <a:ext cx="7427912" cy="1219200"/>
          </a:xfrm>
        </p:spPr>
        <p:txBody>
          <a:bodyPr>
            <a:normAutofit fontScale="90000"/>
          </a:bodyPr>
          <a:lstStyle/>
          <a:p>
            <a:br>
              <a:rPr lang="en-GB" altLang="en-US" sz="2400" dirty="0">
                <a:solidFill>
                  <a:srgbClr val="F46E2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Promote Modal Shift From Single Occupancy Vehicles </a:t>
            </a:r>
            <a:b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More Sustainable Modes of Transport</a:t>
            </a:r>
            <a:br>
              <a:rPr lang="en-IE" altLang="en-US" dirty="0">
                <a:solidFill>
                  <a:srgbClr val="F46E24"/>
                </a:solidFill>
              </a:rPr>
            </a:br>
            <a:endParaRPr lang="en-IE" altLang="en-US" dirty="0"/>
          </a:p>
        </p:txBody>
      </p:sp>
      <p:pic>
        <p:nvPicPr>
          <p:cNvPr id="27652" name="Picture 4" descr="A picture containing outdoor, tree, sky, fence&#10;&#10;Description automatically generated">
            <a:extLst>
              <a:ext uri="{FF2B5EF4-FFF2-40B4-BE49-F238E27FC236}">
                <a16:creationId xmlns:a16="http://schemas.microsoft.com/office/drawing/2014/main" id="{E0B093FF-95B1-4C84-AF3E-A805E1F82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423989"/>
            <a:ext cx="6284912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Content Placeholder 3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91C0A476-6B95-427B-88E4-4EA12F5832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0338" y="1423989"/>
            <a:ext cx="4767263" cy="2662237"/>
          </a:xfr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ABC354-4E06-40D4-93EC-228F2A71E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2CF1D85-F7E5-4A03-9DB1-801C61DC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E44F31-9460-44F9-917C-4DC8F837B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988C57-D6EE-48EB-8A26-18E913F8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0B6FF-FEC4-4DA2-8810-C5A28ACE61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9" r="2" b="2"/>
          <a:stretch/>
        </p:blipFill>
        <p:spPr>
          <a:xfrm>
            <a:off x="-2040423" y="2943605"/>
            <a:ext cx="3791436" cy="3791436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sp>
        <p:nvSpPr>
          <p:cNvPr id="29698" name="Title 1">
            <a:extLst>
              <a:ext uri="{FF2B5EF4-FFF2-40B4-BE49-F238E27FC236}">
                <a16:creationId xmlns:a16="http://schemas.microsoft.com/office/drawing/2014/main" id="{A02E4EFD-277F-4CE7-A579-6677F0B4FA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1013" y="549275"/>
            <a:ext cx="7427912" cy="1219200"/>
          </a:xfrm>
        </p:spPr>
        <p:txBody>
          <a:bodyPr>
            <a:normAutofit fontScale="90000"/>
          </a:bodyPr>
          <a:lstStyle/>
          <a:p>
            <a:r>
              <a:rPr lang="en-GB" altLang="en-US" sz="2800" dirty="0">
                <a:solidFill>
                  <a:srgbClr val="F46E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Additional Electric Vehicles to SDCC’s Fleet</a:t>
            </a:r>
            <a:br>
              <a:rPr lang="en-IE" altLang="en-US" dirty="0">
                <a:solidFill>
                  <a:srgbClr val="F46E24"/>
                </a:solidFill>
              </a:rPr>
            </a:br>
            <a:endParaRPr lang="en-IE" altLang="en-US" dirty="0"/>
          </a:p>
        </p:txBody>
      </p:sp>
      <p:pic>
        <p:nvPicPr>
          <p:cNvPr id="29699" name="Content Placeholder 3">
            <a:extLst>
              <a:ext uri="{FF2B5EF4-FFF2-40B4-BE49-F238E27FC236}">
                <a16:creationId xmlns:a16="http://schemas.microsoft.com/office/drawing/2014/main" id="{395BFE26-EAFE-4315-9BD5-572FD01F91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28775"/>
            <a:ext cx="9144000" cy="46799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7150"/>
            <a:ext cx="9144000" cy="861356"/>
          </a:xfrm>
        </p:spPr>
        <p:txBody>
          <a:bodyPr>
            <a:normAutofit/>
          </a:bodyPr>
          <a:lstStyle/>
          <a:p>
            <a:r>
              <a:rPr lang="en-GB" sz="4800" dirty="0"/>
              <a:t>Flood Resilience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0507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/>
              <a:t>22 Actions over the life of the plan</a:t>
            </a:r>
          </a:p>
          <a:p>
            <a:endParaRPr lang="en-GB" sz="2800" dirty="0"/>
          </a:p>
          <a:p>
            <a:r>
              <a:rPr lang="en-GB" sz="2800" dirty="0"/>
              <a:t>9 recurring actions to be monitored</a:t>
            </a:r>
          </a:p>
          <a:p>
            <a:r>
              <a:rPr lang="en-GB" sz="2800" dirty="0"/>
              <a:t>9 actions to be progressed in 2020</a:t>
            </a:r>
            <a:endParaRPr lang="en-IE" sz="2800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625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8451"/>
            <a:ext cx="9144000" cy="925266"/>
          </a:xfrm>
        </p:spPr>
        <p:txBody>
          <a:bodyPr>
            <a:normAutofit/>
          </a:bodyPr>
          <a:lstStyle/>
          <a:p>
            <a:pPr lvl="0"/>
            <a:r>
              <a:rPr lang="en-GB" sz="4800" dirty="0"/>
              <a:t>Flood Resilience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687" y="2243383"/>
            <a:ext cx="10421956" cy="3937079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IE" sz="4500" u="sng" dirty="0"/>
              <a:t>Actions Progressing in 2020</a:t>
            </a:r>
          </a:p>
          <a:p>
            <a:pPr algn="l"/>
            <a:endParaRPr lang="en-IE" u="sng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4000" dirty="0"/>
              <a:t>Cross-boundary flood management with neighbouring local authorities.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4000" dirty="0"/>
              <a:t>Integrated constructed wetlands for water attenuation and purification.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4000" dirty="0"/>
              <a:t>Develop a Climate Change impact GIS risk map with scenarios for the Dublin Region.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4000" dirty="0"/>
              <a:t>Develop template to capture impacts, responses and costs (including ecosystem services/natural capital costs) for all major climate events.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4000" dirty="0"/>
              <a:t>Establish a working group to deal with the issue of pluvial flood risk, this shall include; How to manage Urban Creep and the increase in impermeable surfaces; Promotion of </a:t>
            </a:r>
            <a:r>
              <a:rPr lang="en-IE" sz="4000" dirty="0" err="1"/>
              <a:t>SuDS</a:t>
            </a:r>
            <a:r>
              <a:rPr lang="en-IE" sz="4000" dirty="0"/>
              <a:t> early in design process; development of pluvial flood forecasting through use of point rainfall forecasting.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4000" dirty="0"/>
              <a:t>Whitechurch, Poddle &amp; Camac Flood Alleviation Schemes.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4000" dirty="0"/>
              <a:t>Minor flood schemes and general maintenance that are designed and implemented to promote Nature Based Solutions where practical.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4000" dirty="0"/>
              <a:t>Communication and awareness campaigns on flood risk management and natural flood management measures.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4000" dirty="0"/>
              <a:t>Promote and encourage community involvement in the retrofit of </a:t>
            </a:r>
            <a:r>
              <a:rPr lang="en-IE" sz="4000" dirty="0" err="1"/>
              <a:t>SuDS</a:t>
            </a:r>
            <a:r>
              <a:rPr lang="en-IE" sz="4000" dirty="0"/>
              <a:t> in existing developments.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AC563-F941-4C56-AB90-B893FF7893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76" r="5234" b="2"/>
          <a:stretch/>
        </p:blipFill>
        <p:spPr>
          <a:xfrm>
            <a:off x="0" y="0"/>
            <a:ext cx="2307653" cy="1935087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8409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CF26C26-3F67-45A1-861E-B161332AF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6" r="5234" b="2"/>
          <a:stretch/>
        </p:blipFill>
        <p:spPr>
          <a:xfrm>
            <a:off x="8012579" y="5411550"/>
            <a:ext cx="2307653" cy="1935087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058BD7-1D4D-4D2C-8A82-CC79D1AB6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Poddle Flood Alleviation Scheme</a:t>
            </a:r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8D1DA8-F540-4F52-B260-146F72D73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645" t="-1481" r="18392" b="1091"/>
          <a:stretch/>
        </p:blipFill>
        <p:spPr>
          <a:xfrm>
            <a:off x="3237251" y="1987271"/>
            <a:ext cx="8894474" cy="3689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21D37-C42F-4CF9-8573-988127508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56" y="1441740"/>
            <a:ext cx="3894420" cy="5367769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AB4B9A-D730-47FB-B359-F14F81BA4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FB8CF53D-534B-4532-A373-45EB4521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270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0DB9F7-6E11-4B7B-886A-193AC3646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6" r="5234" b="2"/>
          <a:stretch/>
        </p:blipFill>
        <p:spPr>
          <a:xfrm>
            <a:off x="8012579" y="5411550"/>
            <a:ext cx="2307653" cy="1935087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A24F8B-18F6-4F3F-ADD6-40C4F282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2" y="365125"/>
            <a:ext cx="9296400" cy="1325563"/>
          </a:xfrm>
        </p:spPr>
        <p:txBody>
          <a:bodyPr/>
          <a:lstStyle/>
          <a:p>
            <a:r>
              <a:rPr lang="en-GB" dirty="0"/>
              <a:t>Whitechurch Stream Flood Alleviation Scheme</a:t>
            </a:r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3A75DB-597D-42C0-B0D6-F548EFAA1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5928" y="1698353"/>
            <a:ext cx="6285635" cy="3970812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151B028-AA56-4139-99B7-D9AC6EA8C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8" y="1619631"/>
            <a:ext cx="4866880" cy="523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F26431-6DB8-4CBD-8A6A-9A6E523BF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1F02AC7-3527-4EE5-8C4A-C2AB69762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839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7150"/>
            <a:ext cx="9144000" cy="861356"/>
          </a:xfrm>
        </p:spPr>
        <p:txBody>
          <a:bodyPr>
            <a:normAutofit/>
          </a:bodyPr>
          <a:lstStyle/>
          <a:p>
            <a:r>
              <a:rPr lang="en-GB" sz="4800" dirty="0"/>
              <a:t>Nature Based Solutions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0507"/>
            <a:ext cx="9144000" cy="1655762"/>
          </a:xfrm>
        </p:spPr>
        <p:txBody>
          <a:bodyPr/>
          <a:lstStyle/>
          <a:p>
            <a:r>
              <a:rPr lang="en-GB" dirty="0"/>
              <a:t>33 Actions over the life of the plan</a:t>
            </a:r>
          </a:p>
          <a:p>
            <a:endParaRPr lang="en-GB" dirty="0"/>
          </a:p>
          <a:p>
            <a:r>
              <a:rPr lang="en-GB" dirty="0"/>
              <a:t>16 actions to be progressed in 2020</a:t>
            </a:r>
            <a:endParaRPr lang="en-IE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354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865" y="770375"/>
            <a:ext cx="9144000" cy="861356"/>
          </a:xfrm>
        </p:spPr>
        <p:txBody>
          <a:bodyPr>
            <a:normAutofit/>
          </a:bodyPr>
          <a:lstStyle/>
          <a:p>
            <a:r>
              <a:rPr lang="en-GB" sz="4800" dirty="0"/>
              <a:t>Nature Based Solutions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865" y="1906959"/>
            <a:ext cx="9144000" cy="3739627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Produce regional floodplain management guidelines.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Finalise Draft Biodiversity Action Plan.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Develop Green Infrastructure Strategy that identifies areas and priorities for green infrastructure and investment.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Develop urban woodland management strategy and action plan.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Implement Tree Management Policy.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Increase tree canopy cover in the County through annual planting and maintenance.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Develop demonstration projects for successful planting and establishment of trees in urban hardscapes.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Review and climate-proof Biodiversity Action Plan, Invasive Alien Species Plan, and tree management Policy. 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F17A5C-819B-4F66-B256-055880DE60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" r="10126" b="-4"/>
          <a:stretch/>
        </p:blipFill>
        <p:spPr>
          <a:xfrm>
            <a:off x="-180089" y="4790695"/>
            <a:ext cx="1960898" cy="2309812"/>
          </a:xfrm>
          <a:custGeom>
            <a:avLst/>
            <a:gdLst>
              <a:gd name="connsiteX0" fmla="*/ 644548 w 1568092"/>
              <a:gd name="connsiteY0" fmla="*/ 0 h 1847088"/>
              <a:gd name="connsiteX1" fmla="*/ 1568092 w 1568092"/>
              <a:gd name="connsiteY1" fmla="*/ 923544 h 1847088"/>
              <a:gd name="connsiteX2" fmla="*/ 644548 w 1568092"/>
              <a:gd name="connsiteY2" fmla="*/ 1847088 h 1847088"/>
              <a:gd name="connsiteX3" fmla="*/ 128186 w 1568092"/>
              <a:gd name="connsiteY3" fmla="*/ 1689361 h 1847088"/>
              <a:gd name="connsiteX4" fmla="*/ 0 w 1568092"/>
              <a:gd name="connsiteY4" fmla="*/ 1583598 h 1847088"/>
              <a:gd name="connsiteX5" fmla="*/ 0 w 1568092"/>
              <a:gd name="connsiteY5" fmla="*/ 263490 h 1847088"/>
              <a:gd name="connsiteX6" fmla="*/ 128186 w 1568092"/>
              <a:gd name="connsiteY6" fmla="*/ 157727 h 1847088"/>
              <a:gd name="connsiteX7" fmla="*/ 644548 w 1568092"/>
              <a:gd name="connsiteY7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698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324" y="884523"/>
            <a:ext cx="9144000" cy="1008501"/>
          </a:xfrm>
        </p:spPr>
        <p:txBody>
          <a:bodyPr/>
          <a:lstStyle/>
          <a:p>
            <a:r>
              <a:rPr lang="en-GB" u="sng" dirty="0"/>
              <a:t>4 Key Targets</a:t>
            </a:r>
            <a:endParaRPr lang="en-IE" u="sn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772" y="2540284"/>
            <a:ext cx="10773104" cy="3009177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dirty="0"/>
              <a:t>33% improvement in the Council’s energy efficiency by 2020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dirty="0"/>
              <a:t>Make Dublin a climate resilient region by reducing the impacts of future climate change related events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dirty="0"/>
              <a:t>40% reduction in the Council’s greenhouse gas emissions by 2030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dirty="0"/>
              <a:t>Actively engage and inform our citizens on climate change</a:t>
            </a:r>
            <a:endParaRPr lang="en-IE" sz="2800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00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865" y="770375"/>
            <a:ext cx="9144000" cy="861356"/>
          </a:xfrm>
        </p:spPr>
        <p:txBody>
          <a:bodyPr>
            <a:normAutofit/>
          </a:bodyPr>
          <a:lstStyle/>
          <a:p>
            <a:r>
              <a:rPr lang="en-GB" sz="4800" dirty="0"/>
              <a:t>Nature Based Solutions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865" y="1906959"/>
            <a:ext cx="9144000" cy="3739627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Manage and monitor identified ‘pollinator protection sites’.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Maintain and expand community gardens and allotments for local food production.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Support local communities with biodiversity education.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Sustainable gardening workshops.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Deliver Green Roof on Civic Buildings.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Maintain and increase Green Schools Programme participation.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Engage with residents and relevant stakeholders on Climate Change and Biodiversity to incorporate their ideas into Council strategies and plans.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1800" dirty="0"/>
              <a:t>Assess the benefits of increasing buffer distances of 10m from watercourses to protect biodiversity and provide greater flood attenuation for distances of 20m, 50m and 100m. 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695CBC-314B-4AE8-BC8B-9E446BFED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" r="10126" b="-4"/>
          <a:stretch/>
        </p:blipFill>
        <p:spPr>
          <a:xfrm>
            <a:off x="-180089" y="4790695"/>
            <a:ext cx="1960898" cy="2309812"/>
          </a:xfrm>
          <a:custGeom>
            <a:avLst/>
            <a:gdLst>
              <a:gd name="connsiteX0" fmla="*/ 644548 w 1568092"/>
              <a:gd name="connsiteY0" fmla="*/ 0 h 1847088"/>
              <a:gd name="connsiteX1" fmla="*/ 1568092 w 1568092"/>
              <a:gd name="connsiteY1" fmla="*/ 923544 h 1847088"/>
              <a:gd name="connsiteX2" fmla="*/ 644548 w 1568092"/>
              <a:gd name="connsiteY2" fmla="*/ 1847088 h 1847088"/>
              <a:gd name="connsiteX3" fmla="*/ 128186 w 1568092"/>
              <a:gd name="connsiteY3" fmla="*/ 1689361 h 1847088"/>
              <a:gd name="connsiteX4" fmla="*/ 0 w 1568092"/>
              <a:gd name="connsiteY4" fmla="*/ 1583598 h 1847088"/>
              <a:gd name="connsiteX5" fmla="*/ 0 w 1568092"/>
              <a:gd name="connsiteY5" fmla="*/ 263490 h 1847088"/>
              <a:gd name="connsiteX6" fmla="*/ 128186 w 1568092"/>
              <a:gd name="connsiteY6" fmla="*/ 157727 h 1847088"/>
              <a:gd name="connsiteX7" fmla="*/ 644548 w 1568092"/>
              <a:gd name="connsiteY7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606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A person in a green field&#10;&#10;Description automatically generated">
            <a:extLst>
              <a:ext uri="{FF2B5EF4-FFF2-40B4-BE49-F238E27FC236}">
                <a16:creationId xmlns:a16="http://schemas.microsoft.com/office/drawing/2014/main" id="{E34482DE-0193-48B1-93FA-7AA2E268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21" y="1414462"/>
            <a:ext cx="74803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2FE098-3BCF-422B-AF01-C758B4316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" r="10126" b="-4"/>
          <a:stretch/>
        </p:blipFill>
        <p:spPr>
          <a:xfrm>
            <a:off x="-180089" y="4790695"/>
            <a:ext cx="1960898" cy="2309812"/>
          </a:xfrm>
          <a:custGeom>
            <a:avLst/>
            <a:gdLst>
              <a:gd name="connsiteX0" fmla="*/ 644548 w 1568092"/>
              <a:gd name="connsiteY0" fmla="*/ 0 h 1847088"/>
              <a:gd name="connsiteX1" fmla="*/ 1568092 w 1568092"/>
              <a:gd name="connsiteY1" fmla="*/ 923544 h 1847088"/>
              <a:gd name="connsiteX2" fmla="*/ 644548 w 1568092"/>
              <a:gd name="connsiteY2" fmla="*/ 1847088 h 1847088"/>
              <a:gd name="connsiteX3" fmla="*/ 128186 w 1568092"/>
              <a:gd name="connsiteY3" fmla="*/ 1689361 h 1847088"/>
              <a:gd name="connsiteX4" fmla="*/ 0 w 1568092"/>
              <a:gd name="connsiteY4" fmla="*/ 1583598 h 1847088"/>
              <a:gd name="connsiteX5" fmla="*/ 0 w 1568092"/>
              <a:gd name="connsiteY5" fmla="*/ 263490 h 1847088"/>
              <a:gd name="connsiteX6" fmla="*/ 128186 w 1568092"/>
              <a:gd name="connsiteY6" fmla="*/ 157727 h 1847088"/>
              <a:gd name="connsiteX7" fmla="*/ 644548 w 1568092"/>
              <a:gd name="connsiteY7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7C01A354-CB2C-4A28-B852-951D6C1DF2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IE" altLang="en-US" dirty="0"/>
          </a:p>
        </p:txBody>
      </p:sp>
      <p:pic>
        <p:nvPicPr>
          <p:cNvPr id="33795" name="Picture 3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53E314CE-1B74-4E86-9F0A-9477BBF7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34" y="1119187"/>
            <a:ext cx="4572001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2CE30F30-5DBF-4D89-A147-CFB98F2C1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22" y="4823609"/>
            <a:ext cx="5054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6">
            <a:extLst>
              <a:ext uri="{FF2B5EF4-FFF2-40B4-BE49-F238E27FC236}">
                <a16:creationId xmlns:a16="http://schemas.microsoft.com/office/drawing/2014/main" id="{8F17D1FF-F0C7-4E44-A3C4-FD14016D6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57" y="342718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dirty="0"/>
              <a:t>Expansion of Community Gardens and Allotments for Local Food Production</a:t>
            </a:r>
            <a:endParaRPr lang="en-IE" altLang="en-US" dirty="0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03EB7E26-0355-43EE-A2F9-117730838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5" y="1350963"/>
            <a:ext cx="2063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dirty="0"/>
              <a:t>Promote Active Play</a:t>
            </a:r>
            <a:endParaRPr lang="en-IE" altLang="en-US" dirty="0"/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2437D2CD-21B6-4938-A466-A0FC2ABFD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467" y="4572118"/>
            <a:ext cx="2231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dirty="0"/>
              <a:t>Promote Active Travel</a:t>
            </a:r>
            <a:endParaRPr lang="en-IE" alt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2A25C7-175C-4962-9517-C102F5912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7FA12C1-02C3-4BBB-8C27-33B8CCC2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4EDD59C-111C-41FD-B7AE-E183F9934AFD}"/>
              </a:ext>
            </a:extLst>
          </p:cNvPr>
          <p:cNvSpPr txBox="1">
            <a:spLocks/>
          </p:cNvSpPr>
          <p:nvPr/>
        </p:nvSpPr>
        <p:spPr>
          <a:xfrm>
            <a:off x="1176232" y="234885"/>
            <a:ext cx="9144000" cy="861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/>
              <a:t>Nature Based Solutions</a:t>
            </a:r>
            <a:endParaRPr lang="en-IE" sz="4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BF1773-CFE8-41C4-A28C-EA8DD8EEC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" r="10126" b="-4"/>
          <a:stretch/>
        </p:blipFill>
        <p:spPr>
          <a:xfrm>
            <a:off x="5020786" y="5463859"/>
            <a:ext cx="1568072" cy="1847088"/>
          </a:xfrm>
          <a:custGeom>
            <a:avLst/>
            <a:gdLst>
              <a:gd name="connsiteX0" fmla="*/ 644548 w 1568092"/>
              <a:gd name="connsiteY0" fmla="*/ 0 h 1847088"/>
              <a:gd name="connsiteX1" fmla="*/ 1568092 w 1568092"/>
              <a:gd name="connsiteY1" fmla="*/ 923544 h 1847088"/>
              <a:gd name="connsiteX2" fmla="*/ 644548 w 1568092"/>
              <a:gd name="connsiteY2" fmla="*/ 1847088 h 1847088"/>
              <a:gd name="connsiteX3" fmla="*/ 128186 w 1568092"/>
              <a:gd name="connsiteY3" fmla="*/ 1689361 h 1847088"/>
              <a:gd name="connsiteX4" fmla="*/ 0 w 1568092"/>
              <a:gd name="connsiteY4" fmla="*/ 1583598 h 1847088"/>
              <a:gd name="connsiteX5" fmla="*/ 0 w 1568092"/>
              <a:gd name="connsiteY5" fmla="*/ 263490 h 1847088"/>
              <a:gd name="connsiteX6" fmla="*/ 128186 w 1568092"/>
              <a:gd name="connsiteY6" fmla="*/ 157727 h 1847088"/>
              <a:gd name="connsiteX7" fmla="*/ 644548 w 1568092"/>
              <a:gd name="connsiteY7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34818" name="Content Placeholder 3" descr="A picture containing outdoor, tree, person, man&#10;&#10;Description automatically generated">
            <a:extLst>
              <a:ext uri="{FF2B5EF4-FFF2-40B4-BE49-F238E27FC236}">
                <a16:creationId xmlns:a16="http://schemas.microsoft.com/office/drawing/2014/main" id="{DD5195EA-BA66-4D55-9DB0-5685437CF5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4061" y="1768763"/>
            <a:ext cx="6911202" cy="3922424"/>
          </a:xfrm>
        </p:spPr>
      </p:pic>
      <p:pic>
        <p:nvPicPr>
          <p:cNvPr id="34819" name="Picture 4" descr="A close up of a flower garden&#10;&#10;Description automatically generated">
            <a:extLst>
              <a:ext uri="{FF2B5EF4-FFF2-40B4-BE49-F238E27FC236}">
                <a16:creationId xmlns:a16="http://schemas.microsoft.com/office/drawing/2014/main" id="{D0336BBD-6D18-46DE-9DBD-55BBA1BAE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" y="2112962"/>
            <a:ext cx="4789487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7">
            <a:extLst>
              <a:ext uri="{FF2B5EF4-FFF2-40B4-BE49-F238E27FC236}">
                <a16:creationId xmlns:a16="http://schemas.microsoft.com/office/drawing/2014/main" id="{98270544-CE48-4390-9A15-3CD0B7B78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819" y="5825286"/>
            <a:ext cx="2815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dirty="0"/>
              <a:t>Planting Native Tree Species</a:t>
            </a:r>
            <a:endParaRPr lang="en-IE" altLang="en-US" dirty="0"/>
          </a:p>
        </p:txBody>
      </p:sp>
      <p:sp>
        <p:nvSpPr>
          <p:cNvPr id="34821" name="Rectangle 8">
            <a:extLst>
              <a:ext uri="{FF2B5EF4-FFF2-40B4-BE49-F238E27FC236}">
                <a16:creationId xmlns:a16="http://schemas.microsoft.com/office/drawing/2014/main" id="{60CD49B1-19BE-4B7F-BA5B-BB336BEFB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786" y="1676331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dirty="0"/>
              <a:t>Wildflower Meadows to Encourage Pollination</a:t>
            </a:r>
            <a:endParaRPr lang="en-IE" alt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9599F1-E561-4861-9CC8-CC89668C7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E983FEF-A4C0-4F21-9421-39A835CC9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B7EC4A6-9923-47E5-8B3D-03675BB541BE}"/>
              </a:ext>
            </a:extLst>
          </p:cNvPr>
          <p:cNvSpPr txBox="1">
            <a:spLocks/>
          </p:cNvSpPr>
          <p:nvPr/>
        </p:nvSpPr>
        <p:spPr>
          <a:xfrm>
            <a:off x="1176232" y="451347"/>
            <a:ext cx="9144000" cy="861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/>
              <a:t>Nature Based Solutions</a:t>
            </a:r>
            <a:endParaRPr lang="en-IE" sz="4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7150"/>
            <a:ext cx="9144000" cy="861356"/>
          </a:xfrm>
        </p:spPr>
        <p:txBody>
          <a:bodyPr>
            <a:normAutofit/>
          </a:bodyPr>
          <a:lstStyle/>
          <a:p>
            <a:r>
              <a:rPr lang="en-GB" sz="4800" dirty="0"/>
              <a:t>Resource Management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0507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27 Actions over the life of the plan</a:t>
            </a:r>
          </a:p>
          <a:p>
            <a:endParaRPr lang="en-GB" dirty="0"/>
          </a:p>
          <a:p>
            <a:r>
              <a:rPr lang="en-GB" dirty="0"/>
              <a:t>18 recurring actions to be monitored and reviewed in 2020</a:t>
            </a:r>
          </a:p>
          <a:p>
            <a:r>
              <a:rPr lang="en-GB" dirty="0"/>
              <a:t>6 actions to be progressed in 2020</a:t>
            </a:r>
            <a:endParaRPr lang="en-IE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358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B1A640-192B-4DCF-9E11-A8D131E2D7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67" r="1" b="11677"/>
          <a:stretch/>
        </p:blipFill>
        <p:spPr>
          <a:xfrm>
            <a:off x="8002968" y="5150081"/>
            <a:ext cx="2186260" cy="1875087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865" y="770375"/>
            <a:ext cx="9144000" cy="861356"/>
          </a:xfrm>
        </p:spPr>
        <p:txBody>
          <a:bodyPr>
            <a:normAutofit/>
          </a:bodyPr>
          <a:lstStyle/>
          <a:p>
            <a:r>
              <a:rPr lang="en-GB" sz="4800" dirty="0"/>
              <a:t>Resource Management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865" y="1906959"/>
            <a:ext cx="9144000" cy="3739627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2200" dirty="0"/>
              <a:t> Examine the potential of </a:t>
            </a:r>
            <a:r>
              <a:rPr lang="en-IE" sz="2200" dirty="0" err="1"/>
              <a:t>Arthurstown</a:t>
            </a:r>
            <a:r>
              <a:rPr lang="en-IE" sz="2200" dirty="0"/>
              <a:t> Landfill for development of green energy uses.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2200" dirty="0"/>
              <a:t>Implement water conservation campaigns in civic buildings.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2200" dirty="0"/>
              <a:t>Identify pilot locations for water access points (Single-use plastic elimination)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2200" dirty="0"/>
              <a:t>Research feasibility of rainwater harvesting in Council Buildings.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2200" dirty="0"/>
              <a:t>Promote recycling and the circular economy to householders through a range of workshops, talks and programmes.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2200" dirty="0"/>
              <a:t>Explore collaborations with stakeholders such as Refill.ie to reduce single use items. 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052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chine&#10;&#10;Description automatically generated">
            <a:extLst>
              <a:ext uri="{FF2B5EF4-FFF2-40B4-BE49-F238E27FC236}">
                <a16:creationId xmlns:a16="http://schemas.microsoft.com/office/drawing/2014/main" id="{92058B44-60FA-4BD6-A971-C005EFD49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96" y="1346451"/>
            <a:ext cx="2801537" cy="342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2E37D8-9639-4CDC-B559-3122A08EC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003" y="4385084"/>
            <a:ext cx="6515369" cy="2690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873B5D-C3C9-499D-BB88-987C8AA0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154"/>
            <a:ext cx="10515600" cy="1325563"/>
          </a:xfrm>
        </p:spPr>
        <p:txBody>
          <a:bodyPr/>
          <a:lstStyle/>
          <a:p>
            <a:r>
              <a:rPr lang="en-GB" dirty="0"/>
              <a:t>Resource Management</a:t>
            </a:r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167151-F710-42DB-97EB-11AAF3B8A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86944" y="1736300"/>
            <a:ext cx="5491973" cy="2648784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E8B0FF-155F-45BE-8874-C1B004634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3827EDD-B8BC-47D3-9272-03E50D1C5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building, outdoor, man, sitting&#10;&#10;Description automatically generated">
            <a:extLst>
              <a:ext uri="{FF2B5EF4-FFF2-40B4-BE49-F238E27FC236}">
                <a16:creationId xmlns:a16="http://schemas.microsoft.com/office/drawing/2014/main" id="{083CEFCE-6C3E-43EC-8A4D-C0C24E3D7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32504" y="3274390"/>
            <a:ext cx="6061011" cy="2796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065C84-EE76-4DFD-B36C-55EFACFC72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567" r="1" b="11677"/>
          <a:stretch/>
        </p:blipFill>
        <p:spPr>
          <a:xfrm>
            <a:off x="10140241" y="3830457"/>
            <a:ext cx="2186260" cy="1875087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1483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7150"/>
            <a:ext cx="9144000" cy="861356"/>
          </a:xfrm>
        </p:spPr>
        <p:txBody>
          <a:bodyPr>
            <a:normAutofit/>
          </a:bodyPr>
          <a:lstStyle/>
          <a:p>
            <a:r>
              <a:rPr lang="en-GB" sz="4800" dirty="0"/>
              <a:t>Citizen Engagement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0507"/>
            <a:ext cx="9144000" cy="1655762"/>
          </a:xfrm>
        </p:spPr>
        <p:txBody>
          <a:bodyPr/>
          <a:lstStyle/>
          <a:p>
            <a:r>
              <a:rPr lang="en-GB" dirty="0"/>
              <a:t>39 Actions over the life of the plan</a:t>
            </a:r>
          </a:p>
          <a:p>
            <a:endParaRPr lang="en-GB" dirty="0"/>
          </a:p>
          <a:p>
            <a:r>
              <a:rPr lang="en-GB" dirty="0"/>
              <a:t>Public engagements to be monitored in 2020</a:t>
            </a:r>
            <a:endParaRPr lang="en-IE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511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00BEA820-FEA7-4D89-894F-5DA44E4E5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B4B7C7E7-FB00-46A9-816B-9297E1826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97" y="4173823"/>
            <a:ext cx="3945227" cy="2430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EA095-EF57-451E-ABC0-12692E6BC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Citizen Engagement</a:t>
            </a:r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A962A4-EEA5-4F65-995E-A65BA8FA2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93179" y="2046505"/>
            <a:ext cx="3876675" cy="3552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6ABB3F-1872-4636-AA38-378D8660B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737" y="1902284"/>
            <a:ext cx="3446719" cy="131837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AB3412-2033-437E-BC70-E15EBC5800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" r="53465"/>
          <a:stretch/>
        </p:blipFill>
        <p:spPr>
          <a:xfrm>
            <a:off x="287463" y="3985354"/>
            <a:ext cx="3273025" cy="1403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B9DAE-288B-4A05-9DCE-73D0708C7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4" y="2081718"/>
            <a:ext cx="3454001" cy="987378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BEFE02-00FE-4298-B778-B64B8C255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14" name="Picture 13" descr="A screenshot of text&#10;&#10;Description automatically generated">
            <a:extLst>
              <a:ext uri="{FF2B5EF4-FFF2-40B4-BE49-F238E27FC236}">
                <a16:creationId xmlns:a16="http://schemas.microsoft.com/office/drawing/2014/main" id="{9D80AB9A-771D-4762-A1B4-7D955E468E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4656" r="6732" b="73887"/>
          <a:stretch/>
        </p:blipFill>
        <p:spPr>
          <a:xfrm>
            <a:off x="2891494" y="5540265"/>
            <a:ext cx="2835558" cy="9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1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809" y="337583"/>
            <a:ext cx="4426755" cy="7612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 Action Areas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33F7A-40B5-4EBD-B091-AFCF47FAE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9" r="2595" b="-4"/>
          <a:stretch/>
        </p:blipFill>
        <p:spPr>
          <a:xfrm>
            <a:off x="5761975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263" y="1285736"/>
            <a:ext cx="4426757" cy="20208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Energy and Buildings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Transport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Flood Resilience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Nature Based Solution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Resource Management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Citizen Engagement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C3C17-136C-493A-A5A1-0218FE2B9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9" r="2" b="2"/>
          <a:stretch/>
        </p:blipFill>
        <p:spPr>
          <a:xfrm>
            <a:off x="5933788" y="2715337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9EB7E4-45FB-43EF-8053-7CC3BD6C96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76" r="5234" b="2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C28A68-5620-4DCA-901F-A89BD5A33C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8" r="10126" b="-4"/>
          <a:stretch/>
        </p:blipFill>
        <p:spPr>
          <a:xfrm>
            <a:off x="20" y="4414950"/>
            <a:ext cx="1568072" cy="1847088"/>
          </a:xfrm>
          <a:custGeom>
            <a:avLst/>
            <a:gdLst>
              <a:gd name="connsiteX0" fmla="*/ 644548 w 1568092"/>
              <a:gd name="connsiteY0" fmla="*/ 0 h 1847088"/>
              <a:gd name="connsiteX1" fmla="*/ 1568092 w 1568092"/>
              <a:gd name="connsiteY1" fmla="*/ 923544 h 1847088"/>
              <a:gd name="connsiteX2" fmla="*/ 644548 w 1568092"/>
              <a:gd name="connsiteY2" fmla="*/ 1847088 h 1847088"/>
              <a:gd name="connsiteX3" fmla="*/ 128186 w 1568092"/>
              <a:gd name="connsiteY3" fmla="*/ 1689361 h 1847088"/>
              <a:gd name="connsiteX4" fmla="*/ 0 w 1568092"/>
              <a:gd name="connsiteY4" fmla="*/ 1583598 h 1847088"/>
              <a:gd name="connsiteX5" fmla="*/ 0 w 1568092"/>
              <a:gd name="connsiteY5" fmla="*/ 263490 h 1847088"/>
              <a:gd name="connsiteX6" fmla="*/ 128186 w 1568092"/>
              <a:gd name="connsiteY6" fmla="*/ 157727 h 1847088"/>
              <a:gd name="connsiteX7" fmla="*/ 644548 w 1568092"/>
              <a:gd name="connsiteY7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9" r="5" b="5"/>
          <a:stretch/>
        </p:blipFill>
        <p:spPr>
          <a:xfrm>
            <a:off x="1866382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109396-FE2C-4556-8DCF-6CD57D642E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567" r="1" b="11677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49603B2-933B-4B7B-8E49-212FE59B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632" y="58435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311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173" y="1520988"/>
            <a:ext cx="9676263" cy="4333902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/>
              <a:t>130 Actions identified to be delivered over the 5 year term of the plan</a:t>
            </a:r>
          </a:p>
          <a:p>
            <a:endParaRPr lang="en-GB" sz="2800" dirty="0"/>
          </a:p>
          <a:p>
            <a:r>
              <a:rPr lang="en-GB" sz="2800" dirty="0"/>
              <a:t>Actions include </a:t>
            </a:r>
          </a:p>
          <a:p>
            <a:endParaRPr lang="en-GB" sz="2800" dirty="0"/>
          </a:p>
          <a:p>
            <a:r>
              <a:rPr lang="en-GB" sz="2800" dirty="0"/>
              <a:t>Continued monitoring of programmes</a:t>
            </a:r>
          </a:p>
          <a:p>
            <a:r>
              <a:rPr lang="en-GB" sz="2800" dirty="0"/>
              <a:t>Developing/updating management plans, strategies and policies</a:t>
            </a:r>
          </a:p>
          <a:p>
            <a:r>
              <a:rPr lang="en-GB" sz="2800" dirty="0"/>
              <a:t>Public Engagement</a:t>
            </a:r>
          </a:p>
          <a:p>
            <a:r>
              <a:rPr lang="en-GB" sz="2800" dirty="0"/>
              <a:t>Promoting healthy lifestyles</a:t>
            </a:r>
          </a:p>
          <a:p>
            <a:r>
              <a:rPr lang="en-GB" sz="2800" dirty="0"/>
              <a:t>Delivering new innovative infrastructure</a:t>
            </a:r>
          </a:p>
          <a:p>
            <a:r>
              <a:rPr lang="en-GB" sz="2800" dirty="0"/>
              <a:t>Reducing waste</a:t>
            </a:r>
          </a:p>
          <a:p>
            <a:endParaRPr lang="en-I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14B81C-3D54-4626-81BD-E1CB8105E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" r="2595" b="-4"/>
          <a:stretch/>
        </p:blipFill>
        <p:spPr>
          <a:xfrm>
            <a:off x="-571426" y="4491719"/>
            <a:ext cx="3087465" cy="3087465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9263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76F2-8324-4A89-936C-2711BDA6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7150"/>
            <a:ext cx="9144000" cy="861356"/>
          </a:xfrm>
        </p:spPr>
        <p:txBody>
          <a:bodyPr>
            <a:normAutofit/>
          </a:bodyPr>
          <a:lstStyle/>
          <a:p>
            <a:r>
              <a:rPr lang="en-GB" sz="4800" dirty="0"/>
              <a:t>Energy and Buildings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6973"/>
            <a:ext cx="9144000" cy="2319296"/>
          </a:xfrm>
        </p:spPr>
        <p:txBody>
          <a:bodyPr>
            <a:normAutofit/>
          </a:bodyPr>
          <a:lstStyle/>
          <a:p>
            <a:r>
              <a:rPr lang="en-GB" sz="2800" dirty="0"/>
              <a:t>27 actions over the life of the plan</a:t>
            </a:r>
          </a:p>
          <a:p>
            <a:endParaRPr lang="en-GB" sz="2800" dirty="0"/>
          </a:p>
          <a:p>
            <a:r>
              <a:rPr lang="en-GB" sz="2800" dirty="0"/>
              <a:t>8 recurring actions monitored</a:t>
            </a:r>
          </a:p>
          <a:p>
            <a:r>
              <a:rPr lang="en-GB" sz="2800" dirty="0"/>
              <a:t>7 additional actions to be progressed in 2020</a:t>
            </a:r>
            <a:endParaRPr lang="en-IE" sz="2800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B4A71-78FF-461A-BC0E-0DA8CCDA0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" r="2595" b="-4"/>
          <a:stretch/>
        </p:blipFill>
        <p:spPr>
          <a:xfrm>
            <a:off x="-571426" y="4491719"/>
            <a:ext cx="3087465" cy="3087465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0476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C4600E-3B69-4F78-970C-FF74644FF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242154"/>
            <a:ext cx="9517039" cy="3537673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GB" sz="9600" u="sng" dirty="0"/>
              <a:t>Action Progressing in 2020</a:t>
            </a:r>
          </a:p>
          <a:p>
            <a:pPr algn="l"/>
            <a:endParaRPr lang="en-GB" sz="9600" u="sng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9600" dirty="0"/>
              <a:t>Progress </a:t>
            </a:r>
            <a:r>
              <a:rPr lang="en-GB" sz="9600" dirty="0" err="1"/>
              <a:t>Heatnet</a:t>
            </a:r>
            <a:r>
              <a:rPr lang="en-GB" sz="9600" dirty="0"/>
              <a:t> project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9600" dirty="0"/>
              <a:t>Energy efficient upgrades to public lighting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9600" dirty="0"/>
              <a:t>Energy efficient upgrades to lighting in County Council public buildings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9600" dirty="0"/>
              <a:t>Insulation upgrades to Council’s housing stock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9600" dirty="0"/>
              <a:t>Identify sites for trialling renewable energy projects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9600" dirty="0"/>
              <a:t>Investigate the Lifecycle Assessment of traditional and new construction methods for residential projects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IE" sz="9600" dirty="0"/>
              <a:t>Assess feasibility of additional low carbon district heating schemes</a:t>
            </a:r>
          </a:p>
          <a:p>
            <a:endParaRPr lang="en-IE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8EF6C-97F4-4E85-AAF7-0616195F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CE8FB-7F8D-4814-B52E-9C505AE2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320054-2EF8-4644-96CD-6BB8DFAD8751}"/>
              </a:ext>
            </a:extLst>
          </p:cNvPr>
          <p:cNvSpPr/>
          <p:nvPr/>
        </p:nvSpPr>
        <p:spPr>
          <a:xfrm>
            <a:off x="3957851" y="1078173"/>
            <a:ext cx="4394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Energy and Buildings</a:t>
            </a:r>
            <a:endParaRPr lang="en-IE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F7E20-56FB-44A7-A318-CBB14275B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" r="2595" b="-4"/>
          <a:stretch/>
        </p:blipFill>
        <p:spPr>
          <a:xfrm>
            <a:off x="10568525" y="1573273"/>
            <a:ext cx="2572726" cy="2572726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398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2E8E94B-3CA3-43BD-A188-727AD16535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5928" y="549275"/>
            <a:ext cx="8953708" cy="1219200"/>
          </a:xfrm>
        </p:spPr>
        <p:txBody>
          <a:bodyPr>
            <a:normAutofit fontScale="90000"/>
          </a:bodyPr>
          <a:lstStyle/>
          <a:p>
            <a:r>
              <a:rPr lang="en-GB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Development of the Tallaght District Heating Scheme</a:t>
            </a:r>
            <a:br>
              <a:rPr lang="en-IE" altLang="en-US" dirty="0">
                <a:solidFill>
                  <a:srgbClr val="F46E24"/>
                </a:solidFill>
              </a:rPr>
            </a:br>
            <a:endParaRPr lang="en-IE" altLang="en-US" dirty="0"/>
          </a:p>
        </p:txBody>
      </p:sp>
      <p:pic>
        <p:nvPicPr>
          <p:cNvPr id="23555" name="Content Placeholder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BA3A1B5-6479-442A-BAB0-A2FD6F6DEE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58410" y="1570919"/>
            <a:ext cx="13162445" cy="4483517"/>
          </a:xfr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BC5105-1B72-4357-8969-09D702C7C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EABEC2B-B1FC-49E4-9D12-C658D6928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B75681A2-5BBD-4056-91B0-B0820BBF4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675" y="265458"/>
            <a:ext cx="8741331" cy="1577975"/>
          </a:xfrm>
        </p:spPr>
        <p:txBody>
          <a:bodyPr>
            <a:normAutofit fontScale="90000"/>
          </a:bodyPr>
          <a:lstStyle/>
          <a:p>
            <a:r>
              <a:rPr lang="en-GB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Upgrade 4,000 Public Lights to LED and Lighting in SDCC Buildings</a:t>
            </a:r>
            <a:br>
              <a:rPr lang="en-IE" altLang="en-US" dirty="0">
                <a:solidFill>
                  <a:srgbClr val="F46E24"/>
                </a:solidFill>
              </a:rPr>
            </a:br>
            <a:endParaRPr lang="en-IE" altLang="en-US" dirty="0"/>
          </a:p>
        </p:txBody>
      </p:sp>
      <p:pic>
        <p:nvPicPr>
          <p:cNvPr id="22531" name="Content Placeholder 3" descr="A person holding a gun&#10;&#10;Description automatically generated">
            <a:extLst>
              <a:ext uri="{FF2B5EF4-FFF2-40B4-BE49-F238E27FC236}">
                <a16:creationId xmlns:a16="http://schemas.microsoft.com/office/drawing/2014/main" id="{E63BC674-4C28-416E-9D99-31952C794E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81890" y="1431822"/>
            <a:ext cx="8531231" cy="5160720"/>
          </a:xfr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A2BEE5-E19E-47BE-9CAF-409D8AFD8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58BC48E-0A18-48DF-B0E4-FEB109CD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B8693-7F5F-437E-B5C6-8B0476A636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9" r="2595" b="-4"/>
          <a:stretch/>
        </p:blipFill>
        <p:spPr>
          <a:xfrm>
            <a:off x="10678694" y="2961398"/>
            <a:ext cx="2572726" cy="2572726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007A332-44D9-4ED9-B696-DE92D9F03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2225" y="730882"/>
            <a:ext cx="7427913" cy="1219200"/>
          </a:xfrm>
        </p:spPr>
        <p:txBody>
          <a:bodyPr>
            <a:normAutofit fontScale="90000"/>
          </a:bodyPr>
          <a:lstStyle/>
          <a:p>
            <a:r>
              <a:rPr lang="en-GB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Energy Efficient Retrofits of Solar Panels to SDCC Municipal Buildings</a:t>
            </a:r>
            <a:br>
              <a:rPr lang="en-IE" altLang="en-US" dirty="0">
                <a:solidFill>
                  <a:srgbClr val="F46E24"/>
                </a:solidFill>
              </a:rPr>
            </a:br>
            <a:endParaRPr lang="en-IE" altLang="en-US" dirty="0"/>
          </a:p>
        </p:txBody>
      </p:sp>
      <p:pic>
        <p:nvPicPr>
          <p:cNvPr id="24579" name="Picture 6" descr="A picture containing blue, truck, building, device&#10;&#10;Description automatically generated">
            <a:extLst>
              <a:ext uri="{FF2B5EF4-FFF2-40B4-BE49-F238E27FC236}">
                <a16:creationId xmlns:a16="http://schemas.microsoft.com/office/drawing/2014/main" id="{48C74AE5-18AC-4B6B-AE3D-70C0B8313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4" y="1719332"/>
            <a:ext cx="5513963" cy="395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Content Placeholder 5" descr="A picture containing boat, outdoor, water, sky&#10;&#10;Description automatically generated">
            <a:extLst>
              <a:ext uri="{FF2B5EF4-FFF2-40B4-BE49-F238E27FC236}">
                <a16:creationId xmlns:a16="http://schemas.microsoft.com/office/drawing/2014/main" id="{56B4099A-EEF7-4F24-8145-2305EA8CCB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756" y="2901228"/>
            <a:ext cx="6016626" cy="3743325"/>
          </a:xfr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99751B-2C42-4B55-B2ED-AF83207C8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04" y="20569"/>
            <a:ext cx="2979531" cy="16557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3D4F249-244E-43EC-8BF7-5F2BC8E3E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2" y="5691187"/>
            <a:ext cx="17510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DA34D290-BC43-48BC-BBFC-F78541F54E35}" vid="{BA7C5BFC-5B61-448C-B0D4-4CE6B1329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CCAP Implementation plan 2020 Presentation</Template>
  <TotalTime>411</TotalTime>
  <Words>923</Words>
  <Application>Microsoft Office PowerPoint</Application>
  <PresentationFormat>Widescreen</PresentationFormat>
  <Paragraphs>124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South Dublin County Council Climate Change Action  Plan 2019- 2024  Implementation Plan 2020</vt:lpstr>
      <vt:lpstr>4 Key Targets</vt:lpstr>
      <vt:lpstr>6 Action Areas</vt:lpstr>
      <vt:lpstr>PowerPoint Presentation</vt:lpstr>
      <vt:lpstr>Energy and Buildings</vt:lpstr>
      <vt:lpstr>PowerPoint Presentation</vt:lpstr>
      <vt:lpstr>Development of the Tallaght District Heating Scheme </vt:lpstr>
      <vt:lpstr>Upgrade 4,000 Public Lights to LED and Lighting in SDCC Buildings </vt:lpstr>
      <vt:lpstr>Energy Efficient Retrofits of Solar Panels to SDCC Municipal Buildings </vt:lpstr>
      <vt:lpstr>Transport</vt:lpstr>
      <vt:lpstr>Transport</vt:lpstr>
      <vt:lpstr> Promote Modal Shift From Single Occupancy Vehicles  To More Sustainable Modes of Transport </vt:lpstr>
      <vt:lpstr>Introduction of Additional Electric Vehicles to SDCC’s Fleet </vt:lpstr>
      <vt:lpstr>Flood Resilience</vt:lpstr>
      <vt:lpstr>Flood Resilience</vt:lpstr>
      <vt:lpstr>Poddle Flood Alleviation Scheme</vt:lpstr>
      <vt:lpstr>Whitechurch Stream Flood Alleviation Scheme</vt:lpstr>
      <vt:lpstr>Nature Based Solutions</vt:lpstr>
      <vt:lpstr>Nature Based Solutions</vt:lpstr>
      <vt:lpstr>Nature Based Solutions</vt:lpstr>
      <vt:lpstr>PowerPoint Presentation</vt:lpstr>
      <vt:lpstr>PowerPoint Presentation</vt:lpstr>
      <vt:lpstr>Resource Management</vt:lpstr>
      <vt:lpstr>Resource Management</vt:lpstr>
      <vt:lpstr>Resource Management</vt:lpstr>
      <vt:lpstr>Citizen Engagement</vt:lpstr>
      <vt:lpstr>Citizen Engagement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Dublin County Council Climate Change Action  Plan 2019- 2024  Implementation Plan 2020</dc:title>
  <dc:creator>Darby Mullen</dc:creator>
  <cp:lastModifiedBy>Teresa Walsh</cp:lastModifiedBy>
  <cp:revision>23</cp:revision>
  <dcterms:created xsi:type="dcterms:W3CDTF">2020-02-03T08:41:33Z</dcterms:created>
  <dcterms:modified xsi:type="dcterms:W3CDTF">2020-02-07T12:44:20Z</dcterms:modified>
</cp:coreProperties>
</file>