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92" r:id="rId2"/>
    <p:sldId id="313" r:id="rId3"/>
    <p:sldId id="311" r:id="rId4"/>
    <p:sldId id="359" r:id="rId5"/>
    <p:sldId id="384" r:id="rId6"/>
    <p:sldId id="355" r:id="rId7"/>
    <p:sldId id="387" r:id="rId8"/>
    <p:sldId id="317" r:id="rId9"/>
    <p:sldId id="358" r:id="rId10"/>
    <p:sldId id="381" r:id="rId11"/>
    <p:sldId id="385" r:id="rId12"/>
    <p:sldId id="382" r:id="rId13"/>
    <p:sldId id="378" r:id="rId14"/>
    <p:sldId id="376" r:id="rId15"/>
    <p:sldId id="364" r:id="rId16"/>
    <p:sldId id="377" r:id="rId17"/>
    <p:sldId id="366" r:id="rId18"/>
    <p:sldId id="371" r:id="rId19"/>
    <p:sldId id="360" r:id="rId20"/>
    <p:sldId id="388" r:id="rId2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Gregory" initials="JG" lastIdx="1" clrIdx="0">
    <p:extLst>
      <p:ext uri="{19B8F6BF-5375-455C-9EA6-DF929625EA0E}">
        <p15:presenceInfo xmlns:p15="http://schemas.microsoft.com/office/powerpoint/2012/main" userId="0be0b6d7d0c5021c" providerId="Windows Live"/>
      </p:ext>
    </p:extLst>
  </p:cmAuthor>
  <p:cmAuthor id="2" name="Suzanne Furlong" initials="SF" lastIdx="1" clrIdx="1">
    <p:extLst>
      <p:ext uri="{19B8F6BF-5375-455C-9EA6-DF929625EA0E}">
        <p15:presenceInfo xmlns:p15="http://schemas.microsoft.com/office/powerpoint/2012/main" userId="S::suzannefurlong@sdublincoco.ie::6b543a21-3ac4-4a88-be96-b2dfb48d3e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CE"/>
    <a:srgbClr val="C6EFCE"/>
    <a:srgbClr val="FFC7CE"/>
    <a:srgbClr val="A91505"/>
    <a:srgbClr val="657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73090" autoAdjust="0"/>
  </p:normalViewPr>
  <p:slideViewPr>
    <p:cSldViewPr snapToGrid="0" snapToObjects="1">
      <p:cViewPr varScale="1">
        <p:scale>
          <a:sx n="65" d="100"/>
          <a:sy n="65" d="100"/>
        </p:scale>
        <p:origin x="91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C9CE6-E766-4559-8ED5-6CB4BA8AD525}"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56C97AE4-85D9-4801-A8F6-D5FBE0F79892}">
      <dgm:prSet/>
      <dgm:spPr/>
      <dgm:t>
        <a:bodyPr/>
        <a:lstStyle/>
        <a:p>
          <a:r>
            <a:rPr lang="en-GB" dirty="0"/>
            <a:t>Annual maintenance regimes: provide intensive maintenance to existing pitches</a:t>
          </a:r>
          <a:endParaRPr lang="en-US" dirty="0"/>
        </a:p>
      </dgm:t>
    </dgm:pt>
    <dgm:pt modelId="{4ED64207-AACC-417C-97DB-7C50E72DAAA4}" type="parTrans" cxnId="{D18780DA-C3FE-4A27-A9A9-D05DFB759E2B}">
      <dgm:prSet/>
      <dgm:spPr/>
      <dgm:t>
        <a:bodyPr/>
        <a:lstStyle/>
        <a:p>
          <a:endParaRPr lang="en-US"/>
        </a:p>
      </dgm:t>
    </dgm:pt>
    <dgm:pt modelId="{0586375A-F4E5-4177-921A-55BFF4BDE5F3}" type="sibTrans" cxnId="{D18780DA-C3FE-4A27-A9A9-D05DFB759E2B}">
      <dgm:prSet/>
      <dgm:spPr/>
      <dgm:t>
        <a:bodyPr/>
        <a:lstStyle/>
        <a:p>
          <a:endParaRPr lang="en-US"/>
        </a:p>
      </dgm:t>
    </dgm:pt>
    <dgm:pt modelId="{658E0238-89DF-4B82-BF67-6E443C585883}">
      <dgm:prSet/>
      <dgm:spPr/>
      <dgm:t>
        <a:bodyPr/>
        <a:lstStyle/>
        <a:p>
          <a:r>
            <a:rPr lang="en-GB" dirty="0"/>
            <a:t>Maintain capital investment to facilitate increased match play on existing pitches:</a:t>
          </a:r>
          <a:endParaRPr lang="en-US" dirty="0"/>
        </a:p>
      </dgm:t>
    </dgm:pt>
    <dgm:pt modelId="{4FEF0501-2507-44D4-8126-1C1A52235FEE}" type="parTrans" cxnId="{903897F8-2E65-4A5F-A430-FCCE0D6BAF34}">
      <dgm:prSet/>
      <dgm:spPr/>
      <dgm:t>
        <a:bodyPr/>
        <a:lstStyle/>
        <a:p>
          <a:endParaRPr lang="en-US"/>
        </a:p>
      </dgm:t>
    </dgm:pt>
    <dgm:pt modelId="{49A2402E-83E2-4ABE-82E1-25643E82381F}" type="sibTrans" cxnId="{903897F8-2E65-4A5F-A430-FCCE0D6BAF34}">
      <dgm:prSet/>
      <dgm:spPr/>
      <dgm:t>
        <a:bodyPr/>
        <a:lstStyle/>
        <a:p>
          <a:endParaRPr lang="en-US"/>
        </a:p>
      </dgm:t>
    </dgm:pt>
    <dgm:pt modelId="{9FE50F85-ACFA-48DA-A6AF-4BD9D45F58E5}">
      <dgm:prSet custT="1"/>
      <dgm:spPr/>
      <dgm:t>
        <a:bodyPr/>
        <a:lstStyle/>
        <a:p>
          <a:r>
            <a:rPr lang="en-GB" sz="1400" dirty="0" err="1"/>
            <a:t>Firhouse</a:t>
          </a:r>
          <a:r>
            <a:rPr lang="en-GB" sz="1400" dirty="0"/>
            <a:t> pitches (3 pitches completed)</a:t>
          </a:r>
          <a:endParaRPr lang="en-US" sz="1400" dirty="0"/>
        </a:p>
      </dgm:t>
    </dgm:pt>
    <dgm:pt modelId="{A0DD6D6B-A8EB-4019-A251-E9A4F169781C}" type="parTrans" cxnId="{512309E6-46C4-426D-9405-268B410C1CF4}">
      <dgm:prSet/>
      <dgm:spPr/>
      <dgm:t>
        <a:bodyPr/>
        <a:lstStyle/>
        <a:p>
          <a:endParaRPr lang="en-US"/>
        </a:p>
      </dgm:t>
    </dgm:pt>
    <dgm:pt modelId="{CD09F2C1-F8E1-4E5A-9AC2-411B70E5EE9D}" type="sibTrans" cxnId="{512309E6-46C4-426D-9405-268B410C1CF4}">
      <dgm:prSet/>
      <dgm:spPr/>
      <dgm:t>
        <a:bodyPr/>
        <a:lstStyle/>
        <a:p>
          <a:endParaRPr lang="en-US"/>
        </a:p>
      </dgm:t>
    </dgm:pt>
    <dgm:pt modelId="{54A95CB1-1308-4280-93CE-F031C6CA1A92}">
      <dgm:prSet custT="1"/>
      <dgm:spPr/>
      <dgm:t>
        <a:bodyPr/>
        <a:lstStyle/>
        <a:p>
          <a:r>
            <a:rPr lang="en-GB" sz="1400" dirty="0"/>
            <a:t>Tymon pitches (2 completed and 1 underway)</a:t>
          </a:r>
          <a:endParaRPr lang="en-US" sz="1400" dirty="0"/>
        </a:p>
      </dgm:t>
    </dgm:pt>
    <dgm:pt modelId="{5A1D15FE-A360-438A-9401-AB0B74F0A59E}" type="parTrans" cxnId="{817D4CF7-7154-4F7C-8406-F2DFCD7281BB}">
      <dgm:prSet/>
      <dgm:spPr/>
      <dgm:t>
        <a:bodyPr/>
        <a:lstStyle/>
        <a:p>
          <a:endParaRPr lang="en-US"/>
        </a:p>
      </dgm:t>
    </dgm:pt>
    <dgm:pt modelId="{8277C9BE-590F-4D0B-9FF6-8C97A7F8D857}" type="sibTrans" cxnId="{817D4CF7-7154-4F7C-8406-F2DFCD7281BB}">
      <dgm:prSet/>
      <dgm:spPr/>
      <dgm:t>
        <a:bodyPr/>
        <a:lstStyle/>
        <a:p>
          <a:endParaRPr lang="en-US"/>
        </a:p>
      </dgm:t>
    </dgm:pt>
    <dgm:pt modelId="{C66BFCD4-EDEC-4D1A-A485-ABDB2261076F}">
      <dgm:prSet custT="1"/>
      <dgm:spPr/>
      <dgm:t>
        <a:bodyPr/>
        <a:lstStyle/>
        <a:p>
          <a:r>
            <a:rPr lang="en-GB" sz="1400" dirty="0" err="1"/>
            <a:t>Jobstown</a:t>
          </a:r>
          <a:r>
            <a:rPr lang="en-GB" sz="1400" dirty="0"/>
            <a:t> Park and Butler McGee Park (2 pitches completed)</a:t>
          </a:r>
          <a:endParaRPr lang="en-US" sz="1400" dirty="0"/>
        </a:p>
      </dgm:t>
    </dgm:pt>
    <dgm:pt modelId="{C9A0BD3A-130F-4D2A-8552-394E50B9F2BD}" type="parTrans" cxnId="{6D4B4BD7-BDAB-43E3-90B2-EB4A41603DE0}">
      <dgm:prSet/>
      <dgm:spPr/>
      <dgm:t>
        <a:bodyPr/>
        <a:lstStyle/>
        <a:p>
          <a:endParaRPr lang="en-US"/>
        </a:p>
      </dgm:t>
    </dgm:pt>
    <dgm:pt modelId="{798B7A60-2DDE-4A19-B95A-C9495D0543E8}" type="sibTrans" cxnId="{6D4B4BD7-BDAB-43E3-90B2-EB4A41603DE0}">
      <dgm:prSet/>
      <dgm:spPr/>
      <dgm:t>
        <a:bodyPr/>
        <a:lstStyle/>
        <a:p>
          <a:endParaRPr lang="en-US"/>
        </a:p>
      </dgm:t>
    </dgm:pt>
    <dgm:pt modelId="{B9496ED9-6ACC-431E-8F45-8561A5311235}">
      <dgm:prSet custT="1"/>
      <dgm:spPr/>
      <dgm:t>
        <a:bodyPr/>
        <a:lstStyle/>
        <a:p>
          <a:r>
            <a:rPr lang="en-GB" sz="1400" dirty="0"/>
            <a:t>Dodder Valley Old </a:t>
          </a:r>
          <a:r>
            <a:rPr lang="en-GB" sz="1400" dirty="0" err="1"/>
            <a:t>Bawn</a:t>
          </a:r>
          <a:r>
            <a:rPr lang="en-GB" sz="1400" dirty="0"/>
            <a:t> (existing pitch enhancements)</a:t>
          </a:r>
          <a:endParaRPr lang="en-US" sz="1400" dirty="0"/>
        </a:p>
      </dgm:t>
    </dgm:pt>
    <dgm:pt modelId="{59E03C44-C3C4-4D58-A564-D0B09895C4DA}" type="parTrans" cxnId="{5C49804E-1702-49FC-BDA2-63A953992ED2}">
      <dgm:prSet/>
      <dgm:spPr/>
      <dgm:t>
        <a:bodyPr/>
        <a:lstStyle/>
        <a:p>
          <a:endParaRPr lang="en-US"/>
        </a:p>
      </dgm:t>
    </dgm:pt>
    <dgm:pt modelId="{E26D1D89-43DF-4563-AE9A-42F29BD8CBD1}" type="sibTrans" cxnId="{5C49804E-1702-49FC-BDA2-63A953992ED2}">
      <dgm:prSet/>
      <dgm:spPr/>
      <dgm:t>
        <a:bodyPr/>
        <a:lstStyle/>
        <a:p>
          <a:endParaRPr lang="en-US"/>
        </a:p>
      </dgm:t>
    </dgm:pt>
    <dgm:pt modelId="{25732ECE-EF5F-452F-97F5-087D9FE9BB17}">
      <dgm:prSet custT="1"/>
      <dgm:spPr/>
      <dgm:t>
        <a:bodyPr/>
        <a:lstStyle/>
        <a:p>
          <a:r>
            <a:rPr lang="en-GB" sz="1400" dirty="0"/>
            <a:t>Capital investment in pitches to be continued based on needs assessment.</a:t>
          </a:r>
          <a:endParaRPr lang="en-US" sz="1400" dirty="0"/>
        </a:p>
      </dgm:t>
    </dgm:pt>
    <dgm:pt modelId="{3E7C70CA-E06A-4D10-9C4A-0FFCB3163BF7}" type="parTrans" cxnId="{7AE1F9DB-7C54-437C-B95F-35CAB3F07B02}">
      <dgm:prSet/>
      <dgm:spPr/>
      <dgm:t>
        <a:bodyPr/>
        <a:lstStyle/>
        <a:p>
          <a:endParaRPr lang="en-US"/>
        </a:p>
      </dgm:t>
    </dgm:pt>
    <dgm:pt modelId="{E0183B3A-3269-413D-B897-719936D00A90}" type="sibTrans" cxnId="{7AE1F9DB-7C54-437C-B95F-35CAB3F07B02}">
      <dgm:prSet/>
      <dgm:spPr/>
      <dgm:t>
        <a:bodyPr/>
        <a:lstStyle/>
        <a:p>
          <a:endParaRPr lang="en-US"/>
        </a:p>
      </dgm:t>
    </dgm:pt>
    <dgm:pt modelId="{C5C631C0-344E-4C20-8695-65184E027706}">
      <dgm:prSet custT="1"/>
      <dgm:spPr/>
      <dgm:t>
        <a:bodyPr/>
        <a:lstStyle/>
        <a:p>
          <a:r>
            <a:rPr lang="en-US" sz="1400" dirty="0"/>
            <a:t>2019 SCG allocation for pitch works: €350,000.</a:t>
          </a:r>
        </a:p>
      </dgm:t>
    </dgm:pt>
    <dgm:pt modelId="{494B46F4-5DAF-451B-8A97-2F8346DA25F6}" type="parTrans" cxnId="{754F5FDC-4D48-4100-8168-9F7D8DEE697E}">
      <dgm:prSet/>
      <dgm:spPr/>
      <dgm:t>
        <a:bodyPr/>
        <a:lstStyle/>
        <a:p>
          <a:endParaRPr lang="en-IE"/>
        </a:p>
      </dgm:t>
    </dgm:pt>
    <dgm:pt modelId="{D8E95792-59D3-4630-A1D1-83AC3EE788EA}" type="sibTrans" cxnId="{754F5FDC-4D48-4100-8168-9F7D8DEE697E}">
      <dgm:prSet/>
      <dgm:spPr/>
      <dgm:t>
        <a:bodyPr/>
        <a:lstStyle/>
        <a:p>
          <a:endParaRPr lang="en-IE"/>
        </a:p>
      </dgm:t>
    </dgm:pt>
    <dgm:pt modelId="{779D04AE-A8CA-4F47-BFC9-9AD59FD3EA34}">
      <dgm:prSet custT="1"/>
      <dgm:spPr/>
      <dgm:t>
        <a:bodyPr/>
        <a:lstStyle/>
        <a:p>
          <a:r>
            <a:rPr lang="en-GB" sz="1400" dirty="0"/>
            <a:t>Continue high level of communication between the council and clubs</a:t>
          </a:r>
          <a:endParaRPr lang="en-US" sz="1400" dirty="0"/>
        </a:p>
      </dgm:t>
    </dgm:pt>
    <dgm:pt modelId="{8D03E40B-AB32-4E93-9722-CBFF13083C0B}" type="parTrans" cxnId="{341F045A-0EB4-4C6A-A3BB-9773C0BEDE95}">
      <dgm:prSet/>
      <dgm:spPr/>
      <dgm:t>
        <a:bodyPr/>
        <a:lstStyle/>
        <a:p>
          <a:endParaRPr lang="en-IE"/>
        </a:p>
      </dgm:t>
    </dgm:pt>
    <dgm:pt modelId="{E9D15E3C-DD51-40BB-BB53-B22EC41D19C9}" type="sibTrans" cxnId="{341F045A-0EB4-4C6A-A3BB-9773C0BEDE95}">
      <dgm:prSet/>
      <dgm:spPr/>
      <dgm:t>
        <a:bodyPr/>
        <a:lstStyle/>
        <a:p>
          <a:endParaRPr lang="en-IE"/>
        </a:p>
      </dgm:t>
    </dgm:pt>
    <dgm:pt modelId="{F1C15A04-BAC6-4C9F-8C96-B49A29D8F916}">
      <dgm:prSet custT="1"/>
      <dgm:spPr/>
      <dgm:t>
        <a:bodyPr/>
        <a:lstStyle/>
        <a:p>
          <a:r>
            <a:rPr lang="en-GB" sz="1400" dirty="0"/>
            <a:t>Target higher use sites, shared sites and sites with high amount of community use</a:t>
          </a:r>
          <a:endParaRPr lang="en-US" sz="1400" dirty="0"/>
        </a:p>
      </dgm:t>
    </dgm:pt>
    <dgm:pt modelId="{16778B33-09F2-44E3-BA76-59A0536E4F5B}" type="parTrans" cxnId="{FCB9420C-2780-417C-8B15-5D8ECFEC3B17}">
      <dgm:prSet/>
      <dgm:spPr/>
      <dgm:t>
        <a:bodyPr/>
        <a:lstStyle/>
        <a:p>
          <a:endParaRPr lang="en-IE"/>
        </a:p>
      </dgm:t>
    </dgm:pt>
    <dgm:pt modelId="{7AB9A012-9EEB-4494-BA5B-09B1D1442778}" type="sibTrans" cxnId="{FCB9420C-2780-417C-8B15-5D8ECFEC3B17}">
      <dgm:prSet/>
      <dgm:spPr/>
      <dgm:t>
        <a:bodyPr/>
        <a:lstStyle/>
        <a:p>
          <a:endParaRPr lang="en-IE"/>
        </a:p>
      </dgm:t>
    </dgm:pt>
    <dgm:pt modelId="{6C7B17AF-1FE3-410B-89D7-859087842F19}">
      <dgm:prSet custT="1"/>
      <dgm:spPr/>
      <dgm:t>
        <a:bodyPr/>
        <a:lstStyle/>
        <a:p>
          <a:r>
            <a:rPr lang="en-GB" sz="1400" dirty="0"/>
            <a:t>Continue on a rolling basis.</a:t>
          </a:r>
          <a:endParaRPr lang="en-US" sz="1400" dirty="0"/>
        </a:p>
      </dgm:t>
    </dgm:pt>
    <dgm:pt modelId="{BCECA0FF-8A67-45B1-998F-F279A51A932F}" type="parTrans" cxnId="{5124CC7E-91DC-4506-AC60-82A01685A378}">
      <dgm:prSet/>
      <dgm:spPr/>
      <dgm:t>
        <a:bodyPr/>
        <a:lstStyle/>
        <a:p>
          <a:endParaRPr lang="en-IE"/>
        </a:p>
      </dgm:t>
    </dgm:pt>
    <dgm:pt modelId="{BBC142B4-0629-483C-9D09-19CC2A74D232}" type="sibTrans" cxnId="{5124CC7E-91DC-4506-AC60-82A01685A378}">
      <dgm:prSet/>
      <dgm:spPr/>
      <dgm:t>
        <a:bodyPr/>
        <a:lstStyle/>
        <a:p>
          <a:endParaRPr lang="en-IE"/>
        </a:p>
      </dgm:t>
    </dgm:pt>
    <dgm:pt modelId="{1245D70F-BDAF-4929-A514-14A6DF87FCED}">
      <dgm:prSet custT="1"/>
      <dgm:spPr/>
      <dgm:t>
        <a:bodyPr/>
        <a:lstStyle/>
        <a:p>
          <a:r>
            <a:rPr lang="en-GB" sz="1400" dirty="0"/>
            <a:t>Training pitches / facilites under-catered for; putting  pressure on pitch quality</a:t>
          </a:r>
          <a:endParaRPr lang="en-US" sz="1400" dirty="0"/>
        </a:p>
      </dgm:t>
    </dgm:pt>
    <dgm:pt modelId="{6E29CF4F-322C-4DEF-9F3D-F62D6AAC5831}" type="parTrans" cxnId="{E9DDF8F2-90A0-4AD7-8892-7659A5F3A338}">
      <dgm:prSet/>
      <dgm:spPr/>
      <dgm:t>
        <a:bodyPr/>
        <a:lstStyle/>
        <a:p>
          <a:endParaRPr lang="en-IE"/>
        </a:p>
      </dgm:t>
    </dgm:pt>
    <dgm:pt modelId="{5933D6D5-B863-4BEF-A3E9-069ECD6883B2}" type="sibTrans" cxnId="{E9DDF8F2-90A0-4AD7-8892-7659A5F3A338}">
      <dgm:prSet/>
      <dgm:spPr/>
      <dgm:t>
        <a:bodyPr/>
        <a:lstStyle/>
        <a:p>
          <a:endParaRPr lang="en-IE"/>
        </a:p>
      </dgm:t>
    </dgm:pt>
    <dgm:pt modelId="{0CEAE3DB-D495-4A56-A5E9-665DED752AEB}">
      <dgm:prSet custT="1"/>
      <dgm:spPr/>
      <dgm:t>
        <a:bodyPr/>
        <a:lstStyle/>
        <a:p>
          <a:r>
            <a:rPr lang="en-GB" sz="1400" dirty="0"/>
            <a:t>Allocation via Revenue budget (€313,000 proposed for 2020)  for aeration, top dressing, goal mouth and damaged area repairs, provision / replacement of goal posts etc.)</a:t>
          </a:r>
          <a:endParaRPr lang="en-US" sz="1400" dirty="0"/>
        </a:p>
      </dgm:t>
    </dgm:pt>
    <dgm:pt modelId="{5619905E-088A-4C07-B673-5EBC981EC912}" type="parTrans" cxnId="{5730BDE0-845B-4590-B37B-680C4CB01FD4}">
      <dgm:prSet/>
      <dgm:spPr/>
      <dgm:t>
        <a:bodyPr/>
        <a:lstStyle/>
        <a:p>
          <a:endParaRPr lang="en-IE"/>
        </a:p>
      </dgm:t>
    </dgm:pt>
    <dgm:pt modelId="{5D872E8E-D83F-42C9-B58B-F31E33125F40}" type="sibTrans" cxnId="{5730BDE0-845B-4590-B37B-680C4CB01FD4}">
      <dgm:prSet/>
      <dgm:spPr/>
      <dgm:t>
        <a:bodyPr/>
        <a:lstStyle/>
        <a:p>
          <a:endParaRPr lang="en-IE"/>
        </a:p>
      </dgm:t>
    </dgm:pt>
    <dgm:pt modelId="{C1623A8B-C23B-4DDA-A905-EB09CF06CBE5}">
      <dgm:prSet custT="1"/>
      <dgm:spPr/>
      <dgm:t>
        <a:bodyPr/>
        <a:lstStyle/>
        <a:p>
          <a:r>
            <a:rPr lang="en-US" sz="1400" dirty="0"/>
            <a:t>Completion of Upgrade of Athletics Track, Lucan</a:t>
          </a:r>
        </a:p>
      </dgm:t>
    </dgm:pt>
    <dgm:pt modelId="{07ACC5D3-754A-4977-B17E-E255631AC918}" type="parTrans" cxnId="{D2553743-4D39-465E-8B10-DCC7C70016A3}">
      <dgm:prSet/>
      <dgm:spPr/>
    </dgm:pt>
    <dgm:pt modelId="{071F2708-8860-4C80-A1D1-4CEA92F579C4}" type="sibTrans" cxnId="{D2553743-4D39-465E-8B10-DCC7C70016A3}">
      <dgm:prSet/>
      <dgm:spPr/>
    </dgm:pt>
    <dgm:pt modelId="{ABDAB862-D282-4F74-BA69-7D98ADCBD2B1}" type="pres">
      <dgm:prSet presAssocID="{6E0C9CE6-E766-4559-8ED5-6CB4BA8AD525}" presName="Name0" presStyleCnt="0">
        <dgm:presLayoutVars>
          <dgm:dir/>
          <dgm:animLvl val="lvl"/>
          <dgm:resizeHandles val="exact"/>
        </dgm:presLayoutVars>
      </dgm:prSet>
      <dgm:spPr/>
    </dgm:pt>
    <dgm:pt modelId="{163B3E4A-203F-4441-A6A6-3B60FF552047}" type="pres">
      <dgm:prSet presAssocID="{56C97AE4-85D9-4801-A8F6-D5FBE0F79892}" presName="linNode" presStyleCnt="0"/>
      <dgm:spPr/>
    </dgm:pt>
    <dgm:pt modelId="{B2DE894E-D5DC-4E4E-BCE4-7018CDB6769A}" type="pres">
      <dgm:prSet presAssocID="{56C97AE4-85D9-4801-A8F6-D5FBE0F79892}" presName="parentText" presStyleLbl="node1" presStyleIdx="0" presStyleCnt="2" custScaleY="142704">
        <dgm:presLayoutVars>
          <dgm:chMax val="1"/>
          <dgm:bulletEnabled val="1"/>
        </dgm:presLayoutVars>
      </dgm:prSet>
      <dgm:spPr/>
    </dgm:pt>
    <dgm:pt modelId="{5A1C864E-F157-4758-8B73-152498D5700D}" type="pres">
      <dgm:prSet presAssocID="{56C97AE4-85D9-4801-A8F6-D5FBE0F79892}" presName="descendantText" presStyleLbl="alignAccFollowNode1" presStyleIdx="0" presStyleCnt="2" custScaleX="112488" custScaleY="182059">
        <dgm:presLayoutVars>
          <dgm:bulletEnabled val="1"/>
        </dgm:presLayoutVars>
      </dgm:prSet>
      <dgm:spPr/>
    </dgm:pt>
    <dgm:pt modelId="{CCA38FA3-79B1-4FC1-9D9C-01B6CF329172}" type="pres">
      <dgm:prSet presAssocID="{0586375A-F4E5-4177-921A-55BFF4BDE5F3}" presName="sp" presStyleCnt="0"/>
      <dgm:spPr/>
    </dgm:pt>
    <dgm:pt modelId="{4F1CBB8F-687B-4061-8B56-75104D9DCD5A}" type="pres">
      <dgm:prSet presAssocID="{658E0238-89DF-4B82-BF67-6E443C585883}" presName="linNode" presStyleCnt="0"/>
      <dgm:spPr/>
    </dgm:pt>
    <dgm:pt modelId="{56C2E9CA-B85D-484B-B12C-68C5ACD5326C}" type="pres">
      <dgm:prSet presAssocID="{658E0238-89DF-4B82-BF67-6E443C585883}" presName="parentText" presStyleLbl="node1" presStyleIdx="1" presStyleCnt="2" custScaleY="150057">
        <dgm:presLayoutVars>
          <dgm:chMax val="1"/>
          <dgm:bulletEnabled val="1"/>
        </dgm:presLayoutVars>
      </dgm:prSet>
      <dgm:spPr/>
    </dgm:pt>
    <dgm:pt modelId="{EF47BF6D-F3DC-4F49-AD71-94F109D34614}" type="pres">
      <dgm:prSet presAssocID="{658E0238-89DF-4B82-BF67-6E443C585883}" presName="descendantText" presStyleLbl="alignAccFollowNode1" presStyleIdx="1" presStyleCnt="2" custScaleX="118187" custScaleY="181425">
        <dgm:presLayoutVars>
          <dgm:bulletEnabled val="1"/>
        </dgm:presLayoutVars>
      </dgm:prSet>
      <dgm:spPr/>
    </dgm:pt>
  </dgm:ptLst>
  <dgm:cxnLst>
    <dgm:cxn modelId="{E9CDC40A-0FE4-41FB-9431-EEC40764A7BD}" type="presOf" srcId="{0CEAE3DB-D495-4A56-A5E9-665DED752AEB}" destId="{5A1C864E-F157-4758-8B73-152498D5700D}" srcOrd="0" destOrd="3" presId="urn:microsoft.com/office/officeart/2005/8/layout/vList5"/>
    <dgm:cxn modelId="{FCB9420C-2780-417C-8B15-5D8ECFEC3B17}" srcId="{56C97AE4-85D9-4801-A8F6-D5FBE0F79892}" destId="{F1C15A04-BAC6-4C9F-8C96-B49A29D8F916}" srcOrd="0" destOrd="0" parTransId="{16778B33-09F2-44E3-BA76-59A0536E4F5B}" sibTransId="{7AB9A012-9EEB-4494-BA5B-09B1D1442778}"/>
    <dgm:cxn modelId="{3CADCA18-7A8F-41A3-8815-726DD717C898}" type="presOf" srcId="{C5C631C0-344E-4C20-8695-65184E027706}" destId="{EF47BF6D-F3DC-4F49-AD71-94F109D34614}" srcOrd="0" destOrd="6" presId="urn:microsoft.com/office/officeart/2005/8/layout/vList5"/>
    <dgm:cxn modelId="{C772A735-49EE-49A2-800F-C6AF76A18CCA}" type="presOf" srcId="{25732ECE-EF5F-452F-97F5-087D9FE9BB17}" destId="{EF47BF6D-F3DC-4F49-AD71-94F109D34614}" srcOrd="0" destOrd="5" presId="urn:microsoft.com/office/officeart/2005/8/layout/vList5"/>
    <dgm:cxn modelId="{C9631E38-ECA7-42FC-9D25-1E8E85742C09}" type="presOf" srcId="{6E0C9CE6-E766-4559-8ED5-6CB4BA8AD525}" destId="{ABDAB862-D282-4F74-BA69-7D98ADCBD2B1}" srcOrd="0" destOrd="0" presId="urn:microsoft.com/office/officeart/2005/8/layout/vList5"/>
    <dgm:cxn modelId="{8860FE3B-E67A-4EC1-82DB-38FD63ADA3C5}" type="presOf" srcId="{1245D70F-BDAF-4929-A514-14A6DF87FCED}" destId="{5A1C864E-F157-4758-8B73-152498D5700D}" srcOrd="0" destOrd="2" presId="urn:microsoft.com/office/officeart/2005/8/layout/vList5"/>
    <dgm:cxn modelId="{71F7225E-48AF-4D49-ACEC-AF0E1175D615}" type="presOf" srcId="{658E0238-89DF-4B82-BF67-6E443C585883}" destId="{56C2E9CA-B85D-484B-B12C-68C5ACD5326C}" srcOrd="0" destOrd="0" presId="urn:microsoft.com/office/officeart/2005/8/layout/vList5"/>
    <dgm:cxn modelId="{FBBC605E-FDD7-4B7A-955F-E5592C025CA2}" type="presOf" srcId="{56C97AE4-85D9-4801-A8F6-D5FBE0F79892}" destId="{B2DE894E-D5DC-4E4E-BCE4-7018CDB6769A}" srcOrd="0" destOrd="0" presId="urn:microsoft.com/office/officeart/2005/8/layout/vList5"/>
    <dgm:cxn modelId="{D2553743-4D39-465E-8B10-DCC7C70016A3}" srcId="{658E0238-89DF-4B82-BF67-6E443C585883}" destId="{C1623A8B-C23B-4DDA-A905-EB09CF06CBE5}" srcOrd="4" destOrd="0" parTransId="{07ACC5D3-754A-4977-B17E-E255631AC918}" sibTransId="{071F2708-8860-4C80-A1D1-4CEA92F579C4}"/>
    <dgm:cxn modelId="{5C49804E-1702-49FC-BDA2-63A953992ED2}" srcId="{658E0238-89DF-4B82-BF67-6E443C585883}" destId="{B9496ED9-6ACC-431E-8F45-8561A5311235}" srcOrd="3" destOrd="0" parTransId="{59E03C44-C3C4-4D58-A564-D0B09895C4DA}" sibTransId="{E26D1D89-43DF-4563-AE9A-42F29BD8CBD1}"/>
    <dgm:cxn modelId="{DED0D173-3384-41D7-B602-B34118C83742}" type="presOf" srcId="{C1623A8B-C23B-4DDA-A905-EB09CF06CBE5}" destId="{EF47BF6D-F3DC-4F49-AD71-94F109D34614}" srcOrd="0" destOrd="4" presId="urn:microsoft.com/office/officeart/2005/8/layout/vList5"/>
    <dgm:cxn modelId="{341F045A-0EB4-4C6A-A3BB-9773C0BEDE95}" srcId="{56C97AE4-85D9-4801-A8F6-D5FBE0F79892}" destId="{779D04AE-A8CA-4F47-BFC9-9AD59FD3EA34}" srcOrd="1" destOrd="0" parTransId="{8D03E40B-AB32-4E93-9722-CBFF13083C0B}" sibTransId="{E9D15E3C-DD51-40BB-BB53-B22EC41D19C9}"/>
    <dgm:cxn modelId="{AF3B477C-B336-4C21-B89D-ADF99D71F267}" type="presOf" srcId="{9FE50F85-ACFA-48DA-A6AF-4BD9D45F58E5}" destId="{EF47BF6D-F3DC-4F49-AD71-94F109D34614}" srcOrd="0" destOrd="0" presId="urn:microsoft.com/office/officeart/2005/8/layout/vList5"/>
    <dgm:cxn modelId="{5124CC7E-91DC-4506-AC60-82A01685A378}" srcId="{56C97AE4-85D9-4801-A8F6-D5FBE0F79892}" destId="{6C7B17AF-1FE3-410B-89D7-859087842F19}" srcOrd="4" destOrd="0" parTransId="{BCECA0FF-8A67-45B1-998F-F279A51A932F}" sibTransId="{BBC142B4-0629-483C-9D09-19CC2A74D232}"/>
    <dgm:cxn modelId="{208765A0-033A-4504-82F4-F6E5714B967C}" type="presOf" srcId="{B9496ED9-6ACC-431E-8F45-8561A5311235}" destId="{EF47BF6D-F3DC-4F49-AD71-94F109D34614}" srcOrd="0" destOrd="3" presId="urn:microsoft.com/office/officeart/2005/8/layout/vList5"/>
    <dgm:cxn modelId="{D827F8B5-76C8-44F7-B34A-F5E65ED4EF8B}" type="presOf" srcId="{6C7B17AF-1FE3-410B-89D7-859087842F19}" destId="{5A1C864E-F157-4758-8B73-152498D5700D}" srcOrd="0" destOrd="4" presId="urn:microsoft.com/office/officeart/2005/8/layout/vList5"/>
    <dgm:cxn modelId="{6D4B4BD7-BDAB-43E3-90B2-EB4A41603DE0}" srcId="{658E0238-89DF-4B82-BF67-6E443C585883}" destId="{C66BFCD4-EDEC-4D1A-A485-ABDB2261076F}" srcOrd="2" destOrd="0" parTransId="{C9A0BD3A-130F-4D2A-8552-394E50B9F2BD}" sibTransId="{798B7A60-2DDE-4A19-B95A-C9495D0543E8}"/>
    <dgm:cxn modelId="{D18780DA-C3FE-4A27-A9A9-D05DFB759E2B}" srcId="{6E0C9CE6-E766-4559-8ED5-6CB4BA8AD525}" destId="{56C97AE4-85D9-4801-A8F6-D5FBE0F79892}" srcOrd="0" destOrd="0" parTransId="{4ED64207-AACC-417C-97DB-7C50E72DAAA4}" sibTransId="{0586375A-F4E5-4177-921A-55BFF4BDE5F3}"/>
    <dgm:cxn modelId="{288B26DB-A4F8-43D6-8433-01A140D95B69}" type="presOf" srcId="{779D04AE-A8CA-4F47-BFC9-9AD59FD3EA34}" destId="{5A1C864E-F157-4758-8B73-152498D5700D}" srcOrd="0" destOrd="1" presId="urn:microsoft.com/office/officeart/2005/8/layout/vList5"/>
    <dgm:cxn modelId="{7AE1F9DB-7C54-437C-B95F-35CAB3F07B02}" srcId="{658E0238-89DF-4B82-BF67-6E443C585883}" destId="{25732ECE-EF5F-452F-97F5-087D9FE9BB17}" srcOrd="5" destOrd="0" parTransId="{3E7C70CA-E06A-4D10-9C4A-0FFCB3163BF7}" sibTransId="{E0183B3A-3269-413D-B897-719936D00A90}"/>
    <dgm:cxn modelId="{754F5FDC-4D48-4100-8168-9F7D8DEE697E}" srcId="{658E0238-89DF-4B82-BF67-6E443C585883}" destId="{C5C631C0-344E-4C20-8695-65184E027706}" srcOrd="6" destOrd="0" parTransId="{494B46F4-5DAF-451B-8A97-2F8346DA25F6}" sibTransId="{D8E95792-59D3-4630-A1D1-83AC3EE788EA}"/>
    <dgm:cxn modelId="{9DDDABDD-0BD7-4E09-8C2A-F893334009C0}" type="presOf" srcId="{54A95CB1-1308-4280-93CE-F031C6CA1A92}" destId="{EF47BF6D-F3DC-4F49-AD71-94F109D34614}" srcOrd="0" destOrd="1" presId="urn:microsoft.com/office/officeart/2005/8/layout/vList5"/>
    <dgm:cxn modelId="{B3C1D0DE-7275-4FE1-8AD6-ED9C05DA543B}" type="presOf" srcId="{C66BFCD4-EDEC-4D1A-A485-ABDB2261076F}" destId="{EF47BF6D-F3DC-4F49-AD71-94F109D34614}" srcOrd="0" destOrd="2" presId="urn:microsoft.com/office/officeart/2005/8/layout/vList5"/>
    <dgm:cxn modelId="{5730BDE0-845B-4590-B37B-680C4CB01FD4}" srcId="{56C97AE4-85D9-4801-A8F6-D5FBE0F79892}" destId="{0CEAE3DB-D495-4A56-A5E9-665DED752AEB}" srcOrd="3" destOrd="0" parTransId="{5619905E-088A-4C07-B673-5EBC981EC912}" sibTransId="{5D872E8E-D83F-42C9-B58B-F31E33125F40}"/>
    <dgm:cxn modelId="{EBA142E4-C5DC-485A-A6BC-E6B15EDB2E68}" type="presOf" srcId="{F1C15A04-BAC6-4C9F-8C96-B49A29D8F916}" destId="{5A1C864E-F157-4758-8B73-152498D5700D}" srcOrd="0" destOrd="0" presId="urn:microsoft.com/office/officeart/2005/8/layout/vList5"/>
    <dgm:cxn modelId="{512309E6-46C4-426D-9405-268B410C1CF4}" srcId="{658E0238-89DF-4B82-BF67-6E443C585883}" destId="{9FE50F85-ACFA-48DA-A6AF-4BD9D45F58E5}" srcOrd="0" destOrd="0" parTransId="{A0DD6D6B-A8EB-4019-A251-E9A4F169781C}" sibTransId="{CD09F2C1-F8E1-4E5A-9AC2-411B70E5EE9D}"/>
    <dgm:cxn modelId="{E9DDF8F2-90A0-4AD7-8892-7659A5F3A338}" srcId="{56C97AE4-85D9-4801-A8F6-D5FBE0F79892}" destId="{1245D70F-BDAF-4929-A514-14A6DF87FCED}" srcOrd="2" destOrd="0" parTransId="{6E29CF4F-322C-4DEF-9F3D-F62D6AAC5831}" sibTransId="{5933D6D5-B863-4BEF-A3E9-069ECD6883B2}"/>
    <dgm:cxn modelId="{817D4CF7-7154-4F7C-8406-F2DFCD7281BB}" srcId="{658E0238-89DF-4B82-BF67-6E443C585883}" destId="{54A95CB1-1308-4280-93CE-F031C6CA1A92}" srcOrd="1" destOrd="0" parTransId="{5A1D15FE-A360-438A-9401-AB0B74F0A59E}" sibTransId="{8277C9BE-590F-4D0B-9FF6-8C97A7F8D857}"/>
    <dgm:cxn modelId="{903897F8-2E65-4A5F-A430-FCCE0D6BAF34}" srcId="{6E0C9CE6-E766-4559-8ED5-6CB4BA8AD525}" destId="{658E0238-89DF-4B82-BF67-6E443C585883}" srcOrd="1" destOrd="0" parTransId="{4FEF0501-2507-44D4-8126-1C1A52235FEE}" sibTransId="{49A2402E-83E2-4ABE-82E1-25643E82381F}"/>
    <dgm:cxn modelId="{89AFB2C9-D173-4C15-B1E2-5BDB8FE2595B}" type="presParOf" srcId="{ABDAB862-D282-4F74-BA69-7D98ADCBD2B1}" destId="{163B3E4A-203F-4441-A6A6-3B60FF552047}" srcOrd="0" destOrd="0" presId="urn:microsoft.com/office/officeart/2005/8/layout/vList5"/>
    <dgm:cxn modelId="{AC2BDCC3-B312-429B-ACC7-CC0944430126}" type="presParOf" srcId="{163B3E4A-203F-4441-A6A6-3B60FF552047}" destId="{B2DE894E-D5DC-4E4E-BCE4-7018CDB6769A}" srcOrd="0" destOrd="0" presId="urn:microsoft.com/office/officeart/2005/8/layout/vList5"/>
    <dgm:cxn modelId="{56F54A11-C8BB-4806-AE3D-E6E25932F194}" type="presParOf" srcId="{163B3E4A-203F-4441-A6A6-3B60FF552047}" destId="{5A1C864E-F157-4758-8B73-152498D5700D}" srcOrd="1" destOrd="0" presId="urn:microsoft.com/office/officeart/2005/8/layout/vList5"/>
    <dgm:cxn modelId="{8A5B85D2-C8F3-497E-BBD8-6901267528B7}" type="presParOf" srcId="{ABDAB862-D282-4F74-BA69-7D98ADCBD2B1}" destId="{CCA38FA3-79B1-4FC1-9D9C-01B6CF329172}" srcOrd="1" destOrd="0" presId="urn:microsoft.com/office/officeart/2005/8/layout/vList5"/>
    <dgm:cxn modelId="{4AC76BC2-AC27-417C-A5AF-0A8228786319}" type="presParOf" srcId="{ABDAB862-D282-4F74-BA69-7D98ADCBD2B1}" destId="{4F1CBB8F-687B-4061-8B56-75104D9DCD5A}" srcOrd="2" destOrd="0" presId="urn:microsoft.com/office/officeart/2005/8/layout/vList5"/>
    <dgm:cxn modelId="{E880A16C-A8C3-49A4-A812-2C3CB75029D2}" type="presParOf" srcId="{4F1CBB8F-687B-4061-8B56-75104D9DCD5A}" destId="{56C2E9CA-B85D-484B-B12C-68C5ACD5326C}" srcOrd="0" destOrd="0" presId="urn:microsoft.com/office/officeart/2005/8/layout/vList5"/>
    <dgm:cxn modelId="{30C240F3-A1E7-4DFB-B49B-9635CA0D7073}" type="presParOf" srcId="{4F1CBB8F-687B-4061-8B56-75104D9DCD5A}" destId="{EF47BF6D-F3DC-4F49-AD71-94F109D3461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8A19F-6E7D-4C10-9252-BF68594F2BB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D670A5E7-B86A-4CAB-94F2-79459D87B68D}">
      <dgm:prSet/>
      <dgm:spPr/>
      <dgm:t>
        <a:bodyPr/>
        <a:lstStyle/>
        <a:p>
          <a:r>
            <a:rPr lang="en-GB"/>
            <a:t>Review of current allocation model to increase pitch use efficiencies; consider:</a:t>
          </a:r>
          <a:endParaRPr lang="en-US"/>
        </a:p>
      </dgm:t>
    </dgm:pt>
    <dgm:pt modelId="{16D284C1-4DF9-4ABB-AC98-DB89988910EE}" type="parTrans" cxnId="{B20DBEBE-D87C-4E90-B0E3-F7CBBB65EF26}">
      <dgm:prSet/>
      <dgm:spPr/>
      <dgm:t>
        <a:bodyPr/>
        <a:lstStyle/>
        <a:p>
          <a:endParaRPr lang="en-US"/>
        </a:p>
      </dgm:t>
    </dgm:pt>
    <dgm:pt modelId="{87976116-8480-4265-9527-93D67CF28D53}" type="sibTrans" cxnId="{B20DBEBE-D87C-4E90-B0E3-F7CBBB65EF26}">
      <dgm:prSet/>
      <dgm:spPr/>
      <dgm:t>
        <a:bodyPr/>
        <a:lstStyle/>
        <a:p>
          <a:endParaRPr lang="en-US"/>
        </a:p>
      </dgm:t>
    </dgm:pt>
    <dgm:pt modelId="{4D27D01C-D3AA-4BE8-B7BB-4AB585430892}">
      <dgm:prSet/>
      <dgm:spPr/>
      <dgm:t>
        <a:bodyPr/>
        <a:lstStyle/>
        <a:p>
          <a:r>
            <a:rPr lang="en-GB" dirty="0"/>
            <a:t>Target shared usage of currently under-used or over subscribed locations</a:t>
          </a:r>
          <a:endParaRPr lang="en-US" dirty="0"/>
        </a:p>
      </dgm:t>
    </dgm:pt>
    <dgm:pt modelId="{42ED5E8B-50F5-4818-A4EF-3D577A317A2F}" type="parTrans" cxnId="{46E93E92-BA83-45CA-85EC-F651EC95B254}">
      <dgm:prSet/>
      <dgm:spPr/>
      <dgm:t>
        <a:bodyPr/>
        <a:lstStyle/>
        <a:p>
          <a:endParaRPr lang="en-US"/>
        </a:p>
      </dgm:t>
    </dgm:pt>
    <dgm:pt modelId="{70A6CEAB-2F37-40D3-AFB5-5137DC0B598A}" type="sibTrans" cxnId="{46E93E92-BA83-45CA-85EC-F651EC95B254}">
      <dgm:prSet/>
      <dgm:spPr/>
      <dgm:t>
        <a:bodyPr/>
        <a:lstStyle/>
        <a:p>
          <a:endParaRPr lang="en-US"/>
        </a:p>
      </dgm:t>
    </dgm:pt>
    <dgm:pt modelId="{4A3EDE42-5A08-4E69-9168-1747D1B36BE9}">
      <dgm:prSet/>
      <dgm:spPr/>
      <dgm:t>
        <a:bodyPr/>
        <a:lstStyle/>
        <a:p>
          <a:r>
            <a:rPr lang="en-GB"/>
            <a:t>Review match fixtures to examine match pitch allocations.</a:t>
          </a:r>
          <a:endParaRPr lang="en-US"/>
        </a:p>
      </dgm:t>
    </dgm:pt>
    <dgm:pt modelId="{E39FB629-60F1-4944-B085-05E7264B88FC}" type="parTrans" cxnId="{19DEE099-5562-4B30-A9DD-74C2F3DDE119}">
      <dgm:prSet/>
      <dgm:spPr/>
      <dgm:t>
        <a:bodyPr/>
        <a:lstStyle/>
        <a:p>
          <a:endParaRPr lang="en-US"/>
        </a:p>
      </dgm:t>
    </dgm:pt>
    <dgm:pt modelId="{7A755DCB-A71C-442C-8401-E6489D6046DC}" type="sibTrans" cxnId="{19DEE099-5562-4B30-A9DD-74C2F3DDE119}">
      <dgm:prSet/>
      <dgm:spPr/>
      <dgm:t>
        <a:bodyPr/>
        <a:lstStyle/>
        <a:p>
          <a:endParaRPr lang="en-US"/>
        </a:p>
      </dgm:t>
    </dgm:pt>
    <dgm:pt modelId="{E83A3CF9-26D1-42F2-8817-86F114E28159}">
      <dgm:prSet/>
      <dgm:spPr/>
      <dgm:t>
        <a:bodyPr/>
        <a:lstStyle/>
        <a:p>
          <a:r>
            <a:rPr lang="en-GB" dirty="0">
              <a:solidFill>
                <a:schemeClr val="tx1">
                  <a:lumMod val="75000"/>
                  <a:lumOff val="25000"/>
                </a:schemeClr>
              </a:solidFill>
            </a:rPr>
            <a:t>Develop revised allocation policy; including pitch sharing and multipurpose use of facilities</a:t>
          </a:r>
          <a:endParaRPr lang="en-US" dirty="0"/>
        </a:p>
      </dgm:t>
    </dgm:pt>
    <dgm:pt modelId="{86D002BD-6596-47A3-8E4B-D1448CBB5E39}" type="parTrans" cxnId="{01B5E207-5219-4986-8E91-BD7DF2615552}">
      <dgm:prSet/>
      <dgm:spPr/>
      <dgm:t>
        <a:bodyPr/>
        <a:lstStyle/>
        <a:p>
          <a:endParaRPr lang="en-US"/>
        </a:p>
      </dgm:t>
    </dgm:pt>
    <dgm:pt modelId="{4835B15E-7BA2-4823-A7F3-4AC52B51710A}" type="sibTrans" cxnId="{01B5E207-5219-4986-8E91-BD7DF2615552}">
      <dgm:prSet/>
      <dgm:spPr/>
      <dgm:t>
        <a:bodyPr/>
        <a:lstStyle/>
        <a:p>
          <a:endParaRPr lang="en-US"/>
        </a:p>
      </dgm:t>
    </dgm:pt>
    <dgm:pt modelId="{B9D4D9D0-E656-4893-83AC-2F2623A4B1EF}">
      <dgm:prSet/>
      <dgm:spPr/>
      <dgm:t>
        <a:bodyPr/>
        <a:lstStyle/>
        <a:p>
          <a:r>
            <a:rPr lang="en-IE" dirty="0"/>
            <a:t>Maintain flexibility in pitch designation and configuration to match changing demographics or local need.</a:t>
          </a:r>
          <a:r>
            <a:rPr lang="en-GB" dirty="0"/>
            <a:t> </a:t>
          </a:r>
          <a:endParaRPr lang="en-US" dirty="0"/>
        </a:p>
      </dgm:t>
    </dgm:pt>
    <dgm:pt modelId="{20A46191-E647-476B-9AF0-AB31E0454750}" type="parTrans" cxnId="{CBFFDF27-1672-4FA8-A17A-5F32C0AFD4A0}">
      <dgm:prSet/>
      <dgm:spPr/>
      <dgm:t>
        <a:bodyPr/>
        <a:lstStyle/>
        <a:p>
          <a:endParaRPr lang="en-US"/>
        </a:p>
      </dgm:t>
    </dgm:pt>
    <dgm:pt modelId="{BA0762BD-2291-44AF-96EB-36204897DEA7}" type="sibTrans" cxnId="{CBFFDF27-1672-4FA8-A17A-5F32C0AFD4A0}">
      <dgm:prSet/>
      <dgm:spPr/>
      <dgm:t>
        <a:bodyPr/>
        <a:lstStyle/>
        <a:p>
          <a:endParaRPr lang="en-US"/>
        </a:p>
      </dgm:t>
    </dgm:pt>
    <dgm:pt modelId="{58DFC229-EEAE-4CF0-8F3B-9A40E767D944}">
      <dgm:prSet/>
      <dgm:spPr/>
      <dgm:t>
        <a:bodyPr/>
        <a:lstStyle/>
        <a:p>
          <a:r>
            <a:rPr lang="en-GB" dirty="0"/>
            <a:t>Revise current charging / fee structure versus economic cost</a:t>
          </a:r>
          <a:endParaRPr lang="en-US" dirty="0"/>
        </a:p>
      </dgm:t>
    </dgm:pt>
    <dgm:pt modelId="{DBC4D968-5D7D-4CAF-B7F5-0B56798C3DCD}" type="parTrans" cxnId="{CBE0B746-04D5-4771-BCA5-C8CF0D746C08}">
      <dgm:prSet/>
      <dgm:spPr/>
      <dgm:t>
        <a:bodyPr/>
        <a:lstStyle/>
        <a:p>
          <a:endParaRPr lang="en-US"/>
        </a:p>
      </dgm:t>
    </dgm:pt>
    <dgm:pt modelId="{82C652E9-7E95-464C-AA06-AFEF369EAF45}" type="sibTrans" cxnId="{CBE0B746-04D5-4771-BCA5-C8CF0D746C08}">
      <dgm:prSet/>
      <dgm:spPr/>
      <dgm:t>
        <a:bodyPr/>
        <a:lstStyle/>
        <a:p>
          <a:endParaRPr lang="en-US"/>
        </a:p>
      </dgm:t>
    </dgm:pt>
    <dgm:pt modelId="{4789BEE0-5A48-42A5-AAB2-D73788102F1B}">
      <dgm:prSet/>
      <dgm:spPr/>
      <dgm:t>
        <a:bodyPr/>
        <a:lstStyle/>
        <a:p>
          <a:r>
            <a:rPr lang="en-GB"/>
            <a:t>Considerations to be included: capacity in the area, club buy-in, over usage of pitches and management of same.</a:t>
          </a:r>
          <a:endParaRPr lang="en-US"/>
        </a:p>
      </dgm:t>
    </dgm:pt>
    <dgm:pt modelId="{A2807EA6-3C6D-40CC-9F9A-0A3A2839DA3B}" type="parTrans" cxnId="{3E2E8918-25B2-41FE-841D-184C936C2EC6}">
      <dgm:prSet/>
      <dgm:spPr/>
      <dgm:t>
        <a:bodyPr/>
        <a:lstStyle/>
        <a:p>
          <a:endParaRPr lang="en-US"/>
        </a:p>
      </dgm:t>
    </dgm:pt>
    <dgm:pt modelId="{9ECAC3F1-7845-4839-B11F-B95B394725DD}" type="sibTrans" cxnId="{3E2E8918-25B2-41FE-841D-184C936C2EC6}">
      <dgm:prSet/>
      <dgm:spPr/>
      <dgm:t>
        <a:bodyPr/>
        <a:lstStyle/>
        <a:p>
          <a:endParaRPr lang="en-US"/>
        </a:p>
      </dgm:t>
    </dgm:pt>
    <dgm:pt modelId="{1F716CD8-4910-476F-88DF-D184593F5DB0}">
      <dgm:prSet/>
      <dgm:spPr/>
      <dgm:t>
        <a:bodyPr/>
        <a:lstStyle/>
        <a:p>
          <a:r>
            <a:rPr lang="en-GB" dirty="0"/>
            <a:t>Improve on-line communication. Automate pitch allocation, pitch booking and pavilion booking systems</a:t>
          </a:r>
          <a:endParaRPr lang="en-US" dirty="0"/>
        </a:p>
      </dgm:t>
    </dgm:pt>
    <dgm:pt modelId="{872928C5-B93F-4E44-8B42-F79F6E51EB26}" type="parTrans" cxnId="{3C512FD8-AD34-404D-9882-EA2831F6BDC3}">
      <dgm:prSet/>
      <dgm:spPr/>
      <dgm:t>
        <a:bodyPr/>
        <a:lstStyle/>
        <a:p>
          <a:endParaRPr lang="en-US"/>
        </a:p>
      </dgm:t>
    </dgm:pt>
    <dgm:pt modelId="{A9A2CA07-EB76-40A5-89E8-DE6AE1D6058B}" type="sibTrans" cxnId="{3C512FD8-AD34-404D-9882-EA2831F6BDC3}">
      <dgm:prSet/>
      <dgm:spPr/>
      <dgm:t>
        <a:bodyPr/>
        <a:lstStyle/>
        <a:p>
          <a:endParaRPr lang="en-US"/>
        </a:p>
      </dgm:t>
    </dgm:pt>
    <dgm:pt modelId="{6A920CA0-9F56-42B5-99EA-A3D0ED86B3C5}">
      <dgm:prSet/>
      <dgm:spPr/>
      <dgm:t>
        <a:bodyPr/>
        <a:lstStyle/>
        <a:p>
          <a:r>
            <a:rPr lang="en-GB" dirty="0"/>
            <a:t>Booking systems will generate usage reports and allow pitch provision to be planned to meet demand.</a:t>
          </a:r>
          <a:endParaRPr lang="en-US" dirty="0"/>
        </a:p>
      </dgm:t>
    </dgm:pt>
    <dgm:pt modelId="{40615371-4169-4211-8861-C244F6E82FA9}" type="parTrans" cxnId="{008F8E11-6442-4159-AF2D-951E0A10B54A}">
      <dgm:prSet/>
      <dgm:spPr/>
      <dgm:t>
        <a:bodyPr/>
        <a:lstStyle/>
        <a:p>
          <a:endParaRPr lang="en-US"/>
        </a:p>
      </dgm:t>
    </dgm:pt>
    <dgm:pt modelId="{23D21F98-5530-447E-A360-A4BF7DB745F7}" type="sibTrans" cxnId="{008F8E11-6442-4159-AF2D-951E0A10B54A}">
      <dgm:prSet/>
      <dgm:spPr/>
      <dgm:t>
        <a:bodyPr/>
        <a:lstStyle/>
        <a:p>
          <a:endParaRPr lang="en-US"/>
        </a:p>
      </dgm:t>
    </dgm:pt>
    <dgm:pt modelId="{CC20DEF4-6312-4E77-B1DA-2D63881D3E26}">
      <dgm:prSet/>
      <dgm:spPr/>
      <dgm:t>
        <a:bodyPr/>
        <a:lstStyle/>
        <a:p>
          <a:r>
            <a:rPr lang="en-US" dirty="0"/>
            <a:t>Book-a-pitch system currently tendered for</a:t>
          </a:r>
        </a:p>
      </dgm:t>
    </dgm:pt>
    <dgm:pt modelId="{46D0FBD0-E225-4DE1-AAD1-75F9B956C7DE}" type="parTrans" cxnId="{D8A784CB-0E6B-4EA9-9237-DA467FB0A391}">
      <dgm:prSet/>
      <dgm:spPr/>
      <dgm:t>
        <a:bodyPr/>
        <a:lstStyle/>
        <a:p>
          <a:endParaRPr lang="en-IE"/>
        </a:p>
      </dgm:t>
    </dgm:pt>
    <dgm:pt modelId="{8D0F9373-D909-4E29-920E-19A193CA5CCF}" type="sibTrans" cxnId="{D8A784CB-0E6B-4EA9-9237-DA467FB0A391}">
      <dgm:prSet/>
      <dgm:spPr/>
      <dgm:t>
        <a:bodyPr/>
        <a:lstStyle/>
        <a:p>
          <a:endParaRPr lang="en-IE"/>
        </a:p>
      </dgm:t>
    </dgm:pt>
    <dgm:pt modelId="{4AA230C2-3A3F-4CB9-A892-D2E8B60FB2E1}">
      <dgm:prSet/>
      <dgm:spPr/>
      <dgm:t>
        <a:bodyPr/>
        <a:lstStyle/>
        <a:p>
          <a:r>
            <a:rPr lang="en-US" dirty="0"/>
            <a:t>There will be an obligation to report usage.</a:t>
          </a:r>
        </a:p>
      </dgm:t>
    </dgm:pt>
    <dgm:pt modelId="{0E028931-76F9-47DD-A276-1074DBE47AF2}" type="parTrans" cxnId="{128CFD5D-A84C-4E79-A73C-B3F31D30EB35}">
      <dgm:prSet/>
      <dgm:spPr/>
      <dgm:t>
        <a:bodyPr/>
        <a:lstStyle/>
        <a:p>
          <a:endParaRPr lang="en-IE"/>
        </a:p>
      </dgm:t>
    </dgm:pt>
    <dgm:pt modelId="{51A1D8E3-1F94-460D-8411-AC6B5F9CDAE0}" type="sibTrans" cxnId="{128CFD5D-A84C-4E79-A73C-B3F31D30EB35}">
      <dgm:prSet/>
      <dgm:spPr/>
      <dgm:t>
        <a:bodyPr/>
        <a:lstStyle/>
        <a:p>
          <a:endParaRPr lang="en-IE"/>
        </a:p>
      </dgm:t>
    </dgm:pt>
    <dgm:pt modelId="{8F8A90D7-E977-4C89-BDB1-80BB20869814}">
      <dgm:prSet/>
      <dgm:spPr/>
      <dgm:t>
        <a:bodyPr/>
        <a:lstStyle/>
        <a:p>
          <a:r>
            <a:rPr lang="en-US" dirty="0"/>
            <a:t>Use of pitches and quality of pitches will be audited.</a:t>
          </a:r>
        </a:p>
      </dgm:t>
    </dgm:pt>
    <dgm:pt modelId="{B2ABF304-87F2-49A0-BB94-DB4C53AF8A9D}" type="parTrans" cxnId="{38B51A31-995E-4A1E-B0BF-F29A2E858663}">
      <dgm:prSet/>
      <dgm:spPr/>
      <dgm:t>
        <a:bodyPr/>
        <a:lstStyle/>
        <a:p>
          <a:endParaRPr lang="en-IE"/>
        </a:p>
      </dgm:t>
    </dgm:pt>
    <dgm:pt modelId="{9749BF7E-89A3-473A-ACE0-07E95B80F075}" type="sibTrans" cxnId="{38B51A31-995E-4A1E-B0BF-F29A2E858663}">
      <dgm:prSet/>
      <dgm:spPr/>
      <dgm:t>
        <a:bodyPr/>
        <a:lstStyle/>
        <a:p>
          <a:endParaRPr lang="en-IE"/>
        </a:p>
      </dgm:t>
    </dgm:pt>
    <dgm:pt modelId="{010271FC-BBAB-43E5-9954-8A321B868101}" type="pres">
      <dgm:prSet presAssocID="{0358A19F-6E7D-4C10-9252-BF68594F2BB6}" presName="linear" presStyleCnt="0">
        <dgm:presLayoutVars>
          <dgm:animLvl val="lvl"/>
          <dgm:resizeHandles val="exact"/>
        </dgm:presLayoutVars>
      </dgm:prSet>
      <dgm:spPr/>
    </dgm:pt>
    <dgm:pt modelId="{9EFCA9BC-74AA-4703-B8F7-B0229D9594CC}" type="pres">
      <dgm:prSet presAssocID="{D670A5E7-B86A-4CAB-94F2-79459D87B68D}" presName="parentText" presStyleLbl="node1" presStyleIdx="0" presStyleCnt="3">
        <dgm:presLayoutVars>
          <dgm:chMax val="0"/>
          <dgm:bulletEnabled val="1"/>
        </dgm:presLayoutVars>
      </dgm:prSet>
      <dgm:spPr/>
    </dgm:pt>
    <dgm:pt modelId="{A1232F0B-02CF-4415-B499-E49AAB62B613}" type="pres">
      <dgm:prSet presAssocID="{D670A5E7-B86A-4CAB-94F2-79459D87B68D}" presName="childText" presStyleLbl="revTx" presStyleIdx="0" presStyleCnt="2">
        <dgm:presLayoutVars>
          <dgm:bulletEnabled val="1"/>
        </dgm:presLayoutVars>
      </dgm:prSet>
      <dgm:spPr/>
    </dgm:pt>
    <dgm:pt modelId="{DB9FAF2D-0713-4685-B2FE-295260F865F8}" type="pres">
      <dgm:prSet presAssocID="{4789BEE0-5A48-42A5-AAB2-D73788102F1B}" presName="parentText" presStyleLbl="node1" presStyleIdx="1" presStyleCnt="3">
        <dgm:presLayoutVars>
          <dgm:chMax val="0"/>
          <dgm:bulletEnabled val="1"/>
        </dgm:presLayoutVars>
      </dgm:prSet>
      <dgm:spPr/>
    </dgm:pt>
    <dgm:pt modelId="{3B32D671-1239-4D17-94D8-4A675C15EB2D}" type="pres">
      <dgm:prSet presAssocID="{9ECAC3F1-7845-4839-B11F-B95B394725DD}" presName="spacer" presStyleCnt="0"/>
      <dgm:spPr/>
    </dgm:pt>
    <dgm:pt modelId="{D0B32B81-5094-45AE-B6A8-EF902E6F8BA7}" type="pres">
      <dgm:prSet presAssocID="{1F716CD8-4910-476F-88DF-D184593F5DB0}" presName="parentText" presStyleLbl="node1" presStyleIdx="2" presStyleCnt="3">
        <dgm:presLayoutVars>
          <dgm:chMax val="0"/>
          <dgm:bulletEnabled val="1"/>
        </dgm:presLayoutVars>
      </dgm:prSet>
      <dgm:spPr/>
    </dgm:pt>
    <dgm:pt modelId="{6A9DC596-A7E7-4F3B-88D9-378A81DF73D0}" type="pres">
      <dgm:prSet presAssocID="{1F716CD8-4910-476F-88DF-D184593F5DB0}" presName="childText" presStyleLbl="revTx" presStyleIdx="1" presStyleCnt="2">
        <dgm:presLayoutVars>
          <dgm:bulletEnabled val="1"/>
        </dgm:presLayoutVars>
      </dgm:prSet>
      <dgm:spPr/>
    </dgm:pt>
  </dgm:ptLst>
  <dgm:cxnLst>
    <dgm:cxn modelId="{01B5E207-5219-4986-8E91-BD7DF2615552}" srcId="{D670A5E7-B86A-4CAB-94F2-79459D87B68D}" destId="{E83A3CF9-26D1-42F2-8817-86F114E28159}" srcOrd="2" destOrd="0" parTransId="{86D002BD-6596-47A3-8E4B-D1448CBB5E39}" sibTransId="{4835B15E-7BA2-4823-A7F3-4AC52B51710A}"/>
    <dgm:cxn modelId="{008F8E11-6442-4159-AF2D-951E0A10B54A}" srcId="{1F716CD8-4910-476F-88DF-D184593F5DB0}" destId="{6A920CA0-9F56-42B5-99EA-A3D0ED86B3C5}" srcOrd="1" destOrd="0" parTransId="{40615371-4169-4211-8861-C244F6E82FA9}" sibTransId="{23D21F98-5530-447E-A360-A4BF7DB745F7}"/>
    <dgm:cxn modelId="{FAB9DC12-B7A5-4D0B-8A6E-7C491379F9D9}" type="presOf" srcId="{8F8A90D7-E977-4C89-BDB1-80BB20869814}" destId="{6A9DC596-A7E7-4F3B-88D9-378A81DF73D0}" srcOrd="0" destOrd="3" presId="urn:microsoft.com/office/officeart/2005/8/layout/vList2"/>
    <dgm:cxn modelId="{FEE27916-3922-4B40-8AFD-5D00738A26F9}" type="presOf" srcId="{CC20DEF4-6312-4E77-B1DA-2D63881D3E26}" destId="{6A9DC596-A7E7-4F3B-88D9-378A81DF73D0}" srcOrd="0" destOrd="0" presId="urn:microsoft.com/office/officeart/2005/8/layout/vList2"/>
    <dgm:cxn modelId="{3E2E8918-25B2-41FE-841D-184C936C2EC6}" srcId="{0358A19F-6E7D-4C10-9252-BF68594F2BB6}" destId="{4789BEE0-5A48-42A5-AAB2-D73788102F1B}" srcOrd="1" destOrd="0" parTransId="{A2807EA6-3C6D-40CC-9F9A-0A3A2839DA3B}" sibTransId="{9ECAC3F1-7845-4839-B11F-B95B394725DD}"/>
    <dgm:cxn modelId="{30F5E519-5856-4A56-8325-617BEF23EA4F}" type="presOf" srcId="{4789BEE0-5A48-42A5-AAB2-D73788102F1B}" destId="{DB9FAF2D-0713-4685-B2FE-295260F865F8}" srcOrd="0" destOrd="0" presId="urn:microsoft.com/office/officeart/2005/8/layout/vList2"/>
    <dgm:cxn modelId="{CBFFDF27-1672-4FA8-A17A-5F32C0AFD4A0}" srcId="{D670A5E7-B86A-4CAB-94F2-79459D87B68D}" destId="{B9D4D9D0-E656-4893-83AC-2F2623A4B1EF}" srcOrd="3" destOrd="0" parTransId="{20A46191-E647-476B-9AF0-AB31E0454750}" sibTransId="{BA0762BD-2291-44AF-96EB-36204897DEA7}"/>
    <dgm:cxn modelId="{A768132F-51EE-4E97-BEDF-FCA8CC18113B}" type="presOf" srcId="{0358A19F-6E7D-4C10-9252-BF68594F2BB6}" destId="{010271FC-BBAB-43E5-9954-8A321B868101}" srcOrd="0" destOrd="0" presId="urn:microsoft.com/office/officeart/2005/8/layout/vList2"/>
    <dgm:cxn modelId="{38B51A31-995E-4A1E-B0BF-F29A2E858663}" srcId="{1F716CD8-4910-476F-88DF-D184593F5DB0}" destId="{8F8A90D7-E977-4C89-BDB1-80BB20869814}" srcOrd="3" destOrd="0" parTransId="{B2ABF304-87F2-49A0-BB94-DB4C53AF8A9D}" sibTransId="{9749BF7E-89A3-473A-ACE0-07E95B80F075}"/>
    <dgm:cxn modelId="{128CFD5D-A84C-4E79-A73C-B3F31D30EB35}" srcId="{1F716CD8-4910-476F-88DF-D184593F5DB0}" destId="{4AA230C2-3A3F-4CB9-A892-D2E8B60FB2E1}" srcOrd="2" destOrd="0" parTransId="{0E028931-76F9-47DD-A276-1074DBE47AF2}" sibTransId="{51A1D8E3-1F94-460D-8411-AC6B5F9CDAE0}"/>
    <dgm:cxn modelId="{C9705845-EDEE-4A41-8E8B-AFF7F7421611}" type="presOf" srcId="{B9D4D9D0-E656-4893-83AC-2F2623A4B1EF}" destId="{A1232F0B-02CF-4415-B499-E49AAB62B613}" srcOrd="0" destOrd="3" presId="urn:microsoft.com/office/officeart/2005/8/layout/vList2"/>
    <dgm:cxn modelId="{CBE0B746-04D5-4771-BCA5-C8CF0D746C08}" srcId="{D670A5E7-B86A-4CAB-94F2-79459D87B68D}" destId="{58DFC229-EEAE-4CF0-8F3B-9A40E767D944}" srcOrd="4" destOrd="0" parTransId="{DBC4D968-5D7D-4CAF-B7F5-0B56798C3DCD}" sibTransId="{82C652E9-7E95-464C-AA06-AFEF369EAF45}"/>
    <dgm:cxn modelId="{C762FE6D-B573-46A4-BDCA-3E1BB6012132}" type="presOf" srcId="{1F716CD8-4910-476F-88DF-D184593F5DB0}" destId="{D0B32B81-5094-45AE-B6A8-EF902E6F8BA7}" srcOrd="0" destOrd="0" presId="urn:microsoft.com/office/officeart/2005/8/layout/vList2"/>
    <dgm:cxn modelId="{29A4B97C-4840-4DC8-8634-9192DFFBE2D3}" type="presOf" srcId="{4AA230C2-3A3F-4CB9-A892-D2E8B60FB2E1}" destId="{6A9DC596-A7E7-4F3B-88D9-378A81DF73D0}" srcOrd="0" destOrd="2" presId="urn:microsoft.com/office/officeart/2005/8/layout/vList2"/>
    <dgm:cxn modelId="{F2C4468B-46BC-4FBA-9DCE-24AB87D736EB}" type="presOf" srcId="{58DFC229-EEAE-4CF0-8F3B-9A40E767D944}" destId="{A1232F0B-02CF-4415-B499-E49AAB62B613}" srcOrd="0" destOrd="4" presId="urn:microsoft.com/office/officeart/2005/8/layout/vList2"/>
    <dgm:cxn modelId="{46E93E92-BA83-45CA-85EC-F651EC95B254}" srcId="{D670A5E7-B86A-4CAB-94F2-79459D87B68D}" destId="{4D27D01C-D3AA-4BE8-B7BB-4AB585430892}" srcOrd="0" destOrd="0" parTransId="{42ED5E8B-50F5-4818-A4EF-3D577A317A2F}" sibTransId="{70A6CEAB-2F37-40D3-AFB5-5137DC0B598A}"/>
    <dgm:cxn modelId="{19DEE099-5562-4B30-A9DD-74C2F3DDE119}" srcId="{D670A5E7-B86A-4CAB-94F2-79459D87B68D}" destId="{4A3EDE42-5A08-4E69-9168-1747D1B36BE9}" srcOrd="1" destOrd="0" parTransId="{E39FB629-60F1-4944-B085-05E7264B88FC}" sibTransId="{7A755DCB-A71C-442C-8401-E6489D6046DC}"/>
    <dgm:cxn modelId="{B2D833A1-9BF8-4578-B471-B58E0FBAE70A}" type="presOf" srcId="{6A920CA0-9F56-42B5-99EA-A3D0ED86B3C5}" destId="{6A9DC596-A7E7-4F3B-88D9-378A81DF73D0}" srcOrd="0" destOrd="1" presId="urn:microsoft.com/office/officeart/2005/8/layout/vList2"/>
    <dgm:cxn modelId="{96A38DB3-4F05-4C19-86FE-F9AD214F5A57}" type="presOf" srcId="{4D27D01C-D3AA-4BE8-B7BB-4AB585430892}" destId="{A1232F0B-02CF-4415-B499-E49AAB62B613}" srcOrd="0" destOrd="0" presId="urn:microsoft.com/office/officeart/2005/8/layout/vList2"/>
    <dgm:cxn modelId="{B20DBEBE-D87C-4E90-B0E3-F7CBBB65EF26}" srcId="{0358A19F-6E7D-4C10-9252-BF68594F2BB6}" destId="{D670A5E7-B86A-4CAB-94F2-79459D87B68D}" srcOrd="0" destOrd="0" parTransId="{16D284C1-4DF9-4ABB-AC98-DB89988910EE}" sibTransId="{87976116-8480-4265-9527-93D67CF28D53}"/>
    <dgm:cxn modelId="{ECEF0FC3-4AB5-449A-A469-90E41032B344}" type="presOf" srcId="{E83A3CF9-26D1-42F2-8817-86F114E28159}" destId="{A1232F0B-02CF-4415-B499-E49AAB62B613}" srcOrd="0" destOrd="2" presId="urn:microsoft.com/office/officeart/2005/8/layout/vList2"/>
    <dgm:cxn modelId="{EBDF8BC6-FE8F-4BB3-991E-5C37323A1ED5}" type="presOf" srcId="{D670A5E7-B86A-4CAB-94F2-79459D87B68D}" destId="{9EFCA9BC-74AA-4703-B8F7-B0229D9594CC}" srcOrd="0" destOrd="0" presId="urn:microsoft.com/office/officeart/2005/8/layout/vList2"/>
    <dgm:cxn modelId="{D8A784CB-0E6B-4EA9-9237-DA467FB0A391}" srcId="{1F716CD8-4910-476F-88DF-D184593F5DB0}" destId="{CC20DEF4-6312-4E77-B1DA-2D63881D3E26}" srcOrd="0" destOrd="0" parTransId="{46D0FBD0-E225-4DE1-AAD1-75F9B956C7DE}" sibTransId="{8D0F9373-D909-4E29-920E-19A193CA5CCF}"/>
    <dgm:cxn modelId="{3C512FD8-AD34-404D-9882-EA2831F6BDC3}" srcId="{0358A19F-6E7D-4C10-9252-BF68594F2BB6}" destId="{1F716CD8-4910-476F-88DF-D184593F5DB0}" srcOrd="2" destOrd="0" parTransId="{872928C5-B93F-4E44-8B42-F79F6E51EB26}" sibTransId="{A9A2CA07-EB76-40A5-89E8-DE6AE1D6058B}"/>
    <dgm:cxn modelId="{DA9840E7-291E-4116-A375-3BADEF30F658}" type="presOf" srcId="{4A3EDE42-5A08-4E69-9168-1747D1B36BE9}" destId="{A1232F0B-02CF-4415-B499-E49AAB62B613}" srcOrd="0" destOrd="1" presId="urn:microsoft.com/office/officeart/2005/8/layout/vList2"/>
    <dgm:cxn modelId="{6A7C8F1C-EAE6-4E03-8B7E-CA5E42CFF428}" type="presParOf" srcId="{010271FC-BBAB-43E5-9954-8A321B868101}" destId="{9EFCA9BC-74AA-4703-B8F7-B0229D9594CC}" srcOrd="0" destOrd="0" presId="urn:microsoft.com/office/officeart/2005/8/layout/vList2"/>
    <dgm:cxn modelId="{9BB45329-6C64-455D-9A09-92D5DE57F71E}" type="presParOf" srcId="{010271FC-BBAB-43E5-9954-8A321B868101}" destId="{A1232F0B-02CF-4415-B499-E49AAB62B613}" srcOrd="1" destOrd="0" presId="urn:microsoft.com/office/officeart/2005/8/layout/vList2"/>
    <dgm:cxn modelId="{1E9518FD-2E8F-4ED9-A687-3CBCFC2E57E2}" type="presParOf" srcId="{010271FC-BBAB-43E5-9954-8A321B868101}" destId="{DB9FAF2D-0713-4685-B2FE-295260F865F8}" srcOrd="2" destOrd="0" presId="urn:microsoft.com/office/officeart/2005/8/layout/vList2"/>
    <dgm:cxn modelId="{493C8F99-3791-43FB-84B6-9943F4358371}" type="presParOf" srcId="{010271FC-BBAB-43E5-9954-8A321B868101}" destId="{3B32D671-1239-4D17-94D8-4A675C15EB2D}" srcOrd="3" destOrd="0" presId="urn:microsoft.com/office/officeart/2005/8/layout/vList2"/>
    <dgm:cxn modelId="{3A83DCBD-2020-47A4-AA7D-C97611D2B8FC}" type="presParOf" srcId="{010271FC-BBAB-43E5-9954-8A321B868101}" destId="{D0B32B81-5094-45AE-B6A8-EF902E6F8BA7}" srcOrd="4" destOrd="0" presId="urn:microsoft.com/office/officeart/2005/8/layout/vList2"/>
    <dgm:cxn modelId="{D429F621-65E9-4DD3-9F88-3EEBD3E11363}" type="presParOf" srcId="{010271FC-BBAB-43E5-9954-8A321B868101}" destId="{6A9DC596-A7E7-4F3B-88D9-378A81DF73D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C7F2ED-2CEC-4BD1-B202-5B080BFD2AD6}"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n-US"/>
        </a:p>
      </dgm:t>
    </dgm:pt>
    <dgm:pt modelId="{DF20BB79-F5D9-48B1-A985-3BE78F9A4DEE}">
      <dgm:prSet custT="1"/>
      <dgm:spPr/>
      <dgm:t>
        <a:bodyPr/>
        <a:lstStyle/>
        <a:p>
          <a:r>
            <a:rPr lang="en-GB" sz="1400" dirty="0"/>
            <a:t>Imminent and planned recreational developments at:</a:t>
          </a:r>
          <a:endParaRPr lang="en-US" sz="1400" dirty="0"/>
        </a:p>
      </dgm:t>
    </dgm:pt>
    <dgm:pt modelId="{17EA65A7-B7B4-4C1B-B08A-BDF421E1340C}" type="parTrans" cxnId="{25C43498-0FC3-4D23-AB79-DA05562BFAF0}">
      <dgm:prSet/>
      <dgm:spPr/>
      <dgm:t>
        <a:bodyPr/>
        <a:lstStyle/>
        <a:p>
          <a:endParaRPr lang="en-US"/>
        </a:p>
      </dgm:t>
    </dgm:pt>
    <dgm:pt modelId="{20CCEDF0-FA5D-45CE-8C4C-137C4B03CF54}" type="sibTrans" cxnId="{25C43498-0FC3-4D23-AB79-DA05562BFAF0}">
      <dgm:prSet/>
      <dgm:spPr/>
      <dgm:t>
        <a:bodyPr/>
        <a:lstStyle/>
        <a:p>
          <a:endParaRPr lang="en-US"/>
        </a:p>
      </dgm:t>
    </dgm:pt>
    <dgm:pt modelId="{3E4DCA2F-E914-4D91-A928-AD8788568284}">
      <dgm:prSet custT="1"/>
      <dgm:spPr/>
      <dgm:t>
        <a:bodyPr/>
        <a:lstStyle/>
        <a:p>
          <a:r>
            <a:rPr lang="en-GB" sz="1400" dirty="0"/>
            <a:t>Dodder Valley Mt Carmel: (1 athletics track, 1 soccer pitch)</a:t>
          </a:r>
          <a:endParaRPr lang="en-US" sz="1400" dirty="0"/>
        </a:p>
      </dgm:t>
    </dgm:pt>
    <dgm:pt modelId="{8BF14DBC-54F1-4523-A520-2BBC3CCE1F86}" type="parTrans" cxnId="{59D16549-E27A-46E2-885B-6508FC9E9F38}">
      <dgm:prSet/>
      <dgm:spPr/>
      <dgm:t>
        <a:bodyPr/>
        <a:lstStyle/>
        <a:p>
          <a:endParaRPr lang="en-US"/>
        </a:p>
      </dgm:t>
    </dgm:pt>
    <dgm:pt modelId="{FEB0B6B6-BD49-4D00-97EC-8BFFE50B5586}" type="sibTrans" cxnId="{59D16549-E27A-46E2-885B-6508FC9E9F38}">
      <dgm:prSet/>
      <dgm:spPr/>
      <dgm:t>
        <a:bodyPr/>
        <a:lstStyle/>
        <a:p>
          <a:endParaRPr lang="en-US"/>
        </a:p>
      </dgm:t>
    </dgm:pt>
    <dgm:pt modelId="{FD1C86B5-31F1-4B32-902A-B59D4DFD3A95}">
      <dgm:prSet custT="1"/>
      <dgm:spPr/>
      <dgm:t>
        <a:bodyPr/>
        <a:lstStyle/>
        <a:p>
          <a:r>
            <a:rPr lang="en-GB" sz="1400" dirty="0"/>
            <a:t>Planned recreational provision as part of Local Area Plan (LAP) / masterplan development at:</a:t>
          </a:r>
          <a:endParaRPr lang="en-US" sz="1400" dirty="0"/>
        </a:p>
      </dgm:t>
    </dgm:pt>
    <dgm:pt modelId="{DCB11D17-F32E-46A6-9E52-279021A39285}" type="parTrans" cxnId="{CD10C8FB-5548-4F47-ACCD-488A1C9E0C97}">
      <dgm:prSet/>
      <dgm:spPr/>
      <dgm:t>
        <a:bodyPr/>
        <a:lstStyle/>
        <a:p>
          <a:endParaRPr lang="en-US"/>
        </a:p>
      </dgm:t>
    </dgm:pt>
    <dgm:pt modelId="{06B400AA-932B-494D-B40A-527EC0608124}" type="sibTrans" cxnId="{CD10C8FB-5548-4F47-ACCD-488A1C9E0C97}">
      <dgm:prSet/>
      <dgm:spPr/>
      <dgm:t>
        <a:bodyPr/>
        <a:lstStyle/>
        <a:p>
          <a:endParaRPr lang="en-US"/>
        </a:p>
      </dgm:t>
    </dgm:pt>
    <dgm:pt modelId="{FE47BCEB-B8D8-4533-9449-E537C42F6F58}">
      <dgm:prSet custT="1"/>
      <dgm:spPr/>
      <dgm:t>
        <a:bodyPr/>
        <a:lstStyle/>
        <a:p>
          <a:r>
            <a:rPr lang="en-GB" sz="1400" dirty="0"/>
            <a:t>Fortunestown LAP area (1-2 GAA sized pitches) </a:t>
          </a:r>
          <a:endParaRPr lang="en-US" sz="1400" dirty="0"/>
        </a:p>
      </dgm:t>
    </dgm:pt>
    <dgm:pt modelId="{F61D7A01-15EC-4AB9-8099-B6384695FD6A}" type="parTrans" cxnId="{B0C4BBC9-BB14-4878-85D4-209025B0FF39}">
      <dgm:prSet/>
      <dgm:spPr/>
      <dgm:t>
        <a:bodyPr/>
        <a:lstStyle/>
        <a:p>
          <a:endParaRPr lang="en-US"/>
        </a:p>
      </dgm:t>
    </dgm:pt>
    <dgm:pt modelId="{D9A5238B-B13B-4C30-B3B8-8DF70C6FF2CA}" type="sibTrans" cxnId="{B0C4BBC9-BB14-4878-85D4-209025B0FF39}">
      <dgm:prSet/>
      <dgm:spPr/>
      <dgm:t>
        <a:bodyPr/>
        <a:lstStyle/>
        <a:p>
          <a:endParaRPr lang="en-US"/>
        </a:p>
      </dgm:t>
    </dgm:pt>
    <dgm:pt modelId="{B4378B6D-8B3D-4BE8-90FC-66DE58BA015F}">
      <dgm:prSet custT="1"/>
      <dgm:spPr/>
      <dgm:t>
        <a:bodyPr/>
        <a:lstStyle/>
        <a:p>
          <a:r>
            <a:rPr lang="en-GB" sz="1400" dirty="0" err="1"/>
            <a:t>Firhouse</a:t>
          </a:r>
          <a:r>
            <a:rPr lang="en-GB" sz="1400" dirty="0"/>
            <a:t>/ </a:t>
          </a:r>
          <a:r>
            <a:rPr lang="en-GB" sz="1400" dirty="0" err="1"/>
            <a:t>Ballycullen</a:t>
          </a:r>
          <a:r>
            <a:rPr lang="en-GB" sz="1400" dirty="0"/>
            <a:t> LAP area (1 GAA sized pitch)</a:t>
          </a:r>
          <a:endParaRPr lang="en-US" sz="1400" dirty="0"/>
        </a:p>
      </dgm:t>
    </dgm:pt>
    <dgm:pt modelId="{3FFEC7F2-0C0F-41A3-AD6F-310531B97786}" type="parTrans" cxnId="{CCBD42EE-9D08-4331-8113-17DDFE2251A2}">
      <dgm:prSet/>
      <dgm:spPr/>
      <dgm:t>
        <a:bodyPr/>
        <a:lstStyle/>
        <a:p>
          <a:endParaRPr lang="en-US"/>
        </a:p>
      </dgm:t>
    </dgm:pt>
    <dgm:pt modelId="{9ED92D7A-E9FE-47D6-9511-95114D4C95C3}" type="sibTrans" cxnId="{CCBD42EE-9D08-4331-8113-17DDFE2251A2}">
      <dgm:prSet/>
      <dgm:spPr/>
      <dgm:t>
        <a:bodyPr/>
        <a:lstStyle/>
        <a:p>
          <a:endParaRPr lang="en-US"/>
        </a:p>
      </dgm:t>
    </dgm:pt>
    <dgm:pt modelId="{CFFF93CD-B961-4858-9C27-5F7F747A57B5}">
      <dgm:prSet custT="1"/>
      <dgm:spPr/>
      <dgm:t>
        <a:bodyPr/>
        <a:lstStyle/>
        <a:p>
          <a:r>
            <a:rPr lang="en-GB" sz="1400" dirty="0"/>
            <a:t>Newcastle LAP area (1 GAA sized pitch)</a:t>
          </a:r>
          <a:endParaRPr lang="en-US" sz="1400" dirty="0"/>
        </a:p>
      </dgm:t>
    </dgm:pt>
    <dgm:pt modelId="{09506268-A522-40BE-A59C-1B265CA91857}" type="parTrans" cxnId="{139D8AF0-831D-447C-B892-772E878E53CB}">
      <dgm:prSet/>
      <dgm:spPr/>
      <dgm:t>
        <a:bodyPr/>
        <a:lstStyle/>
        <a:p>
          <a:endParaRPr lang="en-US"/>
        </a:p>
      </dgm:t>
    </dgm:pt>
    <dgm:pt modelId="{C42B7618-812B-4767-9BC9-F838EE1E3CA1}" type="sibTrans" cxnId="{139D8AF0-831D-447C-B892-772E878E53CB}">
      <dgm:prSet/>
      <dgm:spPr/>
      <dgm:t>
        <a:bodyPr/>
        <a:lstStyle/>
        <a:p>
          <a:endParaRPr lang="en-US"/>
        </a:p>
      </dgm:t>
    </dgm:pt>
    <dgm:pt modelId="{778A4B75-AC7E-494A-AA51-6E2819C16A04}">
      <dgm:prSet custT="1"/>
      <dgm:spPr/>
      <dgm:t>
        <a:bodyPr/>
        <a:lstStyle/>
        <a:p>
          <a:r>
            <a:rPr lang="en-GB" sz="1400" dirty="0"/>
            <a:t>New pitch provision in tandem with new development</a:t>
          </a:r>
          <a:endParaRPr lang="en-US" sz="1400" dirty="0"/>
        </a:p>
      </dgm:t>
    </dgm:pt>
    <dgm:pt modelId="{6511DCDA-A311-4550-8D1B-4CF26629C06B}" type="parTrans" cxnId="{A49913DF-1631-4217-AE08-402CC70FBE8F}">
      <dgm:prSet/>
      <dgm:spPr/>
      <dgm:t>
        <a:bodyPr/>
        <a:lstStyle/>
        <a:p>
          <a:endParaRPr lang="en-US"/>
        </a:p>
      </dgm:t>
    </dgm:pt>
    <dgm:pt modelId="{B155AAE2-CB57-45E2-9CA4-FF68941B09B9}" type="sibTrans" cxnId="{A49913DF-1631-4217-AE08-402CC70FBE8F}">
      <dgm:prSet/>
      <dgm:spPr/>
      <dgm:t>
        <a:bodyPr/>
        <a:lstStyle/>
        <a:p>
          <a:endParaRPr lang="en-US"/>
        </a:p>
      </dgm:t>
    </dgm:pt>
    <dgm:pt modelId="{C8297E89-A688-4D5C-AA9F-E00B4398FCD5}">
      <dgm:prSet custT="1"/>
      <dgm:spPr/>
      <dgm:t>
        <a:bodyPr/>
        <a:lstStyle/>
        <a:p>
          <a:r>
            <a:rPr lang="en-GB" sz="1400" dirty="0"/>
            <a:t>Adamstown SDZ parks (1 multi sport sized AGP, 1 GAA pitch, 1 cricket pitch)</a:t>
          </a:r>
          <a:endParaRPr lang="en-US" sz="1400" dirty="0"/>
        </a:p>
      </dgm:t>
    </dgm:pt>
    <dgm:pt modelId="{92A888B7-3E70-463D-80F9-4613F916FE2C}" type="parTrans" cxnId="{09D59D95-0A67-4796-978A-842DEFAA2A66}">
      <dgm:prSet/>
      <dgm:spPr/>
      <dgm:t>
        <a:bodyPr/>
        <a:lstStyle/>
        <a:p>
          <a:endParaRPr lang="en-IE"/>
        </a:p>
      </dgm:t>
    </dgm:pt>
    <dgm:pt modelId="{3687F8C9-A0CB-4C3B-AA5F-88EAAA49014C}" type="sibTrans" cxnId="{09D59D95-0A67-4796-978A-842DEFAA2A66}">
      <dgm:prSet/>
      <dgm:spPr/>
      <dgm:t>
        <a:bodyPr/>
        <a:lstStyle/>
        <a:p>
          <a:endParaRPr lang="en-IE"/>
        </a:p>
      </dgm:t>
    </dgm:pt>
    <dgm:pt modelId="{63ECA366-3A16-4C8E-9AA9-40EE08ED5C76}">
      <dgm:prSet custT="1"/>
      <dgm:spPr/>
      <dgm:t>
        <a:bodyPr/>
        <a:lstStyle/>
        <a:p>
          <a:r>
            <a:rPr lang="en-GB" sz="1400" dirty="0" err="1"/>
            <a:t>Clonburris</a:t>
          </a:r>
          <a:r>
            <a:rPr lang="en-GB" sz="1400" dirty="0"/>
            <a:t> SDZ parks (1 multi sport sized AGP, 1 soccer sized AGP, 5 soccer pitches)</a:t>
          </a:r>
          <a:endParaRPr lang="en-US" sz="1400" dirty="0"/>
        </a:p>
      </dgm:t>
    </dgm:pt>
    <dgm:pt modelId="{4B7ACB8C-8DF6-4C2A-BF51-C34D1F94371E}" type="parTrans" cxnId="{38C0EF25-742E-43E4-A233-BC7AA8CB95AA}">
      <dgm:prSet/>
      <dgm:spPr/>
      <dgm:t>
        <a:bodyPr/>
        <a:lstStyle/>
        <a:p>
          <a:endParaRPr lang="en-IE"/>
        </a:p>
      </dgm:t>
    </dgm:pt>
    <dgm:pt modelId="{EE2BBB5D-EBCB-4801-AAD0-E39123B2EBDF}" type="sibTrans" cxnId="{38C0EF25-742E-43E4-A233-BC7AA8CB95AA}">
      <dgm:prSet/>
      <dgm:spPr/>
      <dgm:t>
        <a:bodyPr/>
        <a:lstStyle/>
        <a:p>
          <a:endParaRPr lang="en-IE"/>
        </a:p>
      </dgm:t>
    </dgm:pt>
    <dgm:pt modelId="{8799A015-FFE6-4239-AFAB-372962B4D6D8}">
      <dgm:prSet custT="1"/>
      <dgm:spPr/>
      <dgm:t>
        <a:bodyPr/>
        <a:lstStyle/>
        <a:p>
          <a:r>
            <a:rPr lang="en-GB" sz="1400" dirty="0"/>
            <a:t>Rathcoole area (3-4 pitches in conjunction with GAA)</a:t>
          </a:r>
          <a:endParaRPr lang="en-US" sz="1400" dirty="0"/>
        </a:p>
      </dgm:t>
    </dgm:pt>
    <dgm:pt modelId="{4D4C55C6-D693-4E8E-BF5A-4DF70673C2DD}" type="parTrans" cxnId="{A85FA612-A6FF-4054-8AE8-DB326FC959CC}">
      <dgm:prSet/>
      <dgm:spPr/>
      <dgm:t>
        <a:bodyPr/>
        <a:lstStyle/>
        <a:p>
          <a:endParaRPr lang="en-IE"/>
        </a:p>
      </dgm:t>
    </dgm:pt>
    <dgm:pt modelId="{4A81F8D6-18A1-4490-8CF8-9C289179A1A9}" type="sibTrans" cxnId="{A85FA612-A6FF-4054-8AE8-DB326FC959CC}">
      <dgm:prSet/>
      <dgm:spPr/>
      <dgm:t>
        <a:bodyPr/>
        <a:lstStyle/>
        <a:p>
          <a:endParaRPr lang="en-IE"/>
        </a:p>
      </dgm:t>
    </dgm:pt>
    <dgm:pt modelId="{33A29855-16C0-4992-B138-063E50A2B4F9}">
      <dgm:prSet custT="1"/>
      <dgm:spPr/>
      <dgm:t>
        <a:bodyPr/>
        <a:lstStyle/>
        <a:p>
          <a:r>
            <a:rPr lang="en-GB" sz="1400" dirty="0"/>
            <a:t>Review of Development Contribution Scheme (ongoing)</a:t>
          </a:r>
          <a:endParaRPr lang="en-US" sz="1400" dirty="0"/>
        </a:p>
      </dgm:t>
    </dgm:pt>
    <dgm:pt modelId="{FD5084E8-41B8-4AEC-9F94-6A64B9649A65}" type="parTrans" cxnId="{649B1D56-3F65-419A-917C-B6F91D4F7FE1}">
      <dgm:prSet/>
      <dgm:spPr/>
      <dgm:t>
        <a:bodyPr/>
        <a:lstStyle/>
        <a:p>
          <a:endParaRPr lang="en-IE"/>
        </a:p>
      </dgm:t>
    </dgm:pt>
    <dgm:pt modelId="{67FA698F-23F7-4227-A9AE-53A01623208F}" type="sibTrans" cxnId="{649B1D56-3F65-419A-917C-B6F91D4F7FE1}">
      <dgm:prSet/>
      <dgm:spPr/>
      <dgm:t>
        <a:bodyPr/>
        <a:lstStyle/>
        <a:p>
          <a:endParaRPr lang="en-IE"/>
        </a:p>
      </dgm:t>
    </dgm:pt>
    <dgm:pt modelId="{CD484612-5EDB-4DE5-BC08-0BC266246CD6}">
      <dgm:prSet custT="1"/>
      <dgm:spPr/>
      <dgm:t>
        <a:bodyPr/>
        <a:lstStyle/>
        <a:p>
          <a:r>
            <a:rPr lang="en-US" sz="1400" dirty="0"/>
            <a:t>Kiltipper Park Phase 2 (Draft plan: 1 GAA sized pitch) </a:t>
          </a:r>
        </a:p>
      </dgm:t>
    </dgm:pt>
    <dgm:pt modelId="{377C5BCB-C07D-40CD-AB82-605E98AA1B2C}" type="parTrans" cxnId="{0B328ED4-A7D7-48E6-882E-C1F1F725715D}">
      <dgm:prSet/>
      <dgm:spPr/>
      <dgm:t>
        <a:bodyPr/>
        <a:lstStyle/>
        <a:p>
          <a:endParaRPr lang="en-IE"/>
        </a:p>
      </dgm:t>
    </dgm:pt>
    <dgm:pt modelId="{5DCC5CF0-7E05-4CEA-A89B-F5E86C528915}" type="sibTrans" cxnId="{0B328ED4-A7D7-48E6-882E-C1F1F725715D}">
      <dgm:prSet/>
      <dgm:spPr/>
      <dgm:t>
        <a:bodyPr/>
        <a:lstStyle/>
        <a:p>
          <a:endParaRPr lang="en-IE"/>
        </a:p>
      </dgm:t>
    </dgm:pt>
    <dgm:pt modelId="{018C79F0-A9C4-4493-9850-D86DACADBA65}" type="pres">
      <dgm:prSet presAssocID="{63C7F2ED-2CEC-4BD1-B202-5B080BFD2AD6}" presName="linear" presStyleCnt="0">
        <dgm:presLayoutVars>
          <dgm:dir/>
          <dgm:animLvl val="lvl"/>
          <dgm:resizeHandles val="exact"/>
        </dgm:presLayoutVars>
      </dgm:prSet>
      <dgm:spPr/>
    </dgm:pt>
    <dgm:pt modelId="{4466D195-8CD2-49CF-894F-48A4CA268F1B}" type="pres">
      <dgm:prSet presAssocID="{DF20BB79-F5D9-48B1-A985-3BE78F9A4DEE}" presName="parentLin" presStyleCnt="0"/>
      <dgm:spPr/>
    </dgm:pt>
    <dgm:pt modelId="{27C84BF7-D281-4819-B044-BB39161E6278}" type="pres">
      <dgm:prSet presAssocID="{DF20BB79-F5D9-48B1-A985-3BE78F9A4DEE}" presName="parentLeftMargin" presStyleLbl="node1" presStyleIdx="0" presStyleCnt="3"/>
      <dgm:spPr/>
    </dgm:pt>
    <dgm:pt modelId="{AC2409DA-DE3F-49E0-8C3B-1570FD279944}" type="pres">
      <dgm:prSet presAssocID="{DF20BB79-F5D9-48B1-A985-3BE78F9A4DEE}" presName="parentText" presStyleLbl="node1" presStyleIdx="0" presStyleCnt="3">
        <dgm:presLayoutVars>
          <dgm:chMax val="0"/>
          <dgm:bulletEnabled val="1"/>
        </dgm:presLayoutVars>
      </dgm:prSet>
      <dgm:spPr/>
    </dgm:pt>
    <dgm:pt modelId="{D82DBE36-0BDE-40CD-9087-8173F28DEF60}" type="pres">
      <dgm:prSet presAssocID="{DF20BB79-F5D9-48B1-A985-3BE78F9A4DEE}" presName="negativeSpace" presStyleCnt="0"/>
      <dgm:spPr/>
    </dgm:pt>
    <dgm:pt modelId="{52F99514-55A1-4FB3-8FCC-446634628F7D}" type="pres">
      <dgm:prSet presAssocID="{DF20BB79-F5D9-48B1-A985-3BE78F9A4DEE}" presName="childText" presStyleLbl="conFgAcc1" presStyleIdx="0" presStyleCnt="3">
        <dgm:presLayoutVars>
          <dgm:bulletEnabled val="1"/>
        </dgm:presLayoutVars>
      </dgm:prSet>
      <dgm:spPr/>
    </dgm:pt>
    <dgm:pt modelId="{180D0C68-B815-4044-83DB-F1ACAB409C5F}" type="pres">
      <dgm:prSet presAssocID="{20CCEDF0-FA5D-45CE-8C4C-137C4B03CF54}" presName="spaceBetweenRectangles" presStyleCnt="0"/>
      <dgm:spPr/>
    </dgm:pt>
    <dgm:pt modelId="{5D3ABA5A-39F6-45F0-B02D-0FB414A14CC4}" type="pres">
      <dgm:prSet presAssocID="{FD1C86B5-31F1-4B32-902A-B59D4DFD3A95}" presName="parentLin" presStyleCnt="0"/>
      <dgm:spPr/>
    </dgm:pt>
    <dgm:pt modelId="{3BA488BB-EFBC-4D73-AF31-12064320C8B2}" type="pres">
      <dgm:prSet presAssocID="{FD1C86B5-31F1-4B32-902A-B59D4DFD3A95}" presName="parentLeftMargin" presStyleLbl="node1" presStyleIdx="0" presStyleCnt="3"/>
      <dgm:spPr/>
    </dgm:pt>
    <dgm:pt modelId="{B4434CBC-C233-4D55-9390-E3D4E8F11992}" type="pres">
      <dgm:prSet presAssocID="{FD1C86B5-31F1-4B32-902A-B59D4DFD3A95}" presName="parentText" presStyleLbl="node1" presStyleIdx="1" presStyleCnt="3">
        <dgm:presLayoutVars>
          <dgm:chMax val="0"/>
          <dgm:bulletEnabled val="1"/>
        </dgm:presLayoutVars>
      </dgm:prSet>
      <dgm:spPr/>
    </dgm:pt>
    <dgm:pt modelId="{E2257C1F-2C4B-429B-9E48-958487669C69}" type="pres">
      <dgm:prSet presAssocID="{FD1C86B5-31F1-4B32-902A-B59D4DFD3A95}" presName="negativeSpace" presStyleCnt="0"/>
      <dgm:spPr/>
    </dgm:pt>
    <dgm:pt modelId="{B4B716AC-3151-4881-AEBD-A88CB0D86DD0}" type="pres">
      <dgm:prSet presAssocID="{FD1C86B5-31F1-4B32-902A-B59D4DFD3A95}" presName="childText" presStyleLbl="conFgAcc1" presStyleIdx="1" presStyleCnt="3">
        <dgm:presLayoutVars>
          <dgm:bulletEnabled val="1"/>
        </dgm:presLayoutVars>
      </dgm:prSet>
      <dgm:spPr/>
    </dgm:pt>
    <dgm:pt modelId="{740AA2E3-3652-4795-91C4-5E7D77E00F79}" type="pres">
      <dgm:prSet presAssocID="{06B400AA-932B-494D-B40A-527EC0608124}" presName="spaceBetweenRectangles" presStyleCnt="0"/>
      <dgm:spPr/>
    </dgm:pt>
    <dgm:pt modelId="{C4488BE8-ECF0-4F93-95F5-F3C8C75195CA}" type="pres">
      <dgm:prSet presAssocID="{778A4B75-AC7E-494A-AA51-6E2819C16A04}" presName="parentLin" presStyleCnt="0"/>
      <dgm:spPr/>
    </dgm:pt>
    <dgm:pt modelId="{65A8BA06-AC99-41F6-82D0-B49F40D5E369}" type="pres">
      <dgm:prSet presAssocID="{778A4B75-AC7E-494A-AA51-6E2819C16A04}" presName="parentLeftMargin" presStyleLbl="node1" presStyleIdx="1" presStyleCnt="3"/>
      <dgm:spPr/>
    </dgm:pt>
    <dgm:pt modelId="{92B25F28-3AE2-4E08-9821-F2A057E6E562}" type="pres">
      <dgm:prSet presAssocID="{778A4B75-AC7E-494A-AA51-6E2819C16A04}" presName="parentText" presStyleLbl="node1" presStyleIdx="2" presStyleCnt="3">
        <dgm:presLayoutVars>
          <dgm:chMax val="0"/>
          <dgm:bulletEnabled val="1"/>
        </dgm:presLayoutVars>
      </dgm:prSet>
      <dgm:spPr/>
    </dgm:pt>
    <dgm:pt modelId="{064C4EDB-42D4-4CDE-B74F-83296FDB12C1}" type="pres">
      <dgm:prSet presAssocID="{778A4B75-AC7E-494A-AA51-6E2819C16A04}" presName="negativeSpace" presStyleCnt="0"/>
      <dgm:spPr/>
    </dgm:pt>
    <dgm:pt modelId="{AA7EE8E2-AC45-4D2C-9C51-BC4D841957D2}" type="pres">
      <dgm:prSet presAssocID="{778A4B75-AC7E-494A-AA51-6E2819C16A04}" presName="childText" presStyleLbl="conFgAcc1" presStyleIdx="2" presStyleCnt="3">
        <dgm:presLayoutVars>
          <dgm:bulletEnabled val="1"/>
        </dgm:presLayoutVars>
      </dgm:prSet>
      <dgm:spPr/>
    </dgm:pt>
  </dgm:ptLst>
  <dgm:cxnLst>
    <dgm:cxn modelId="{28A14305-529B-44C1-B9D6-3C253ACDF4A9}" type="presOf" srcId="{FD1C86B5-31F1-4B32-902A-B59D4DFD3A95}" destId="{B4434CBC-C233-4D55-9390-E3D4E8F11992}" srcOrd="1" destOrd="0" presId="urn:microsoft.com/office/officeart/2005/8/layout/list1"/>
    <dgm:cxn modelId="{82DDD609-D3F8-4C32-A47C-226BB3E28D2A}" type="presOf" srcId="{778A4B75-AC7E-494A-AA51-6E2819C16A04}" destId="{65A8BA06-AC99-41F6-82D0-B49F40D5E369}" srcOrd="0" destOrd="0" presId="urn:microsoft.com/office/officeart/2005/8/layout/list1"/>
    <dgm:cxn modelId="{A85FA612-A6FF-4054-8AE8-DB326FC959CC}" srcId="{FD1C86B5-31F1-4B32-902A-B59D4DFD3A95}" destId="{8799A015-FFE6-4239-AFAB-372962B4D6D8}" srcOrd="3" destOrd="0" parTransId="{4D4C55C6-D693-4E8E-BF5A-4DF70673C2DD}" sibTransId="{4A81F8D6-18A1-4490-8CF8-9C289179A1A9}"/>
    <dgm:cxn modelId="{38C0EF25-742E-43E4-A233-BC7AA8CB95AA}" srcId="{DF20BB79-F5D9-48B1-A985-3BE78F9A4DEE}" destId="{63ECA366-3A16-4C8E-9AA9-40EE08ED5C76}" srcOrd="2" destOrd="0" parTransId="{4B7ACB8C-8DF6-4C2A-BF51-C34D1F94371E}" sibTransId="{EE2BBB5D-EBCB-4801-AAD0-E39123B2EBDF}"/>
    <dgm:cxn modelId="{D593EA5C-7329-4241-816C-FF8CB486D0E4}" type="presOf" srcId="{CD484612-5EDB-4DE5-BC08-0BC266246CD6}" destId="{52F99514-55A1-4FB3-8FCC-446634628F7D}" srcOrd="0" destOrd="3" presId="urn:microsoft.com/office/officeart/2005/8/layout/list1"/>
    <dgm:cxn modelId="{62C19461-2B2C-4129-BDAB-3E48B94AE2EB}" type="presOf" srcId="{FE47BCEB-B8D8-4533-9449-E537C42F6F58}" destId="{B4B716AC-3151-4881-AEBD-A88CB0D86DD0}" srcOrd="0" destOrd="0" presId="urn:microsoft.com/office/officeart/2005/8/layout/list1"/>
    <dgm:cxn modelId="{CDFDC844-AAB3-45C3-8903-DFBBB47B282C}" type="presOf" srcId="{3E4DCA2F-E914-4D91-A928-AD8788568284}" destId="{52F99514-55A1-4FB3-8FCC-446634628F7D}" srcOrd="0" destOrd="0" presId="urn:microsoft.com/office/officeart/2005/8/layout/list1"/>
    <dgm:cxn modelId="{9782D266-1C7E-4451-A673-4C94C5574896}" type="presOf" srcId="{8799A015-FFE6-4239-AFAB-372962B4D6D8}" destId="{B4B716AC-3151-4881-AEBD-A88CB0D86DD0}" srcOrd="0" destOrd="3" presId="urn:microsoft.com/office/officeart/2005/8/layout/list1"/>
    <dgm:cxn modelId="{59D16549-E27A-46E2-885B-6508FC9E9F38}" srcId="{DF20BB79-F5D9-48B1-A985-3BE78F9A4DEE}" destId="{3E4DCA2F-E914-4D91-A928-AD8788568284}" srcOrd="0" destOrd="0" parTransId="{8BF14DBC-54F1-4523-A520-2BBC3CCE1F86}" sibTransId="{FEB0B6B6-BD49-4D00-97EC-8BFFE50B5586}"/>
    <dgm:cxn modelId="{F851C04B-AF5F-45BC-A238-D9AA6903DB99}" type="presOf" srcId="{DF20BB79-F5D9-48B1-A985-3BE78F9A4DEE}" destId="{AC2409DA-DE3F-49E0-8C3B-1570FD279944}" srcOrd="1" destOrd="0" presId="urn:microsoft.com/office/officeart/2005/8/layout/list1"/>
    <dgm:cxn modelId="{96FD4674-5CBA-44AD-98FB-DE49BAFFDEEA}" type="presOf" srcId="{778A4B75-AC7E-494A-AA51-6E2819C16A04}" destId="{92B25F28-3AE2-4E08-9821-F2A057E6E562}" srcOrd="1" destOrd="0" presId="urn:microsoft.com/office/officeart/2005/8/layout/list1"/>
    <dgm:cxn modelId="{AEEF4974-AEB9-488F-8FBB-03D31A69E64F}" type="presOf" srcId="{B4378B6D-8B3D-4BE8-90FC-66DE58BA015F}" destId="{B4B716AC-3151-4881-AEBD-A88CB0D86DD0}" srcOrd="0" destOrd="1" presId="urn:microsoft.com/office/officeart/2005/8/layout/list1"/>
    <dgm:cxn modelId="{649B1D56-3F65-419A-917C-B6F91D4F7FE1}" srcId="{778A4B75-AC7E-494A-AA51-6E2819C16A04}" destId="{33A29855-16C0-4992-B138-063E50A2B4F9}" srcOrd="0" destOrd="0" parTransId="{FD5084E8-41B8-4AEC-9F94-6A64B9649A65}" sibTransId="{67FA698F-23F7-4227-A9AE-53A01623208F}"/>
    <dgm:cxn modelId="{4A89728C-84E6-4BEA-AB43-B6D7AC342E89}" type="presOf" srcId="{63ECA366-3A16-4C8E-9AA9-40EE08ED5C76}" destId="{52F99514-55A1-4FB3-8FCC-446634628F7D}" srcOrd="0" destOrd="2" presId="urn:microsoft.com/office/officeart/2005/8/layout/list1"/>
    <dgm:cxn modelId="{09D59D95-0A67-4796-978A-842DEFAA2A66}" srcId="{DF20BB79-F5D9-48B1-A985-3BE78F9A4DEE}" destId="{C8297E89-A688-4D5C-AA9F-E00B4398FCD5}" srcOrd="1" destOrd="0" parTransId="{92A888B7-3E70-463D-80F9-4613F916FE2C}" sibTransId="{3687F8C9-A0CB-4C3B-AA5F-88EAAA49014C}"/>
    <dgm:cxn modelId="{25C43498-0FC3-4D23-AB79-DA05562BFAF0}" srcId="{63C7F2ED-2CEC-4BD1-B202-5B080BFD2AD6}" destId="{DF20BB79-F5D9-48B1-A985-3BE78F9A4DEE}" srcOrd="0" destOrd="0" parTransId="{17EA65A7-B7B4-4C1B-B08A-BDF421E1340C}" sibTransId="{20CCEDF0-FA5D-45CE-8C4C-137C4B03CF54}"/>
    <dgm:cxn modelId="{F0E0CF9A-D608-4A89-AD11-A85F113D665F}" type="presOf" srcId="{CFFF93CD-B961-4858-9C27-5F7F747A57B5}" destId="{B4B716AC-3151-4881-AEBD-A88CB0D86DD0}" srcOrd="0" destOrd="2" presId="urn:microsoft.com/office/officeart/2005/8/layout/list1"/>
    <dgm:cxn modelId="{62AD9EB7-CD25-4D5E-848F-2F554D6978CA}" type="presOf" srcId="{FD1C86B5-31F1-4B32-902A-B59D4DFD3A95}" destId="{3BA488BB-EFBC-4D73-AF31-12064320C8B2}" srcOrd="0" destOrd="0" presId="urn:microsoft.com/office/officeart/2005/8/layout/list1"/>
    <dgm:cxn modelId="{0C7549C4-C455-4F20-9AF7-B7FE6FCE07DE}" type="presOf" srcId="{DF20BB79-F5D9-48B1-A985-3BE78F9A4DEE}" destId="{27C84BF7-D281-4819-B044-BB39161E6278}" srcOrd="0" destOrd="0" presId="urn:microsoft.com/office/officeart/2005/8/layout/list1"/>
    <dgm:cxn modelId="{B0C4BBC9-BB14-4878-85D4-209025B0FF39}" srcId="{FD1C86B5-31F1-4B32-902A-B59D4DFD3A95}" destId="{FE47BCEB-B8D8-4533-9449-E537C42F6F58}" srcOrd="0" destOrd="0" parTransId="{F61D7A01-15EC-4AB9-8099-B6384695FD6A}" sibTransId="{D9A5238B-B13B-4C30-B3B8-8DF70C6FF2CA}"/>
    <dgm:cxn modelId="{8EB832CA-F750-45DD-B9D7-77F178BD385A}" type="presOf" srcId="{C8297E89-A688-4D5C-AA9F-E00B4398FCD5}" destId="{52F99514-55A1-4FB3-8FCC-446634628F7D}" srcOrd="0" destOrd="1" presId="urn:microsoft.com/office/officeart/2005/8/layout/list1"/>
    <dgm:cxn modelId="{0B328ED4-A7D7-48E6-882E-C1F1F725715D}" srcId="{DF20BB79-F5D9-48B1-A985-3BE78F9A4DEE}" destId="{CD484612-5EDB-4DE5-BC08-0BC266246CD6}" srcOrd="3" destOrd="0" parTransId="{377C5BCB-C07D-40CD-AB82-605E98AA1B2C}" sibTransId="{5DCC5CF0-7E05-4CEA-A89B-F5E86C528915}"/>
    <dgm:cxn modelId="{A1B764D7-B985-4B1C-8142-A5B8743B0BBC}" type="presOf" srcId="{63C7F2ED-2CEC-4BD1-B202-5B080BFD2AD6}" destId="{018C79F0-A9C4-4493-9850-D86DACADBA65}" srcOrd="0" destOrd="0" presId="urn:microsoft.com/office/officeart/2005/8/layout/list1"/>
    <dgm:cxn modelId="{A49913DF-1631-4217-AE08-402CC70FBE8F}" srcId="{63C7F2ED-2CEC-4BD1-B202-5B080BFD2AD6}" destId="{778A4B75-AC7E-494A-AA51-6E2819C16A04}" srcOrd="2" destOrd="0" parTransId="{6511DCDA-A311-4550-8D1B-4CF26629C06B}" sibTransId="{B155AAE2-CB57-45E2-9CA4-FF68941B09B9}"/>
    <dgm:cxn modelId="{CCBD42EE-9D08-4331-8113-17DDFE2251A2}" srcId="{FD1C86B5-31F1-4B32-902A-B59D4DFD3A95}" destId="{B4378B6D-8B3D-4BE8-90FC-66DE58BA015F}" srcOrd="1" destOrd="0" parTransId="{3FFEC7F2-0C0F-41A3-AD6F-310531B97786}" sibTransId="{9ED92D7A-E9FE-47D6-9511-95114D4C95C3}"/>
    <dgm:cxn modelId="{139D8AF0-831D-447C-B892-772E878E53CB}" srcId="{FD1C86B5-31F1-4B32-902A-B59D4DFD3A95}" destId="{CFFF93CD-B961-4858-9C27-5F7F747A57B5}" srcOrd="2" destOrd="0" parTransId="{09506268-A522-40BE-A59C-1B265CA91857}" sibTransId="{C42B7618-812B-4767-9BC9-F838EE1E3CA1}"/>
    <dgm:cxn modelId="{55B7FBF0-EB5C-4C07-B08D-F706F90B3174}" type="presOf" srcId="{33A29855-16C0-4992-B138-063E50A2B4F9}" destId="{AA7EE8E2-AC45-4D2C-9C51-BC4D841957D2}" srcOrd="0" destOrd="0" presId="urn:microsoft.com/office/officeart/2005/8/layout/list1"/>
    <dgm:cxn modelId="{CD10C8FB-5548-4F47-ACCD-488A1C9E0C97}" srcId="{63C7F2ED-2CEC-4BD1-B202-5B080BFD2AD6}" destId="{FD1C86B5-31F1-4B32-902A-B59D4DFD3A95}" srcOrd="1" destOrd="0" parTransId="{DCB11D17-F32E-46A6-9E52-279021A39285}" sibTransId="{06B400AA-932B-494D-B40A-527EC0608124}"/>
    <dgm:cxn modelId="{6B550071-C7F8-4C92-B4B7-F28F412438FF}" type="presParOf" srcId="{018C79F0-A9C4-4493-9850-D86DACADBA65}" destId="{4466D195-8CD2-49CF-894F-48A4CA268F1B}" srcOrd="0" destOrd="0" presId="urn:microsoft.com/office/officeart/2005/8/layout/list1"/>
    <dgm:cxn modelId="{EDE3A899-C508-4503-8F84-656008B6340D}" type="presParOf" srcId="{4466D195-8CD2-49CF-894F-48A4CA268F1B}" destId="{27C84BF7-D281-4819-B044-BB39161E6278}" srcOrd="0" destOrd="0" presId="urn:microsoft.com/office/officeart/2005/8/layout/list1"/>
    <dgm:cxn modelId="{523F04E5-D1B5-4CEB-B17B-6448B486EC6C}" type="presParOf" srcId="{4466D195-8CD2-49CF-894F-48A4CA268F1B}" destId="{AC2409DA-DE3F-49E0-8C3B-1570FD279944}" srcOrd="1" destOrd="0" presId="urn:microsoft.com/office/officeart/2005/8/layout/list1"/>
    <dgm:cxn modelId="{7F2EBC17-DA7B-4387-B205-6D00D862E3EC}" type="presParOf" srcId="{018C79F0-A9C4-4493-9850-D86DACADBA65}" destId="{D82DBE36-0BDE-40CD-9087-8173F28DEF60}" srcOrd="1" destOrd="0" presId="urn:microsoft.com/office/officeart/2005/8/layout/list1"/>
    <dgm:cxn modelId="{45612E26-02AC-4B05-A416-C3927EDBD9B9}" type="presParOf" srcId="{018C79F0-A9C4-4493-9850-D86DACADBA65}" destId="{52F99514-55A1-4FB3-8FCC-446634628F7D}" srcOrd="2" destOrd="0" presId="urn:microsoft.com/office/officeart/2005/8/layout/list1"/>
    <dgm:cxn modelId="{0587D4A6-27E0-4314-8E1F-ED7254F6B42C}" type="presParOf" srcId="{018C79F0-A9C4-4493-9850-D86DACADBA65}" destId="{180D0C68-B815-4044-83DB-F1ACAB409C5F}" srcOrd="3" destOrd="0" presId="urn:microsoft.com/office/officeart/2005/8/layout/list1"/>
    <dgm:cxn modelId="{A22FB590-BA52-41F1-9763-B48EC1F76950}" type="presParOf" srcId="{018C79F0-A9C4-4493-9850-D86DACADBA65}" destId="{5D3ABA5A-39F6-45F0-B02D-0FB414A14CC4}" srcOrd="4" destOrd="0" presId="urn:microsoft.com/office/officeart/2005/8/layout/list1"/>
    <dgm:cxn modelId="{C1940382-3DB9-4AD1-83AE-9F4AB6E04D0C}" type="presParOf" srcId="{5D3ABA5A-39F6-45F0-B02D-0FB414A14CC4}" destId="{3BA488BB-EFBC-4D73-AF31-12064320C8B2}" srcOrd="0" destOrd="0" presId="urn:microsoft.com/office/officeart/2005/8/layout/list1"/>
    <dgm:cxn modelId="{9A87C30D-5AD8-4C33-A944-B0355D111C33}" type="presParOf" srcId="{5D3ABA5A-39F6-45F0-B02D-0FB414A14CC4}" destId="{B4434CBC-C233-4D55-9390-E3D4E8F11992}" srcOrd="1" destOrd="0" presId="urn:microsoft.com/office/officeart/2005/8/layout/list1"/>
    <dgm:cxn modelId="{2ED711B2-9DB4-439D-8466-011AB6772AED}" type="presParOf" srcId="{018C79F0-A9C4-4493-9850-D86DACADBA65}" destId="{E2257C1F-2C4B-429B-9E48-958487669C69}" srcOrd="5" destOrd="0" presId="urn:microsoft.com/office/officeart/2005/8/layout/list1"/>
    <dgm:cxn modelId="{C877221A-0612-4003-9FF2-53694F1001A3}" type="presParOf" srcId="{018C79F0-A9C4-4493-9850-D86DACADBA65}" destId="{B4B716AC-3151-4881-AEBD-A88CB0D86DD0}" srcOrd="6" destOrd="0" presId="urn:microsoft.com/office/officeart/2005/8/layout/list1"/>
    <dgm:cxn modelId="{868DE556-B917-4772-8964-7314D07F5917}" type="presParOf" srcId="{018C79F0-A9C4-4493-9850-D86DACADBA65}" destId="{740AA2E3-3652-4795-91C4-5E7D77E00F79}" srcOrd="7" destOrd="0" presId="urn:microsoft.com/office/officeart/2005/8/layout/list1"/>
    <dgm:cxn modelId="{253D15C1-DD33-473F-AED2-E88038BDF2F2}" type="presParOf" srcId="{018C79F0-A9C4-4493-9850-D86DACADBA65}" destId="{C4488BE8-ECF0-4F93-95F5-F3C8C75195CA}" srcOrd="8" destOrd="0" presId="urn:microsoft.com/office/officeart/2005/8/layout/list1"/>
    <dgm:cxn modelId="{302EB4C5-3B7D-4477-A2F2-BD1D6B7A4C6C}" type="presParOf" srcId="{C4488BE8-ECF0-4F93-95F5-F3C8C75195CA}" destId="{65A8BA06-AC99-41F6-82D0-B49F40D5E369}" srcOrd="0" destOrd="0" presId="urn:microsoft.com/office/officeart/2005/8/layout/list1"/>
    <dgm:cxn modelId="{F16E5851-9174-481D-A13C-0EA81D822EFA}" type="presParOf" srcId="{C4488BE8-ECF0-4F93-95F5-F3C8C75195CA}" destId="{92B25F28-3AE2-4E08-9821-F2A057E6E562}" srcOrd="1" destOrd="0" presId="urn:microsoft.com/office/officeart/2005/8/layout/list1"/>
    <dgm:cxn modelId="{4E3EA079-A018-49BC-9E01-315B418AEC9F}" type="presParOf" srcId="{018C79F0-A9C4-4493-9850-D86DACADBA65}" destId="{064C4EDB-42D4-4CDE-B74F-83296FDB12C1}" srcOrd="9" destOrd="0" presId="urn:microsoft.com/office/officeart/2005/8/layout/list1"/>
    <dgm:cxn modelId="{140A8C9F-A392-4104-AD17-A679B86F0E35}" type="presParOf" srcId="{018C79F0-A9C4-4493-9850-D86DACADBA65}" destId="{AA7EE8E2-AC45-4D2C-9C51-BC4D841957D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0D488-E8BB-4DB6-B0B0-66BFB64A0279}"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D248FC03-1F35-4B2E-BF0A-9E13F581408D}">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gm:t>
    </dgm:pt>
    <dgm:pt modelId="{BAD37AC5-F1EA-4DF1-AF7F-71CA5AB85CA5}" type="parTrans" cxnId="{51F772E8-A635-40B2-8DC5-B800381466DA}">
      <dgm:prSet/>
      <dgm:spPr/>
      <dgm:t>
        <a:bodyPr/>
        <a:lstStyle/>
        <a:p>
          <a:endParaRPr lang="en-US"/>
        </a:p>
      </dgm:t>
    </dgm:pt>
    <dgm:pt modelId="{FACB0F59-996B-432D-A703-B58A65D2241D}" type="sibTrans" cxnId="{51F772E8-A635-40B2-8DC5-B800381466DA}">
      <dgm:prSet/>
      <dgm:spPr/>
      <dgm:t>
        <a:bodyPr/>
        <a:lstStyle/>
        <a:p>
          <a:endParaRPr lang="en-US"/>
        </a:p>
      </dgm:t>
    </dgm:pt>
    <dgm:pt modelId="{4DA11250-0B19-4850-AC9C-6E52A6616316}">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gm:t>
    </dgm:pt>
    <dgm:pt modelId="{B32EFA88-E54C-41A6-989A-732C746ECDDB}" type="parTrans" cxnId="{90F3E322-D765-4DA4-8EF0-9F6658EE2416}">
      <dgm:prSet/>
      <dgm:spPr/>
      <dgm:t>
        <a:bodyPr/>
        <a:lstStyle/>
        <a:p>
          <a:endParaRPr lang="en-US"/>
        </a:p>
      </dgm:t>
    </dgm:pt>
    <dgm:pt modelId="{3C76BE1B-7AE8-4D22-9047-3DAFB8F1D46A}" type="sibTrans" cxnId="{90F3E322-D765-4DA4-8EF0-9F6658EE2416}">
      <dgm:prSet/>
      <dgm:spPr/>
      <dgm:t>
        <a:bodyPr/>
        <a:lstStyle/>
        <a:p>
          <a:endParaRPr lang="en-US"/>
        </a:p>
      </dgm:t>
    </dgm:pt>
    <dgm:pt modelId="{AA0A69BF-D9A3-47DA-AE99-DBDA0C85C253}">
      <dgm:prSet custT="1"/>
      <dgm:spPr/>
      <dgm:t>
        <a:bodyPr/>
        <a:lstStyle/>
        <a:p>
          <a:r>
            <a:rPr lang="en-GB" sz="1200" dirty="0"/>
            <a:t>Provision to be made for replacement / repair over lifetime of the facility</a:t>
          </a:r>
          <a:endParaRPr lang="en-US" sz="1200" dirty="0"/>
        </a:p>
      </dgm:t>
    </dgm:pt>
    <dgm:pt modelId="{E9BB1388-15A2-42B7-B054-4C13094F743C}" type="parTrans" cxnId="{397C3BDD-19E2-40AB-8A45-A51DF0FAFD40}">
      <dgm:prSet/>
      <dgm:spPr/>
      <dgm:t>
        <a:bodyPr/>
        <a:lstStyle/>
        <a:p>
          <a:endParaRPr lang="en-US"/>
        </a:p>
      </dgm:t>
    </dgm:pt>
    <dgm:pt modelId="{E6E1C500-A432-4330-81C0-4965DDC54E93}" type="sibTrans" cxnId="{397C3BDD-19E2-40AB-8A45-A51DF0FAFD40}">
      <dgm:prSet/>
      <dgm:spPr/>
      <dgm:t>
        <a:bodyPr/>
        <a:lstStyle/>
        <a:p>
          <a:endParaRPr lang="en-US"/>
        </a:p>
      </dgm:t>
    </dgm:pt>
    <dgm:pt modelId="{FF4EE501-325A-44DD-9550-80A35623FEDF}">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gm:t>
    </dgm:pt>
    <dgm:pt modelId="{4707DEF3-9573-4FF9-876C-A0A67EC7E156}" type="parTrans" cxnId="{1859EB9B-C426-40E7-AA91-2372B19C9B42}">
      <dgm:prSet/>
      <dgm:spPr/>
      <dgm:t>
        <a:bodyPr/>
        <a:lstStyle/>
        <a:p>
          <a:endParaRPr lang="en-IE"/>
        </a:p>
      </dgm:t>
    </dgm:pt>
    <dgm:pt modelId="{74AE34EB-66C2-4D7A-9963-96407DDD53FA}" type="sibTrans" cxnId="{1859EB9B-C426-40E7-AA91-2372B19C9B42}">
      <dgm:prSet/>
      <dgm:spPr/>
      <dgm:t>
        <a:bodyPr/>
        <a:lstStyle/>
        <a:p>
          <a:endParaRPr lang="en-IE"/>
        </a:p>
      </dgm:t>
    </dgm:pt>
    <dgm:pt modelId="{2FE3C50B-4A38-4BF8-A41D-98A948C95AFC}">
      <dgm:prSet custT="1"/>
      <dgm:spPr>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gm:t>
    </dgm:pt>
    <dgm:pt modelId="{90795FB6-1255-4F2B-B837-8335D0DD5386}" type="parTrans" cxnId="{366AB060-C2E9-4BBA-9F13-8F2B122EFAA0}">
      <dgm:prSet/>
      <dgm:spPr/>
      <dgm:t>
        <a:bodyPr/>
        <a:lstStyle/>
        <a:p>
          <a:endParaRPr lang="en-IE"/>
        </a:p>
      </dgm:t>
    </dgm:pt>
    <dgm:pt modelId="{409393A7-0AC7-413F-9C0B-95E10D87EBD0}" type="sibTrans" cxnId="{366AB060-C2E9-4BBA-9F13-8F2B122EFAA0}">
      <dgm:prSet/>
      <dgm:spPr/>
      <dgm:t>
        <a:bodyPr/>
        <a:lstStyle/>
        <a:p>
          <a:endParaRPr lang="en-IE"/>
        </a:p>
      </dgm:t>
    </dgm:pt>
    <dgm:pt modelId="{50C46969-62F5-4454-BFA2-1134EA86DD08}">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gm:t>
    </dgm:pt>
    <dgm:pt modelId="{E7CB9D10-5423-4E33-B877-45D1DE9C9139}" type="parTrans" cxnId="{85A059E0-E4F3-4CFE-BE94-B85F0EF2506D}">
      <dgm:prSet/>
      <dgm:spPr/>
      <dgm:t>
        <a:bodyPr/>
        <a:lstStyle/>
        <a:p>
          <a:endParaRPr lang="en-IE"/>
        </a:p>
      </dgm:t>
    </dgm:pt>
    <dgm:pt modelId="{18F732D6-2708-4B56-8D18-1912F2E1EBE9}" type="sibTrans" cxnId="{85A059E0-E4F3-4CFE-BE94-B85F0EF2506D}">
      <dgm:prSet/>
      <dgm:spPr/>
      <dgm:t>
        <a:bodyPr/>
        <a:lstStyle/>
        <a:p>
          <a:endParaRPr lang="en-IE"/>
        </a:p>
      </dgm:t>
    </dgm:pt>
    <dgm:pt modelId="{C2D55B5F-56F7-41D1-876C-BBE0BEC69865}">
      <dgm:prSet custT="1"/>
      <dgm:spPr/>
      <dgm:t>
        <a:bodyPr/>
        <a:lstStyle/>
        <a:p>
          <a:pPr marL="0" lvl="0" indent="0" algn="ctr" defTabSz="400050">
            <a:lnSpc>
              <a:spcPct val="90000"/>
            </a:lnSpc>
            <a:spcBef>
              <a:spcPct val="0"/>
            </a:spcBef>
            <a:spcAft>
              <a:spcPct val="35000"/>
            </a:spcAft>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gm:t>
    </dgm:pt>
    <dgm:pt modelId="{8A2AB9A4-8399-4688-AB92-C8748FDC1E8F}" type="parTrans" cxnId="{A1C83F49-286D-4925-8854-F26ED567D2C8}">
      <dgm:prSet/>
      <dgm:spPr/>
      <dgm:t>
        <a:bodyPr/>
        <a:lstStyle/>
        <a:p>
          <a:endParaRPr lang="en-IE"/>
        </a:p>
      </dgm:t>
    </dgm:pt>
    <dgm:pt modelId="{CDC7E397-32C7-4ABB-833C-6E4EBBDD7180}" type="sibTrans" cxnId="{A1C83F49-286D-4925-8854-F26ED567D2C8}">
      <dgm:prSet/>
      <dgm:spPr/>
      <dgm:t>
        <a:bodyPr/>
        <a:lstStyle/>
        <a:p>
          <a:endParaRPr lang="en-IE"/>
        </a:p>
      </dgm:t>
    </dgm:pt>
    <dgm:pt modelId="{103ECA6E-5DB5-4D50-AD24-E24AC2148EE2}">
      <dgm:prSet custT="1"/>
      <dgm:spPr/>
      <dgm:t>
        <a:bodyPr/>
        <a:lstStyle/>
        <a:p>
          <a:pPr marL="0" lvl="0" indent="0" algn="ctr" defTabSz="400050">
            <a:lnSpc>
              <a:spcPct val="90000"/>
            </a:lnSpc>
            <a:spcBef>
              <a:spcPct val="0"/>
            </a:spcBef>
            <a:spcAft>
              <a:spcPct val="35000"/>
            </a:spcAft>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gm:t>
    </dgm:pt>
    <dgm:pt modelId="{2FFFD5B1-B779-45B7-91BB-0A709C8C1FD8}" type="parTrans" cxnId="{B1AA9C44-3A29-4E4D-9722-6FB5FF45ED89}">
      <dgm:prSet/>
      <dgm:spPr/>
      <dgm:t>
        <a:bodyPr/>
        <a:lstStyle/>
        <a:p>
          <a:endParaRPr lang="en-IE"/>
        </a:p>
      </dgm:t>
    </dgm:pt>
    <dgm:pt modelId="{26D58EE7-744D-404A-9BF6-7B37AC711F86}" type="sibTrans" cxnId="{B1AA9C44-3A29-4E4D-9722-6FB5FF45ED89}">
      <dgm:prSet/>
      <dgm:spPr/>
      <dgm:t>
        <a:bodyPr/>
        <a:lstStyle/>
        <a:p>
          <a:endParaRPr lang="en-IE"/>
        </a:p>
      </dgm:t>
    </dgm:pt>
    <dgm:pt modelId="{9A28154A-A014-408E-AEDC-C483CEBD77A3}">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gm:t>
    </dgm:pt>
    <dgm:pt modelId="{FD6D6488-8A8B-4178-832F-04FBD25E9492}" type="parTrans" cxnId="{AC280A7B-E7D2-4BF7-99B0-B66AD1FCB088}">
      <dgm:prSet/>
      <dgm:spPr/>
      <dgm:t>
        <a:bodyPr/>
        <a:lstStyle/>
        <a:p>
          <a:endParaRPr lang="en-IE"/>
        </a:p>
      </dgm:t>
    </dgm:pt>
    <dgm:pt modelId="{AAE7048E-30ED-48B2-9214-B1EBF9C4EDD7}" type="sibTrans" cxnId="{AC280A7B-E7D2-4BF7-99B0-B66AD1FCB088}">
      <dgm:prSet/>
      <dgm:spPr/>
      <dgm:t>
        <a:bodyPr/>
        <a:lstStyle/>
        <a:p>
          <a:endParaRPr lang="en-IE"/>
        </a:p>
      </dgm:t>
    </dgm:pt>
    <dgm:pt modelId="{C97E5AF6-6165-4D27-AE9F-A93A19BE4F38}" type="pres">
      <dgm:prSet presAssocID="{B0E0D488-E8BB-4DB6-B0B0-66BFB64A0279}" presName="Name0" presStyleCnt="0">
        <dgm:presLayoutVars>
          <dgm:dir/>
          <dgm:resizeHandles/>
        </dgm:presLayoutVars>
      </dgm:prSet>
      <dgm:spPr/>
    </dgm:pt>
    <dgm:pt modelId="{A0E99690-2755-4FFF-959F-28C472A70314}" type="pres">
      <dgm:prSet presAssocID="{FF4EE501-325A-44DD-9550-80A35623FEDF}" presName="compNode" presStyleCnt="0"/>
      <dgm:spPr/>
    </dgm:pt>
    <dgm:pt modelId="{1AE0DAF5-AE58-4BCC-97F5-84CB25F57F70}" type="pres">
      <dgm:prSet presAssocID="{FF4EE501-325A-44DD-9550-80A35623FEDF}" presName="dummyConnPt" presStyleCnt="0"/>
      <dgm:spPr/>
    </dgm:pt>
    <dgm:pt modelId="{2204EAA2-460C-4FEF-91B8-C734707D04B1}" type="pres">
      <dgm:prSet presAssocID="{FF4EE501-325A-44DD-9550-80A35623FEDF}" presName="node" presStyleLbl="node1" presStyleIdx="0" presStyleCnt="9" custScaleY="115076">
        <dgm:presLayoutVars>
          <dgm:bulletEnabled val="1"/>
        </dgm:presLayoutVars>
      </dgm:prSet>
      <dgm:spPr/>
    </dgm:pt>
    <dgm:pt modelId="{CD8AC5A1-CC69-49D1-9BA3-6DC3E2B2B5C8}" type="pres">
      <dgm:prSet presAssocID="{74AE34EB-66C2-4D7A-9963-96407DDD53FA}" presName="sibTrans" presStyleLbl="bgSibTrans2D1" presStyleIdx="0" presStyleCnt="8"/>
      <dgm:spPr/>
    </dgm:pt>
    <dgm:pt modelId="{3DB33864-7F06-4309-B05C-55460ED8BD50}" type="pres">
      <dgm:prSet presAssocID="{C2D55B5F-56F7-41D1-876C-BBE0BEC69865}" presName="compNode" presStyleCnt="0"/>
      <dgm:spPr/>
    </dgm:pt>
    <dgm:pt modelId="{E985D4B7-E0A4-4C9C-8578-FC56D8B5823A}" type="pres">
      <dgm:prSet presAssocID="{C2D55B5F-56F7-41D1-876C-BBE0BEC69865}" presName="dummyConnPt" presStyleCnt="0"/>
      <dgm:spPr/>
    </dgm:pt>
    <dgm:pt modelId="{D191B937-3245-457C-B9F0-466C8ABB22B8}" type="pres">
      <dgm:prSet presAssocID="{C2D55B5F-56F7-41D1-876C-BBE0BEC69865}" presName="node" presStyleLbl="node1" presStyleIdx="1" presStyleCnt="9" custScaleY="129178">
        <dgm:presLayoutVars>
          <dgm:bulletEnabled val="1"/>
        </dgm:presLayoutVars>
      </dgm:prSet>
      <dgm:spPr/>
    </dgm:pt>
    <dgm:pt modelId="{0777A155-CEDD-498F-A0F4-E0D526B0A429}" type="pres">
      <dgm:prSet presAssocID="{CDC7E397-32C7-4ABB-833C-6E4EBBDD7180}" presName="sibTrans" presStyleLbl="bgSibTrans2D1" presStyleIdx="1" presStyleCnt="8"/>
      <dgm:spPr/>
    </dgm:pt>
    <dgm:pt modelId="{C6120623-D81D-4080-A052-0DABAC79608C}" type="pres">
      <dgm:prSet presAssocID="{103ECA6E-5DB5-4D50-AD24-E24AC2148EE2}" presName="compNode" presStyleCnt="0"/>
      <dgm:spPr/>
    </dgm:pt>
    <dgm:pt modelId="{0F9FB5AC-9549-462A-BFF1-3D7793DF393C}" type="pres">
      <dgm:prSet presAssocID="{103ECA6E-5DB5-4D50-AD24-E24AC2148EE2}" presName="dummyConnPt" presStyleCnt="0"/>
      <dgm:spPr/>
    </dgm:pt>
    <dgm:pt modelId="{CD4487EE-1DA8-4E89-8678-D3431D11AF57}" type="pres">
      <dgm:prSet presAssocID="{103ECA6E-5DB5-4D50-AD24-E24AC2148EE2}" presName="node" presStyleLbl="node1" presStyleIdx="2" presStyleCnt="9" custScaleY="121643">
        <dgm:presLayoutVars>
          <dgm:bulletEnabled val="1"/>
        </dgm:presLayoutVars>
      </dgm:prSet>
      <dgm:spPr/>
    </dgm:pt>
    <dgm:pt modelId="{C17C6B8C-380A-4465-88BA-829C67EA60C2}" type="pres">
      <dgm:prSet presAssocID="{26D58EE7-744D-404A-9BF6-7B37AC711F86}" presName="sibTrans" presStyleLbl="bgSibTrans2D1" presStyleIdx="2" presStyleCnt="8"/>
      <dgm:spPr/>
    </dgm:pt>
    <dgm:pt modelId="{CAFB5D8C-D2DE-45E0-AF73-E7A302AE87D3}" type="pres">
      <dgm:prSet presAssocID="{2FE3C50B-4A38-4BF8-A41D-98A948C95AFC}" presName="compNode" presStyleCnt="0"/>
      <dgm:spPr/>
    </dgm:pt>
    <dgm:pt modelId="{1C64AB67-9E6D-4121-84E2-B034816C53C8}" type="pres">
      <dgm:prSet presAssocID="{2FE3C50B-4A38-4BF8-A41D-98A948C95AFC}" presName="dummyConnPt" presStyleCnt="0"/>
      <dgm:spPr/>
    </dgm:pt>
    <dgm:pt modelId="{C062ACBE-7DF6-427B-8D18-1DCCA78969C9}" type="pres">
      <dgm:prSet presAssocID="{2FE3C50B-4A38-4BF8-A41D-98A948C95AFC}" presName="node" presStyleLbl="node1" presStyleIdx="3" presStyleCnt="9" custScaleY="126246" custLinFactNeighborY="259">
        <dgm:presLayoutVars>
          <dgm:bulletEnabled val="1"/>
        </dgm:presLayoutVars>
      </dgm:prSet>
      <dgm:spPr>
        <a:xfrm>
          <a:off x="2162912" y="2134723"/>
          <a:ext cx="1421362" cy="852817"/>
        </a:xfrm>
        <a:prstGeom prst="roundRect">
          <a:avLst>
            <a:gd name="adj" fmla="val 10000"/>
          </a:avLst>
        </a:prstGeom>
      </dgm:spPr>
    </dgm:pt>
    <dgm:pt modelId="{D8E8C5A9-7071-4BCC-81EF-CB9DB15FE72F}" type="pres">
      <dgm:prSet presAssocID="{409393A7-0AC7-413F-9C0B-95E10D87EBD0}" presName="sibTrans" presStyleLbl="bgSibTrans2D1" presStyleIdx="3" presStyleCnt="8" custLinFactNeighborX="29172" custLinFactNeighborY="2683"/>
      <dgm:spPr/>
    </dgm:pt>
    <dgm:pt modelId="{94F583B3-04FC-4883-9EA2-43CF692D20CA}" type="pres">
      <dgm:prSet presAssocID="{9A28154A-A014-408E-AEDC-C483CEBD77A3}" presName="compNode" presStyleCnt="0"/>
      <dgm:spPr/>
    </dgm:pt>
    <dgm:pt modelId="{D8AB6222-E74F-445C-A4EC-31B2AED8B3B3}" type="pres">
      <dgm:prSet presAssocID="{9A28154A-A014-408E-AEDC-C483CEBD77A3}" presName="dummyConnPt" presStyleCnt="0"/>
      <dgm:spPr/>
    </dgm:pt>
    <dgm:pt modelId="{510C4E7A-1DBA-4986-9062-4B7C2061C650}" type="pres">
      <dgm:prSet presAssocID="{9A28154A-A014-408E-AEDC-C483CEBD77A3}" presName="node" presStyleLbl="node1" presStyleIdx="4" presStyleCnt="9" custLinFactNeighborY="-7080">
        <dgm:presLayoutVars>
          <dgm:bulletEnabled val="1"/>
        </dgm:presLayoutVars>
      </dgm:prSet>
      <dgm:spPr/>
    </dgm:pt>
    <dgm:pt modelId="{A54511C7-90F2-4710-AFAC-12C455C0503C}" type="pres">
      <dgm:prSet presAssocID="{AAE7048E-30ED-48B2-9214-B1EBF9C4EDD7}" presName="sibTrans" presStyleLbl="bgSibTrans2D1" presStyleIdx="4" presStyleCnt="8" custLinFactNeighborX="30694" custLinFactNeighborY="2683"/>
      <dgm:spPr/>
    </dgm:pt>
    <dgm:pt modelId="{416BE22A-B390-46EF-B334-EA20B15488E7}" type="pres">
      <dgm:prSet presAssocID="{50C46969-62F5-4454-BFA2-1134EA86DD08}" presName="compNode" presStyleCnt="0"/>
      <dgm:spPr/>
    </dgm:pt>
    <dgm:pt modelId="{C09A72CA-99B9-4ABA-A81A-5F5EF2EFD5C9}" type="pres">
      <dgm:prSet presAssocID="{50C46969-62F5-4454-BFA2-1134EA86DD08}" presName="dummyConnPt" presStyleCnt="0"/>
      <dgm:spPr/>
    </dgm:pt>
    <dgm:pt modelId="{C910F81B-32B7-4526-9539-816BED453927}" type="pres">
      <dgm:prSet presAssocID="{50C46969-62F5-4454-BFA2-1134EA86DD08}" presName="node" presStyleLbl="node1" presStyleIdx="5" presStyleCnt="9" custScaleY="140406" custLinFactNeighborY="-25743">
        <dgm:presLayoutVars>
          <dgm:bulletEnabled val="1"/>
        </dgm:presLayoutVars>
      </dgm:prSet>
      <dgm:spPr/>
    </dgm:pt>
    <dgm:pt modelId="{6DE4E02C-732D-47EC-A7F5-295B925514A0}" type="pres">
      <dgm:prSet presAssocID="{18F732D6-2708-4B56-8D18-1912F2E1EBE9}" presName="sibTrans" presStyleLbl="bgSibTrans2D1" presStyleIdx="5" presStyleCnt="8" custAng="165708"/>
      <dgm:spPr/>
    </dgm:pt>
    <dgm:pt modelId="{9D694AE0-7A45-4188-907B-97CD68CC3636}" type="pres">
      <dgm:prSet presAssocID="{D248FC03-1F35-4B2E-BF0A-9E13F581408D}" presName="compNode" presStyleCnt="0"/>
      <dgm:spPr/>
    </dgm:pt>
    <dgm:pt modelId="{9B77B061-84EF-4FCF-AB45-79CE52AABEF1}" type="pres">
      <dgm:prSet presAssocID="{D248FC03-1F35-4B2E-BF0A-9E13F581408D}" presName="dummyConnPt" presStyleCnt="0"/>
      <dgm:spPr/>
    </dgm:pt>
    <dgm:pt modelId="{C101E906-3E8E-4545-8479-5A8E5F7F5F7A}" type="pres">
      <dgm:prSet presAssocID="{D248FC03-1F35-4B2E-BF0A-9E13F581408D}" presName="node" presStyleLbl="node1" presStyleIdx="6" presStyleCnt="9" custScaleY="115827">
        <dgm:presLayoutVars>
          <dgm:bulletEnabled val="1"/>
        </dgm:presLayoutVars>
      </dgm:prSet>
      <dgm:spPr/>
    </dgm:pt>
    <dgm:pt modelId="{1EC8B9C4-E7FB-4048-BE89-8530E5286790}" type="pres">
      <dgm:prSet presAssocID="{FACB0F59-996B-432D-A703-B58A65D2241D}" presName="sibTrans" presStyleLbl="bgSibTrans2D1" presStyleIdx="6" presStyleCnt="8" custLinFactNeighborX="62446" custLinFactNeighborY="41342"/>
      <dgm:spPr/>
    </dgm:pt>
    <dgm:pt modelId="{271B17CD-4B1C-4975-84C0-B6E4917F4EDA}" type="pres">
      <dgm:prSet presAssocID="{4DA11250-0B19-4850-AC9C-6E52A6616316}" presName="compNode" presStyleCnt="0"/>
      <dgm:spPr/>
    </dgm:pt>
    <dgm:pt modelId="{137B7533-B748-4F8A-AF9B-282FF4E81591}" type="pres">
      <dgm:prSet presAssocID="{4DA11250-0B19-4850-AC9C-6E52A6616316}" presName="dummyConnPt" presStyleCnt="0"/>
      <dgm:spPr/>
    </dgm:pt>
    <dgm:pt modelId="{A0BB94C1-B36A-4B93-BBEF-2EC3987CF433}" type="pres">
      <dgm:prSet presAssocID="{4DA11250-0B19-4850-AC9C-6E52A6616316}" presName="node" presStyleLbl="node1" presStyleIdx="7" presStyleCnt="9" custScaleY="135737" custLinFactNeighborX="1196" custLinFactNeighborY="13075">
        <dgm:presLayoutVars>
          <dgm:bulletEnabled val="1"/>
        </dgm:presLayoutVars>
      </dgm:prSet>
      <dgm:spPr/>
    </dgm:pt>
    <dgm:pt modelId="{44D19237-0FF5-4B0C-8626-C64903511992}" type="pres">
      <dgm:prSet presAssocID="{3C76BE1B-7AE8-4D22-9047-3DAFB8F1D46A}" presName="sibTrans" presStyleLbl="bgSibTrans2D1" presStyleIdx="7" presStyleCnt="8" custLinFactNeighborX="71481" custLinFactNeighborY="41342"/>
      <dgm:spPr/>
    </dgm:pt>
    <dgm:pt modelId="{DC546153-3046-4733-945D-B2F87894CA71}" type="pres">
      <dgm:prSet presAssocID="{AA0A69BF-D9A3-47DA-AE99-DBDA0C85C253}" presName="compNode" presStyleCnt="0"/>
      <dgm:spPr/>
    </dgm:pt>
    <dgm:pt modelId="{F2188C6B-5F7D-48E2-B9B0-57D4C2C4EF91}" type="pres">
      <dgm:prSet presAssocID="{AA0A69BF-D9A3-47DA-AE99-DBDA0C85C253}" presName="dummyConnPt" presStyleCnt="0"/>
      <dgm:spPr/>
    </dgm:pt>
    <dgm:pt modelId="{5A96D48A-C028-42BB-A386-8EA639D20F48}" type="pres">
      <dgm:prSet presAssocID="{AA0A69BF-D9A3-47DA-AE99-DBDA0C85C253}" presName="node" presStyleLbl="node1" presStyleIdx="8" presStyleCnt="9" custLinFactNeighborX="1196" custLinFactNeighborY="13445">
        <dgm:presLayoutVars>
          <dgm:bulletEnabled val="1"/>
        </dgm:presLayoutVars>
      </dgm:prSet>
      <dgm:spPr/>
    </dgm:pt>
  </dgm:ptLst>
  <dgm:cxnLst>
    <dgm:cxn modelId="{12D3180F-4550-4820-A11B-FA14049F1113}" type="presOf" srcId="{103ECA6E-5DB5-4D50-AD24-E24AC2148EE2}" destId="{CD4487EE-1DA8-4E89-8678-D3431D11AF57}" srcOrd="0" destOrd="0" presId="urn:microsoft.com/office/officeart/2005/8/layout/bProcess4"/>
    <dgm:cxn modelId="{19C9EA16-B8BE-4347-BCC5-7CD3716635F0}" type="presOf" srcId="{409393A7-0AC7-413F-9C0B-95E10D87EBD0}" destId="{D8E8C5A9-7071-4BCC-81EF-CB9DB15FE72F}" srcOrd="0" destOrd="0" presId="urn:microsoft.com/office/officeart/2005/8/layout/bProcess4"/>
    <dgm:cxn modelId="{14F8681D-5D16-4C80-A14B-6C34B1C46A69}" type="presOf" srcId="{D248FC03-1F35-4B2E-BF0A-9E13F581408D}" destId="{C101E906-3E8E-4545-8479-5A8E5F7F5F7A}" srcOrd="0" destOrd="0" presId="urn:microsoft.com/office/officeart/2005/8/layout/bProcess4"/>
    <dgm:cxn modelId="{90F3E322-D765-4DA4-8EF0-9F6658EE2416}" srcId="{B0E0D488-E8BB-4DB6-B0B0-66BFB64A0279}" destId="{4DA11250-0B19-4850-AC9C-6E52A6616316}" srcOrd="7" destOrd="0" parTransId="{B32EFA88-E54C-41A6-989A-732C746ECDDB}" sibTransId="{3C76BE1B-7AE8-4D22-9047-3DAFB8F1D46A}"/>
    <dgm:cxn modelId="{D4804530-949A-4D57-9BCC-D9E0F54662FD}" type="presOf" srcId="{4DA11250-0B19-4850-AC9C-6E52A6616316}" destId="{A0BB94C1-B36A-4B93-BBEF-2EC3987CF433}" srcOrd="0" destOrd="0" presId="urn:microsoft.com/office/officeart/2005/8/layout/bProcess4"/>
    <dgm:cxn modelId="{366AB060-C2E9-4BBA-9F13-8F2B122EFAA0}" srcId="{B0E0D488-E8BB-4DB6-B0B0-66BFB64A0279}" destId="{2FE3C50B-4A38-4BF8-A41D-98A948C95AFC}" srcOrd="3" destOrd="0" parTransId="{90795FB6-1255-4F2B-B837-8335D0DD5386}" sibTransId="{409393A7-0AC7-413F-9C0B-95E10D87EBD0}"/>
    <dgm:cxn modelId="{B1AA9C44-3A29-4E4D-9722-6FB5FF45ED89}" srcId="{B0E0D488-E8BB-4DB6-B0B0-66BFB64A0279}" destId="{103ECA6E-5DB5-4D50-AD24-E24AC2148EE2}" srcOrd="2" destOrd="0" parTransId="{2FFFD5B1-B779-45B7-91BB-0A709C8C1FD8}" sibTransId="{26D58EE7-744D-404A-9BF6-7B37AC711F86}"/>
    <dgm:cxn modelId="{A1C83F49-286D-4925-8854-F26ED567D2C8}" srcId="{B0E0D488-E8BB-4DB6-B0B0-66BFB64A0279}" destId="{C2D55B5F-56F7-41D1-876C-BBE0BEC69865}" srcOrd="1" destOrd="0" parTransId="{8A2AB9A4-8399-4688-AB92-C8748FDC1E8F}" sibTransId="{CDC7E397-32C7-4ABB-833C-6E4EBBDD7180}"/>
    <dgm:cxn modelId="{BC4E2574-FDBE-4FF7-84CB-77532858F7B9}" type="presOf" srcId="{74AE34EB-66C2-4D7A-9963-96407DDD53FA}" destId="{CD8AC5A1-CC69-49D1-9BA3-6DC3E2B2B5C8}" srcOrd="0" destOrd="0" presId="urn:microsoft.com/office/officeart/2005/8/layout/bProcess4"/>
    <dgm:cxn modelId="{39183E78-6D1D-463F-8479-6021ACCAC40D}" type="presOf" srcId="{FACB0F59-996B-432D-A703-B58A65D2241D}" destId="{1EC8B9C4-E7FB-4048-BE89-8530E5286790}" srcOrd="0" destOrd="0" presId="urn:microsoft.com/office/officeart/2005/8/layout/bProcess4"/>
    <dgm:cxn modelId="{AC280A7B-E7D2-4BF7-99B0-B66AD1FCB088}" srcId="{B0E0D488-E8BB-4DB6-B0B0-66BFB64A0279}" destId="{9A28154A-A014-408E-AEDC-C483CEBD77A3}" srcOrd="4" destOrd="0" parTransId="{FD6D6488-8A8B-4178-832F-04FBD25E9492}" sibTransId="{AAE7048E-30ED-48B2-9214-B1EBF9C4EDD7}"/>
    <dgm:cxn modelId="{2E35F97D-99E1-4225-9E96-9B8001E1EB21}" type="presOf" srcId="{AAE7048E-30ED-48B2-9214-B1EBF9C4EDD7}" destId="{A54511C7-90F2-4710-AFAC-12C455C0503C}" srcOrd="0" destOrd="0" presId="urn:microsoft.com/office/officeart/2005/8/layout/bProcess4"/>
    <dgm:cxn modelId="{F39DEA80-E0D6-46FE-9422-DF7853022F64}" type="presOf" srcId="{2FE3C50B-4A38-4BF8-A41D-98A948C95AFC}" destId="{C062ACBE-7DF6-427B-8D18-1DCCA78969C9}" srcOrd="0" destOrd="0" presId="urn:microsoft.com/office/officeart/2005/8/layout/bProcess4"/>
    <dgm:cxn modelId="{A2E23C86-69CA-4579-BB28-E5CF1A098834}" type="presOf" srcId="{9A28154A-A014-408E-AEDC-C483CEBD77A3}" destId="{510C4E7A-1DBA-4986-9062-4B7C2061C650}" srcOrd="0" destOrd="0" presId="urn:microsoft.com/office/officeart/2005/8/layout/bProcess4"/>
    <dgm:cxn modelId="{7202678D-AD7C-441E-A12D-0FA659149E5C}" type="presOf" srcId="{B0E0D488-E8BB-4DB6-B0B0-66BFB64A0279}" destId="{C97E5AF6-6165-4D27-AE9F-A93A19BE4F38}" srcOrd="0" destOrd="0" presId="urn:microsoft.com/office/officeart/2005/8/layout/bProcess4"/>
    <dgm:cxn modelId="{67603798-FE07-4431-B4F8-97304610CB0D}" type="presOf" srcId="{3C76BE1B-7AE8-4D22-9047-3DAFB8F1D46A}" destId="{44D19237-0FF5-4B0C-8626-C64903511992}" srcOrd="0" destOrd="0" presId="urn:microsoft.com/office/officeart/2005/8/layout/bProcess4"/>
    <dgm:cxn modelId="{1859EB9B-C426-40E7-AA91-2372B19C9B42}" srcId="{B0E0D488-E8BB-4DB6-B0B0-66BFB64A0279}" destId="{FF4EE501-325A-44DD-9550-80A35623FEDF}" srcOrd="0" destOrd="0" parTransId="{4707DEF3-9573-4FF9-876C-A0A67EC7E156}" sibTransId="{74AE34EB-66C2-4D7A-9963-96407DDD53FA}"/>
    <dgm:cxn modelId="{A30E679D-19E0-4127-AAA0-A6234D05BD6F}" type="presOf" srcId="{C2D55B5F-56F7-41D1-876C-BBE0BEC69865}" destId="{D191B937-3245-457C-B9F0-466C8ABB22B8}" srcOrd="0" destOrd="0" presId="urn:microsoft.com/office/officeart/2005/8/layout/bProcess4"/>
    <dgm:cxn modelId="{9D6C40AD-F7AA-4746-A2EB-912F1B1369A2}" type="presOf" srcId="{50C46969-62F5-4454-BFA2-1134EA86DD08}" destId="{C910F81B-32B7-4526-9539-816BED453927}" srcOrd="0" destOrd="0" presId="urn:microsoft.com/office/officeart/2005/8/layout/bProcess4"/>
    <dgm:cxn modelId="{FE5729BE-CA1F-477D-86AC-64266BF87B85}" type="presOf" srcId="{FF4EE501-325A-44DD-9550-80A35623FEDF}" destId="{2204EAA2-460C-4FEF-91B8-C734707D04B1}" srcOrd="0" destOrd="0" presId="urn:microsoft.com/office/officeart/2005/8/layout/bProcess4"/>
    <dgm:cxn modelId="{397C3BDD-19E2-40AB-8A45-A51DF0FAFD40}" srcId="{B0E0D488-E8BB-4DB6-B0B0-66BFB64A0279}" destId="{AA0A69BF-D9A3-47DA-AE99-DBDA0C85C253}" srcOrd="8" destOrd="0" parTransId="{E9BB1388-15A2-42B7-B054-4C13094F743C}" sibTransId="{E6E1C500-A432-4330-81C0-4965DDC54E93}"/>
    <dgm:cxn modelId="{94175CDD-2E2D-4B49-917E-36BC5E8D9EDA}" type="presOf" srcId="{CDC7E397-32C7-4ABB-833C-6E4EBBDD7180}" destId="{0777A155-CEDD-498F-A0F4-E0D526B0A429}" srcOrd="0" destOrd="0" presId="urn:microsoft.com/office/officeart/2005/8/layout/bProcess4"/>
    <dgm:cxn modelId="{85A059E0-E4F3-4CFE-BE94-B85F0EF2506D}" srcId="{B0E0D488-E8BB-4DB6-B0B0-66BFB64A0279}" destId="{50C46969-62F5-4454-BFA2-1134EA86DD08}" srcOrd="5" destOrd="0" parTransId="{E7CB9D10-5423-4E33-B877-45D1DE9C9139}" sibTransId="{18F732D6-2708-4B56-8D18-1912F2E1EBE9}"/>
    <dgm:cxn modelId="{6E0E87E5-6C04-4E0E-82B6-12D72C727589}" type="presOf" srcId="{AA0A69BF-D9A3-47DA-AE99-DBDA0C85C253}" destId="{5A96D48A-C028-42BB-A386-8EA639D20F48}" srcOrd="0" destOrd="0" presId="urn:microsoft.com/office/officeart/2005/8/layout/bProcess4"/>
    <dgm:cxn modelId="{51F772E8-A635-40B2-8DC5-B800381466DA}" srcId="{B0E0D488-E8BB-4DB6-B0B0-66BFB64A0279}" destId="{D248FC03-1F35-4B2E-BF0A-9E13F581408D}" srcOrd="6" destOrd="0" parTransId="{BAD37AC5-F1EA-4DF1-AF7F-71CA5AB85CA5}" sibTransId="{FACB0F59-996B-432D-A703-B58A65D2241D}"/>
    <dgm:cxn modelId="{4B18D7EC-DD82-4DE3-846A-5F57623901BD}" type="presOf" srcId="{18F732D6-2708-4B56-8D18-1912F2E1EBE9}" destId="{6DE4E02C-732D-47EC-A7F5-295B925514A0}" srcOrd="0" destOrd="0" presId="urn:microsoft.com/office/officeart/2005/8/layout/bProcess4"/>
    <dgm:cxn modelId="{95553FEE-C1B1-4882-ABB7-52AEFF3CDB68}" type="presOf" srcId="{26D58EE7-744D-404A-9BF6-7B37AC711F86}" destId="{C17C6B8C-380A-4465-88BA-829C67EA60C2}" srcOrd="0" destOrd="0" presId="urn:microsoft.com/office/officeart/2005/8/layout/bProcess4"/>
    <dgm:cxn modelId="{FC34627C-8F74-4708-9F8B-A1C0EF2E7D50}" type="presParOf" srcId="{C97E5AF6-6165-4D27-AE9F-A93A19BE4F38}" destId="{A0E99690-2755-4FFF-959F-28C472A70314}" srcOrd="0" destOrd="0" presId="urn:microsoft.com/office/officeart/2005/8/layout/bProcess4"/>
    <dgm:cxn modelId="{5BE6E1BB-B3CF-4A55-96F9-5585738C6F6D}" type="presParOf" srcId="{A0E99690-2755-4FFF-959F-28C472A70314}" destId="{1AE0DAF5-AE58-4BCC-97F5-84CB25F57F70}" srcOrd="0" destOrd="0" presId="urn:microsoft.com/office/officeart/2005/8/layout/bProcess4"/>
    <dgm:cxn modelId="{9F6D1AC7-6ED3-44B7-8728-70155AC7B998}" type="presParOf" srcId="{A0E99690-2755-4FFF-959F-28C472A70314}" destId="{2204EAA2-460C-4FEF-91B8-C734707D04B1}" srcOrd="1" destOrd="0" presId="urn:microsoft.com/office/officeart/2005/8/layout/bProcess4"/>
    <dgm:cxn modelId="{45D5109D-C0F4-4EAB-BCC8-28F07E2F589B}" type="presParOf" srcId="{C97E5AF6-6165-4D27-AE9F-A93A19BE4F38}" destId="{CD8AC5A1-CC69-49D1-9BA3-6DC3E2B2B5C8}" srcOrd="1" destOrd="0" presId="urn:microsoft.com/office/officeart/2005/8/layout/bProcess4"/>
    <dgm:cxn modelId="{66170764-1D11-4843-865D-04E613EC6FE3}" type="presParOf" srcId="{C97E5AF6-6165-4D27-AE9F-A93A19BE4F38}" destId="{3DB33864-7F06-4309-B05C-55460ED8BD50}" srcOrd="2" destOrd="0" presId="urn:microsoft.com/office/officeart/2005/8/layout/bProcess4"/>
    <dgm:cxn modelId="{1D716C9F-F2D3-48EA-82E2-BD629D32CEF5}" type="presParOf" srcId="{3DB33864-7F06-4309-B05C-55460ED8BD50}" destId="{E985D4B7-E0A4-4C9C-8578-FC56D8B5823A}" srcOrd="0" destOrd="0" presId="urn:microsoft.com/office/officeart/2005/8/layout/bProcess4"/>
    <dgm:cxn modelId="{2A5863D7-4B6C-4F8A-9FD7-58934108C2DC}" type="presParOf" srcId="{3DB33864-7F06-4309-B05C-55460ED8BD50}" destId="{D191B937-3245-457C-B9F0-466C8ABB22B8}" srcOrd="1" destOrd="0" presId="urn:microsoft.com/office/officeart/2005/8/layout/bProcess4"/>
    <dgm:cxn modelId="{FB0DFA5F-7E13-4BC6-8FC5-EBFA64FB0168}" type="presParOf" srcId="{C97E5AF6-6165-4D27-AE9F-A93A19BE4F38}" destId="{0777A155-CEDD-498F-A0F4-E0D526B0A429}" srcOrd="3" destOrd="0" presId="urn:microsoft.com/office/officeart/2005/8/layout/bProcess4"/>
    <dgm:cxn modelId="{29D08915-E021-43AE-B51E-B7990CDFD064}" type="presParOf" srcId="{C97E5AF6-6165-4D27-AE9F-A93A19BE4F38}" destId="{C6120623-D81D-4080-A052-0DABAC79608C}" srcOrd="4" destOrd="0" presId="urn:microsoft.com/office/officeart/2005/8/layout/bProcess4"/>
    <dgm:cxn modelId="{D662F33D-04E9-4E3D-A74A-FBC820994FF3}" type="presParOf" srcId="{C6120623-D81D-4080-A052-0DABAC79608C}" destId="{0F9FB5AC-9549-462A-BFF1-3D7793DF393C}" srcOrd="0" destOrd="0" presId="urn:microsoft.com/office/officeart/2005/8/layout/bProcess4"/>
    <dgm:cxn modelId="{1B90391A-20CB-4BBA-8BC4-B819D7CB0FBD}" type="presParOf" srcId="{C6120623-D81D-4080-A052-0DABAC79608C}" destId="{CD4487EE-1DA8-4E89-8678-D3431D11AF57}" srcOrd="1" destOrd="0" presId="urn:microsoft.com/office/officeart/2005/8/layout/bProcess4"/>
    <dgm:cxn modelId="{898F28E5-E8CA-45D6-87D0-FFBECF17D9F0}" type="presParOf" srcId="{C97E5AF6-6165-4D27-AE9F-A93A19BE4F38}" destId="{C17C6B8C-380A-4465-88BA-829C67EA60C2}" srcOrd="5" destOrd="0" presId="urn:microsoft.com/office/officeart/2005/8/layout/bProcess4"/>
    <dgm:cxn modelId="{28E20995-091C-456B-BBCC-9ADCDF1E9302}" type="presParOf" srcId="{C97E5AF6-6165-4D27-AE9F-A93A19BE4F38}" destId="{CAFB5D8C-D2DE-45E0-AF73-E7A302AE87D3}" srcOrd="6" destOrd="0" presId="urn:microsoft.com/office/officeart/2005/8/layout/bProcess4"/>
    <dgm:cxn modelId="{B189EB24-C54E-4A03-85F4-5955A2F9C1C7}" type="presParOf" srcId="{CAFB5D8C-D2DE-45E0-AF73-E7A302AE87D3}" destId="{1C64AB67-9E6D-4121-84E2-B034816C53C8}" srcOrd="0" destOrd="0" presId="urn:microsoft.com/office/officeart/2005/8/layout/bProcess4"/>
    <dgm:cxn modelId="{07CF9D47-6728-4681-A56D-EDBF2B918ED6}" type="presParOf" srcId="{CAFB5D8C-D2DE-45E0-AF73-E7A302AE87D3}" destId="{C062ACBE-7DF6-427B-8D18-1DCCA78969C9}" srcOrd="1" destOrd="0" presId="urn:microsoft.com/office/officeart/2005/8/layout/bProcess4"/>
    <dgm:cxn modelId="{783DCB96-9895-4F3B-9F4A-2365BE04F723}" type="presParOf" srcId="{C97E5AF6-6165-4D27-AE9F-A93A19BE4F38}" destId="{D8E8C5A9-7071-4BCC-81EF-CB9DB15FE72F}" srcOrd="7" destOrd="0" presId="urn:microsoft.com/office/officeart/2005/8/layout/bProcess4"/>
    <dgm:cxn modelId="{F8F159AA-3081-4C11-87A0-480A0916F51B}" type="presParOf" srcId="{C97E5AF6-6165-4D27-AE9F-A93A19BE4F38}" destId="{94F583B3-04FC-4883-9EA2-43CF692D20CA}" srcOrd="8" destOrd="0" presId="urn:microsoft.com/office/officeart/2005/8/layout/bProcess4"/>
    <dgm:cxn modelId="{E45AE605-C479-4240-9D91-F4885B36C416}" type="presParOf" srcId="{94F583B3-04FC-4883-9EA2-43CF692D20CA}" destId="{D8AB6222-E74F-445C-A4EC-31B2AED8B3B3}" srcOrd="0" destOrd="0" presId="urn:microsoft.com/office/officeart/2005/8/layout/bProcess4"/>
    <dgm:cxn modelId="{EA955B08-F5E9-4556-A6D1-BF92A73ED7CD}" type="presParOf" srcId="{94F583B3-04FC-4883-9EA2-43CF692D20CA}" destId="{510C4E7A-1DBA-4986-9062-4B7C2061C650}" srcOrd="1" destOrd="0" presId="urn:microsoft.com/office/officeart/2005/8/layout/bProcess4"/>
    <dgm:cxn modelId="{D476C2E1-30C4-4F47-AEC8-C9716E6079BE}" type="presParOf" srcId="{C97E5AF6-6165-4D27-AE9F-A93A19BE4F38}" destId="{A54511C7-90F2-4710-AFAC-12C455C0503C}" srcOrd="9" destOrd="0" presId="urn:microsoft.com/office/officeart/2005/8/layout/bProcess4"/>
    <dgm:cxn modelId="{BF9738E3-D7DF-455E-B9C6-B7E6D9FE79BB}" type="presParOf" srcId="{C97E5AF6-6165-4D27-AE9F-A93A19BE4F38}" destId="{416BE22A-B390-46EF-B334-EA20B15488E7}" srcOrd="10" destOrd="0" presId="urn:microsoft.com/office/officeart/2005/8/layout/bProcess4"/>
    <dgm:cxn modelId="{D7A84F42-EB5C-446A-8926-EE391A7604C1}" type="presParOf" srcId="{416BE22A-B390-46EF-B334-EA20B15488E7}" destId="{C09A72CA-99B9-4ABA-A81A-5F5EF2EFD5C9}" srcOrd="0" destOrd="0" presId="urn:microsoft.com/office/officeart/2005/8/layout/bProcess4"/>
    <dgm:cxn modelId="{FF9CEE76-B1EC-48B6-ABEB-CB4C4096EC80}" type="presParOf" srcId="{416BE22A-B390-46EF-B334-EA20B15488E7}" destId="{C910F81B-32B7-4526-9539-816BED453927}" srcOrd="1" destOrd="0" presId="urn:microsoft.com/office/officeart/2005/8/layout/bProcess4"/>
    <dgm:cxn modelId="{79C64FFA-E74E-4A82-9D51-D2436081E896}" type="presParOf" srcId="{C97E5AF6-6165-4D27-AE9F-A93A19BE4F38}" destId="{6DE4E02C-732D-47EC-A7F5-295B925514A0}" srcOrd="11" destOrd="0" presId="urn:microsoft.com/office/officeart/2005/8/layout/bProcess4"/>
    <dgm:cxn modelId="{2EBAE465-DFC9-4D61-A495-88A84108B942}" type="presParOf" srcId="{C97E5AF6-6165-4D27-AE9F-A93A19BE4F38}" destId="{9D694AE0-7A45-4188-907B-97CD68CC3636}" srcOrd="12" destOrd="0" presId="urn:microsoft.com/office/officeart/2005/8/layout/bProcess4"/>
    <dgm:cxn modelId="{A02C16A4-E9D2-4AD3-B94F-FEE7D0CFE7FF}" type="presParOf" srcId="{9D694AE0-7A45-4188-907B-97CD68CC3636}" destId="{9B77B061-84EF-4FCF-AB45-79CE52AABEF1}" srcOrd="0" destOrd="0" presId="urn:microsoft.com/office/officeart/2005/8/layout/bProcess4"/>
    <dgm:cxn modelId="{3791CB20-5145-4706-A741-E5FC7DB9D143}" type="presParOf" srcId="{9D694AE0-7A45-4188-907B-97CD68CC3636}" destId="{C101E906-3E8E-4545-8479-5A8E5F7F5F7A}" srcOrd="1" destOrd="0" presId="urn:microsoft.com/office/officeart/2005/8/layout/bProcess4"/>
    <dgm:cxn modelId="{56980422-F7A6-4654-8C99-DB928E6F949C}" type="presParOf" srcId="{C97E5AF6-6165-4D27-AE9F-A93A19BE4F38}" destId="{1EC8B9C4-E7FB-4048-BE89-8530E5286790}" srcOrd="13" destOrd="0" presId="urn:microsoft.com/office/officeart/2005/8/layout/bProcess4"/>
    <dgm:cxn modelId="{93A4F447-99FC-4E4C-A302-FDF9BA3A6F23}" type="presParOf" srcId="{C97E5AF6-6165-4D27-AE9F-A93A19BE4F38}" destId="{271B17CD-4B1C-4975-84C0-B6E4917F4EDA}" srcOrd="14" destOrd="0" presId="urn:microsoft.com/office/officeart/2005/8/layout/bProcess4"/>
    <dgm:cxn modelId="{9F3A132E-2706-4BF3-96DB-548350771E25}" type="presParOf" srcId="{271B17CD-4B1C-4975-84C0-B6E4917F4EDA}" destId="{137B7533-B748-4F8A-AF9B-282FF4E81591}" srcOrd="0" destOrd="0" presId="urn:microsoft.com/office/officeart/2005/8/layout/bProcess4"/>
    <dgm:cxn modelId="{FDB51F8F-7E3F-489A-85E0-40FD3EC2B4D1}" type="presParOf" srcId="{271B17CD-4B1C-4975-84C0-B6E4917F4EDA}" destId="{A0BB94C1-B36A-4B93-BBEF-2EC3987CF433}" srcOrd="1" destOrd="0" presId="urn:microsoft.com/office/officeart/2005/8/layout/bProcess4"/>
    <dgm:cxn modelId="{0D5E1DAA-A874-404D-9B77-D6873CBB3892}" type="presParOf" srcId="{C97E5AF6-6165-4D27-AE9F-A93A19BE4F38}" destId="{44D19237-0FF5-4B0C-8626-C64903511992}" srcOrd="15" destOrd="0" presId="urn:microsoft.com/office/officeart/2005/8/layout/bProcess4"/>
    <dgm:cxn modelId="{47E57150-0B1A-4508-A921-8ECD142B420D}" type="presParOf" srcId="{C97E5AF6-6165-4D27-AE9F-A93A19BE4F38}" destId="{DC546153-3046-4733-945D-B2F87894CA71}" srcOrd="16" destOrd="0" presId="urn:microsoft.com/office/officeart/2005/8/layout/bProcess4"/>
    <dgm:cxn modelId="{3CF09F21-CC96-456A-BE6F-5071874B2BED}" type="presParOf" srcId="{DC546153-3046-4733-945D-B2F87894CA71}" destId="{F2188C6B-5F7D-48E2-B9B0-57D4C2C4EF91}" srcOrd="0" destOrd="0" presId="urn:microsoft.com/office/officeart/2005/8/layout/bProcess4"/>
    <dgm:cxn modelId="{32893762-BD01-4142-863D-A685D220CC6A}" type="presParOf" srcId="{DC546153-3046-4733-945D-B2F87894CA71}" destId="{5A96D48A-C028-42BB-A386-8EA639D20F48}"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3E8A84-71EB-4E6D-819B-A2B7B5C5227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200CE30-AD1A-4485-92B3-7FE3ED95311E}">
      <dgm:prSet custT="1"/>
      <dgm:spPr/>
      <dgm:t>
        <a:bodyPr/>
        <a:lstStyle/>
        <a:p>
          <a:pPr algn="l"/>
          <a:r>
            <a:rPr lang="en-GB" sz="1200" b="1" dirty="0"/>
            <a:t>Current pavilion programme (subject to funding):</a:t>
          </a:r>
        </a:p>
        <a:p>
          <a:pPr algn="ctr"/>
          <a:endParaRPr lang="en-GB" sz="1200" b="1" dirty="0"/>
        </a:p>
        <a:p>
          <a:pPr algn="l"/>
          <a:r>
            <a:rPr lang="en-IE" sz="1200" b="0" dirty="0"/>
            <a:t>Dodder Valley Old </a:t>
          </a:r>
          <a:r>
            <a:rPr lang="en-IE" sz="1200" b="0" dirty="0" err="1"/>
            <a:t>Bawn</a:t>
          </a:r>
          <a:r>
            <a:rPr lang="en-IE" sz="1200" b="0" dirty="0"/>
            <a:t> (at construction stage)</a:t>
          </a:r>
          <a:endParaRPr lang="en-US" sz="1200" b="0" dirty="0"/>
        </a:p>
        <a:p>
          <a:pPr algn="l"/>
          <a:r>
            <a:rPr lang="en-IE" sz="1200" b="0" dirty="0" err="1"/>
            <a:t>Griffeen</a:t>
          </a:r>
          <a:r>
            <a:rPr lang="en-IE" sz="1200" b="0" dirty="0"/>
            <a:t> Valley Park (North) (at planning stage)</a:t>
          </a:r>
          <a:endParaRPr lang="en-US" sz="1200" b="0" dirty="0"/>
        </a:p>
        <a:p>
          <a:pPr algn="l"/>
          <a:r>
            <a:rPr lang="en-IE" sz="1200" b="0" dirty="0" err="1"/>
            <a:t>Corkagh</a:t>
          </a:r>
          <a:r>
            <a:rPr lang="en-IE" sz="1200" b="0" dirty="0"/>
            <a:t> Park (West)</a:t>
          </a:r>
          <a:endParaRPr lang="en-US" sz="1200" b="0" dirty="0"/>
        </a:p>
        <a:p>
          <a:pPr algn="l"/>
          <a:r>
            <a:rPr lang="en-IE" sz="1200" b="0" dirty="0"/>
            <a:t>Tymon Park (West of M50)</a:t>
          </a:r>
          <a:endParaRPr lang="en-US" sz="1200" b="0" dirty="0"/>
        </a:p>
        <a:p>
          <a:pPr algn="l"/>
          <a:r>
            <a:rPr lang="en-IE" sz="1200" b="0" dirty="0"/>
            <a:t>Dodder Valley Mt Carmel</a:t>
          </a:r>
          <a:endParaRPr lang="en-US" sz="1200" b="0" dirty="0"/>
        </a:p>
        <a:p>
          <a:pPr algn="l"/>
          <a:r>
            <a:rPr lang="en-IE" sz="1200" b="0" dirty="0" err="1"/>
            <a:t>Griffeen</a:t>
          </a:r>
          <a:r>
            <a:rPr lang="en-IE" sz="1200" b="0" dirty="0"/>
            <a:t> Valley Park (Arthur Griffith Park)</a:t>
          </a:r>
          <a:endParaRPr lang="en-US" sz="1200" b="0" dirty="0"/>
        </a:p>
        <a:p>
          <a:pPr algn="l"/>
          <a:r>
            <a:rPr lang="en-IE" sz="1200" b="0" dirty="0" err="1"/>
            <a:t>Collinstown</a:t>
          </a:r>
          <a:r>
            <a:rPr lang="en-IE" sz="1200" b="0" dirty="0"/>
            <a:t> Park</a:t>
          </a:r>
          <a:endParaRPr lang="en-GB" sz="1200" b="0" dirty="0"/>
        </a:p>
      </dgm:t>
    </dgm:pt>
    <dgm:pt modelId="{FF80E929-9DD1-45CD-AEC4-F47B9E724AA8}" type="parTrans" cxnId="{4DE523A6-3778-45E0-8BF9-AD1488D4DF1D}">
      <dgm:prSet/>
      <dgm:spPr/>
      <dgm:t>
        <a:bodyPr/>
        <a:lstStyle/>
        <a:p>
          <a:endParaRPr lang="en-US"/>
        </a:p>
      </dgm:t>
    </dgm:pt>
    <dgm:pt modelId="{367A44AF-0D45-4586-B840-41B3E0EA42DE}" type="sibTrans" cxnId="{4DE523A6-3778-45E0-8BF9-AD1488D4DF1D}">
      <dgm:prSet/>
      <dgm:spPr/>
      <dgm:t>
        <a:bodyPr/>
        <a:lstStyle/>
        <a:p>
          <a:endParaRPr lang="en-US"/>
        </a:p>
      </dgm:t>
    </dgm:pt>
    <dgm:pt modelId="{FD89B5E9-E3A7-45F8-A64C-938344A909B3}">
      <dgm:prSet custT="1"/>
      <dgm:spPr/>
      <dgm:t>
        <a:bodyPr/>
        <a:lstStyle/>
        <a:p>
          <a:pPr algn="l"/>
          <a:r>
            <a:rPr lang="en-IE" sz="1200" b="1" dirty="0"/>
            <a:t>Changing facilites:</a:t>
          </a:r>
        </a:p>
        <a:p>
          <a:pPr algn="ctr"/>
          <a:endParaRPr lang="en-IE" sz="1200" dirty="0"/>
        </a:p>
        <a:p>
          <a:pPr algn="l"/>
          <a:r>
            <a:rPr lang="en-IE" sz="1200" dirty="0"/>
            <a:t>Provision of facilites based on: </a:t>
          </a:r>
        </a:p>
        <a:p>
          <a:pPr algn="l"/>
          <a:r>
            <a:rPr lang="en-IE" sz="1200" dirty="0"/>
            <a:t>Size of open space and number of pitches accommodated.</a:t>
          </a:r>
          <a:endParaRPr lang="en-US" sz="1200" dirty="0"/>
        </a:p>
        <a:p>
          <a:pPr algn="l"/>
          <a:r>
            <a:rPr lang="en-IE" sz="1200" dirty="0"/>
            <a:t>Nos of teams</a:t>
          </a:r>
          <a:endParaRPr lang="en-US" sz="1200" dirty="0"/>
        </a:p>
        <a:p>
          <a:pPr algn="l"/>
          <a:r>
            <a:rPr lang="en-IE" sz="1200" dirty="0"/>
            <a:t>Nos of players</a:t>
          </a:r>
          <a:endParaRPr lang="en-US" sz="1200" dirty="0"/>
        </a:p>
        <a:p>
          <a:pPr algn="l"/>
          <a:r>
            <a:rPr lang="en-IE" sz="1200" dirty="0"/>
            <a:t>Nos of clubs / community groups to be accommodated</a:t>
          </a:r>
          <a:endParaRPr lang="en-US" sz="1200" dirty="0"/>
        </a:p>
        <a:p>
          <a:pPr algn="l"/>
          <a:r>
            <a:rPr lang="en-IE" sz="1200" dirty="0"/>
            <a:t>Evidence of need</a:t>
          </a:r>
          <a:endParaRPr lang="en-US" sz="1200" dirty="0"/>
        </a:p>
      </dgm:t>
    </dgm:pt>
    <dgm:pt modelId="{51F19E8B-439A-462D-9C2F-B202B8770B1B}" type="parTrans" cxnId="{0FFD7F6C-208D-4ABA-B322-143354414F8C}">
      <dgm:prSet/>
      <dgm:spPr/>
      <dgm:t>
        <a:bodyPr/>
        <a:lstStyle/>
        <a:p>
          <a:endParaRPr lang="en-US"/>
        </a:p>
      </dgm:t>
    </dgm:pt>
    <dgm:pt modelId="{2A57D1BA-AA46-44CA-8F58-184DA1882E24}" type="sibTrans" cxnId="{0FFD7F6C-208D-4ABA-B322-143354414F8C}">
      <dgm:prSet/>
      <dgm:spPr/>
      <dgm:t>
        <a:bodyPr/>
        <a:lstStyle/>
        <a:p>
          <a:endParaRPr lang="en-US"/>
        </a:p>
      </dgm:t>
    </dgm:pt>
    <dgm:pt modelId="{104C5965-A509-4DBF-9027-E695D45B8C90}">
      <dgm:prSet custT="1"/>
      <dgm:spPr/>
      <dgm:t>
        <a:bodyPr/>
        <a:lstStyle/>
        <a:p>
          <a:pPr algn="l">
            <a:buFont typeface="Arial" panose="020B0604020202020204" pitchFamily="34" charset="0"/>
            <a:buChar char="•"/>
          </a:pPr>
          <a:r>
            <a:rPr lang="en-US" sz="1200" b="1" dirty="0">
              <a:latin typeface="+mn-lt"/>
              <a:ea typeface="+mn-ea"/>
              <a:cs typeface="+mn-cs"/>
            </a:rPr>
            <a:t>Storage Areas:</a:t>
          </a:r>
        </a:p>
        <a:p>
          <a:pPr algn="l">
            <a:buFont typeface="Arial" panose="020B0604020202020204" pitchFamily="34" charset="0"/>
            <a:buChar char="•"/>
          </a:pPr>
          <a:r>
            <a:rPr lang="en-US" sz="1200" b="1" dirty="0">
              <a:latin typeface="+mn-lt"/>
              <a:ea typeface="+mn-ea"/>
              <a:cs typeface="+mn-cs"/>
            </a:rPr>
            <a:t>In larger parks with new pavilions: </a:t>
          </a:r>
        </a:p>
        <a:p>
          <a:pPr algn="l">
            <a:buFont typeface="Arial" panose="020B0604020202020204" pitchFamily="34" charset="0"/>
            <a:buChar char="•"/>
          </a:pPr>
          <a:r>
            <a:rPr lang="en-US" sz="1200" dirty="0"/>
            <a:t>Some storage to be provided in new changing rooms or will be provided in a railed off area adjacent to a pavilion </a:t>
          </a:r>
        </a:p>
        <a:p>
          <a:pPr algn="l">
            <a:buFont typeface="Arial" panose="020B0604020202020204" pitchFamily="34" charset="0"/>
            <a:buChar char="•"/>
          </a:pPr>
          <a:endParaRPr lang="en-US" sz="1200" dirty="0"/>
        </a:p>
        <a:p>
          <a:pPr algn="l">
            <a:buFont typeface="Arial" panose="020B0604020202020204" pitchFamily="34" charset="0"/>
            <a:buChar char="•"/>
          </a:pPr>
          <a:r>
            <a:rPr lang="en-US" sz="1200" b="1" dirty="0"/>
            <a:t>In open spaces without pavilions / changing rooms:</a:t>
          </a:r>
        </a:p>
        <a:p>
          <a:pPr algn="l">
            <a:buFont typeface="Arial" panose="020B0604020202020204" pitchFamily="34" charset="0"/>
            <a:buChar char="•"/>
          </a:pPr>
          <a:r>
            <a:rPr lang="en-US" sz="1200" dirty="0"/>
            <a:t>Railed off areas for storage of heavy-duty pitch infrastructure e.g. goalposts etc. will be considered.</a:t>
          </a:r>
        </a:p>
        <a:p>
          <a:pPr algn="l">
            <a:buFont typeface="Arial" panose="020B0604020202020204" pitchFamily="34" charset="0"/>
            <a:buChar char="•"/>
          </a:pPr>
          <a:r>
            <a:rPr lang="en-US" sz="1200" dirty="0"/>
            <a:t>These areas should ideally be in well overlooked areas with plenty of  passive surveillance.</a:t>
          </a:r>
        </a:p>
        <a:p>
          <a:pPr algn="l">
            <a:buFont typeface="Arial" panose="020B0604020202020204" pitchFamily="34" charset="0"/>
            <a:buChar char="•"/>
          </a:pPr>
          <a:r>
            <a:rPr lang="en-US" sz="1200" dirty="0">
              <a:latin typeface="+mn-lt"/>
              <a:ea typeface="+mn-ea"/>
              <a:cs typeface="+mn-cs"/>
            </a:rPr>
            <a:t>Hierarchy of provision: High usage areas with several clubs and pitches. </a:t>
          </a:r>
        </a:p>
      </dgm:t>
    </dgm:pt>
    <dgm:pt modelId="{2B9891AB-3C51-4695-95FF-EFA42850C0D9}" type="parTrans" cxnId="{5C46583F-AD9F-4C11-852B-27B9BD39D90E}">
      <dgm:prSet/>
      <dgm:spPr/>
      <dgm:t>
        <a:bodyPr/>
        <a:lstStyle/>
        <a:p>
          <a:endParaRPr lang="en-US"/>
        </a:p>
      </dgm:t>
    </dgm:pt>
    <dgm:pt modelId="{08965370-DBE3-4770-A821-19EC50B91AA6}" type="sibTrans" cxnId="{5C46583F-AD9F-4C11-852B-27B9BD39D90E}">
      <dgm:prSet/>
      <dgm:spPr/>
      <dgm:t>
        <a:bodyPr/>
        <a:lstStyle/>
        <a:p>
          <a:endParaRPr lang="en-US"/>
        </a:p>
      </dgm:t>
    </dgm:pt>
    <dgm:pt modelId="{A5BB2B47-08E2-4887-880B-EDCE91D3DB19}">
      <dgm:prSet custT="1"/>
      <dgm:spPr/>
      <dgm:t>
        <a:bodyPr/>
        <a:lstStyle/>
        <a:p>
          <a:pPr algn="ctr"/>
          <a:endParaRPr lang="en-US" sz="1200" b="1" dirty="0">
            <a:latin typeface="+mn-lt"/>
            <a:ea typeface="+mn-ea"/>
            <a:cs typeface="+mn-cs"/>
          </a:endParaRPr>
        </a:p>
        <a:p>
          <a:pPr algn="l"/>
          <a:r>
            <a:rPr lang="en-US" sz="1200" b="1" dirty="0">
              <a:latin typeface="+mn-lt"/>
              <a:ea typeface="+mn-ea"/>
              <a:cs typeface="+mn-cs"/>
            </a:rPr>
            <a:t>Funding:</a:t>
          </a:r>
        </a:p>
        <a:p>
          <a:pPr algn="l"/>
          <a:endParaRPr lang="en-US" sz="1200" b="1" dirty="0">
            <a:latin typeface="+mn-lt"/>
            <a:ea typeface="+mn-ea"/>
            <a:cs typeface="+mn-cs"/>
          </a:endParaRPr>
        </a:p>
        <a:p>
          <a:pPr algn="l"/>
          <a:r>
            <a:rPr lang="en-US" sz="1200" b="1" dirty="0"/>
            <a:t>Subject to funding:</a:t>
          </a:r>
        </a:p>
        <a:p>
          <a:pPr algn="l"/>
          <a:r>
            <a:rPr lang="en-US" sz="1200" dirty="0"/>
            <a:t>May be sourced by sports capital grants, large scale infrastructure grants</a:t>
          </a:r>
        </a:p>
        <a:p>
          <a:pPr algn="l"/>
          <a:r>
            <a:rPr lang="en-US" sz="1200" dirty="0"/>
            <a:t>Sports Governing body or club contributions could be facilitated</a:t>
          </a:r>
        </a:p>
        <a:p>
          <a:pPr algn="l"/>
          <a:endParaRPr lang="en-US" sz="1200" dirty="0"/>
        </a:p>
        <a:p>
          <a:pPr algn="l"/>
          <a:r>
            <a:rPr lang="en-US" sz="1200" b="1" dirty="0"/>
            <a:t>Security of Provision:</a:t>
          </a:r>
        </a:p>
        <a:p>
          <a:pPr algn="l"/>
          <a:r>
            <a:rPr lang="en-US" sz="1200" b="1" dirty="0"/>
            <a:t>All </a:t>
          </a:r>
          <a:r>
            <a:rPr lang="en-US" sz="1200" dirty="0"/>
            <a:t>ancillary facilites provided within public lands are linked to sports pitch use to allow for future proofing of provision and ownership of facilites is not limited to a club or sport. Facility shall remain available to SDCC.</a:t>
          </a:r>
        </a:p>
        <a:p>
          <a:pPr algn="l"/>
          <a:endParaRPr lang="en-US" sz="1050" dirty="0">
            <a:latin typeface="+mn-lt"/>
            <a:ea typeface="+mn-ea"/>
            <a:cs typeface="+mn-cs"/>
          </a:endParaRPr>
        </a:p>
      </dgm:t>
    </dgm:pt>
    <dgm:pt modelId="{2FB60D50-61AA-44FB-96B0-979D53124322}" type="parTrans" cxnId="{FC30CAD6-23C9-4194-8BC1-DB4E0CCE1582}">
      <dgm:prSet/>
      <dgm:spPr/>
      <dgm:t>
        <a:bodyPr/>
        <a:lstStyle/>
        <a:p>
          <a:endParaRPr lang="en-IE"/>
        </a:p>
      </dgm:t>
    </dgm:pt>
    <dgm:pt modelId="{44782ED6-81B5-4E26-A378-9CD4447D1179}" type="sibTrans" cxnId="{FC30CAD6-23C9-4194-8BC1-DB4E0CCE1582}">
      <dgm:prSet/>
      <dgm:spPr/>
      <dgm:t>
        <a:bodyPr/>
        <a:lstStyle/>
        <a:p>
          <a:endParaRPr lang="en-IE"/>
        </a:p>
      </dgm:t>
    </dgm:pt>
    <dgm:pt modelId="{097AF587-45A4-48ED-AEDA-58E26BBE36AF}" type="pres">
      <dgm:prSet presAssocID="{B03E8A84-71EB-4E6D-819B-A2B7B5C52276}" presName="diagram" presStyleCnt="0">
        <dgm:presLayoutVars>
          <dgm:dir/>
          <dgm:resizeHandles val="exact"/>
        </dgm:presLayoutVars>
      </dgm:prSet>
      <dgm:spPr/>
    </dgm:pt>
    <dgm:pt modelId="{FDFC73EE-9E05-47E0-B8E1-867A5D6D3F84}" type="pres">
      <dgm:prSet presAssocID="{8200CE30-AD1A-4485-92B3-7FE3ED95311E}" presName="node" presStyleLbl="node1" presStyleIdx="0" presStyleCnt="4" custScaleY="126509" custLinFactNeighborY="-3338">
        <dgm:presLayoutVars>
          <dgm:bulletEnabled val="1"/>
        </dgm:presLayoutVars>
      </dgm:prSet>
      <dgm:spPr/>
    </dgm:pt>
    <dgm:pt modelId="{7B574269-0EEE-4CAE-A324-A13D3F38A63B}" type="pres">
      <dgm:prSet presAssocID="{367A44AF-0D45-4586-B840-41B3E0EA42DE}" presName="sibTrans" presStyleCnt="0"/>
      <dgm:spPr/>
    </dgm:pt>
    <dgm:pt modelId="{460F6CA9-101A-4D8D-B0A7-FA9C4A016B49}" type="pres">
      <dgm:prSet presAssocID="{FD89B5E9-E3A7-45F8-A64C-938344A909B3}" presName="node" presStyleLbl="node1" presStyleIdx="1" presStyleCnt="4" custScaleY="127533" custLinFactNeighborY="-2826">
        <dgm:presLayoutVars>
          <dgm:bulletEnabled val="1"/>
        </dgm:presLayoutVars>
      </dgm:prSet>
      <dgm:spPr/>
    </dgm:pt>
    <dgm:pt modelId="{E0D56D6B-66FE-4FE4-9B67-6DDD13322B67}" type="pres">
      <dgm:prSet presAssocID="{2A57D1BA-AA46-44CA-8F58-184DA1882E24}" presName="sibTrans" presStyleCnt="0"/>
      <dgm:spPr/>
    </dgm:pt>
    <dgm:pt modelId="{66EAFFE2-CE9A-4FA3-8E67-735E8EC7F1D4}" type="pres">
      <dgm:prSet presAssocID="{104C5965-A509-4DBF-9027-E695D45B8C90}" presName="node" presStyleLbl="node1" presStyleIdx="2" presStyleCnt="4" custScaleY="166471" custLinFactNeighborX="-55026" custLinFactNeighborY="-5120">
        <dgm:presLayoutVars>
          <dgm:bulletEnabled val="1"/>
        </dgm:presLayoutVars>
      </dgm:prSet>
      <dgm:spPr/>
    </dgm:pt>
    <dgm:pt modelId="{66A57273-0B5B-423D-B2C4-BB3B6D538BA9}" type="pres">
      <dgm:prSet presAssocID="{08965370-DBE3-4770-A821-19EC50B91AA6}" presName="sibTrans" presStyleCnt="0"/>
      <dgm:spPr/>
    </dgm:pt>
    <dgm:pt modelId="{1E39C3DB-C7D7-4D12-A670-7D707BB2494A}" type="pres">
      <dgm:prSet presAssocID="{A5BB2B47-08E2-4887-880B-EDCE91D3DB19}" presName="node" presStyleLbl="node1" presStyleIdx="3" presStyleCnt="4" custScaleY="165272" custLinFactNeighborX="26" custLinFactNeighborY="-5120">
        <dgm:presLayoutVars>
          <dgm:bulletEnabled val="1"/>
        </dgm:presLayoutVars>
      </dgm:prSet>
      <dgm:spPr/>
    </dgm:pt>
  </dgm:ptLst>
  <dgm:cxnLst>
    <dgm:cxn modelId="{664C2D0C-338F-4672-AED8-D2E4A9B24CC9}" type="presOf" srcId="{FD89B5E9-E3A7-45F8-A64C-938344A909B3}" destId="{460F6CA9-101A-4D8D-B0A7-FA9C4A016B49}" srcOrd="0" destOrd="0" presId="urn:microsoft.com/office/officeart/2005/8/layout/default"/>
    <dgm:cxn modelId="{5C46583F-AD9F-4C11-852B-27B9BD39D90E}" srcId="{B03E8A84-71EB-4E6D-819B-A2B7B5C52276}" destId="{104C5965-A509-4DBF-9027-E695D45B8C90}" srcOrd="2" destOrd="0" parTransId="{2B9891AB-3C51-4695-95FF-EFA42850C0D9}" sibTransId="{08965370-DBE3-4770-A821-19EC50B91AA6}"/>
    <dgm:cxn modelId="{0FFD7F6C-208D-4ABA-B322-143354414F8C}" srcId="{B03E8A84-71EB-4E6D-819B-A2B7B5C52276}" destId="{FD89B5E9-E3A7-45F8-A64C-938344A909B3}" srcOrd="1" destOrd="0" parTransId="{51F19E8B-439A-462D-9C2F-B202B8770B1B}" sibTransId="{2A57D1BA-AA46-44CA-8F58-184DA1882E24}"/>
    <dgm:cxn modelId="{AF596D7C-9446-445F-AD8A-3AB566669A99}" type="presOf" srcId="{B03E8A84-71EB-4E6D-819B-A2B7B5C52276}" destId="{097AF587-45A4-48ED-AEDA-58E26BBE36AF}" srcOrd="0" destOrd="0" presId="urn:microsoft.com/office/officeart/2005/8/layout/default"/>
    <dgm:cxn modelId="{4DE523A6-3778-45E0-8BF9-AD1488D4DF1D}" srcId="{B03E8A84-71EB-4E6D-819B-A2B7B5C52276}" destId="{8200CE30-AD1A-4485-92B3-7FE3ED95311E}" srcOrd="0" destOrd="0" parTransId="{FF80E929-9DD1-45CD-AEC4-F47B9E724AA8}" sibTransId="{367A44AF-0D45-4586-B840-41B3E0EA42DE}"/>
    <dgm:cxn modelId="{ACEE18A8-9F1C-43EE-9C2E-A839C90C59AF}" type="presOf" srcId="{104C5965-A509-4DBF-9027-E695D45B8C90}" destId="{66EAFFE2-CE9A-4FA3-8E67-735E8EC7F1D4}" srcOrd="0" destOrd="0" presId="urn:microsoft.com/office/officeart/2005/8/layout/default"/>
    <dgm:cxn modelId="{4F57FFD2-B6C4-4D06-A324-7925AFB89B78}" type="presOf" srcId="{A5BB2B47-08E2-4887-880B-EDCE91D3DB19}" destId="{1E39C3DB-C7D7-4D12-A670-7D707BB2494A}" srcOrd="0" destOrd="0" presId="urn:microsoft.com/office/officeart/2005/8/layout/default"/>
    <dgm:cxn modelId="{FC30CAD6-23C9-4194-8BC1-DB4E0CCE1582}" srcId="{B03E8A84-71EB-4E6D-819B-A2B7B5C52276}" destId="{A5BB2B47-08E2-4887-880B-EDCE91D3DB19}" srcOrd="3" destOrd="0" parTransId="{2FB60D50-61AA-44FB-96B0-979D53124322}" sibTransId="{44782ED6-81B5-4E26-A378-9CD4447D1179}"/>
    <dgm:cxn modelId="{4444C6ED-84D9-439D-95F3-8A18B6068089}" type="presOf" srcId="{8200CE30-AD1A-4485-92B3-7FE3ED95311E}" destId="{FDFC73EE-9E05-47E0-B8E1-867A5D6D3F84}" srcOrd="0" destOrd="0" presId="urn:microsoft.com/office/officeart/2005/8/layout/default"/>
    <dgm:cxn modelId="{7F420EA0-6E03-4E4E-92BE-B39DB4C67D2E}" type="presParOf" srcId="{097AF587-45A4-48ED-AEDA-58E26BBE36AF}" destId="{FDFC73EE-9E05-47E0-B8E1-867A5D6D3F84}" srcOrd="0" destOrd="0" presId="urn:microsoft.com/office/officeart/2005/8/layout/default"/>
    <dgm:cxn modelId="{983D6260-E226-41E7-9A5D-E6BE8E9BEDF9}" type="presParOf" srcId="{097AF587-45A4-48ED-AEDA-58E26BBE36AF}" destId="{7B574269-0EEE-4CAE-A324-A13D3F38A63B}" srcOrd="1" destOrd="0" presId="urn:microsoft.com/office/officeart/2005/8/layout/default"/>
    <dgm:cxn modelId="{B5356DBC-18BF-49F5-B475-E4E929F99CD0}" type="presParOf" srcId="{097AF587-45A4-48ED-AEDA-58E26BBE36AF}" destId="{460F6CA9-101A-4D8D-B0A7-FA9C4A016B49}" srcOrd="2" destOrd="0" presId="urn:microsoft.com/office/officeart/2005/8/layout/default"/>
    <dgm:cxn modelId="{A7EC414C-BD70-48C0-B11F-F75BD66BFB42}" type="presParOf" srcId="{097AF587-45A4-48ED-AEDA-58E26BBE36AF}" destId="{E0D56D6B-66FE-4FE4-9B67-6DDD13322B67}" srcOrd="3" destOrd="0" presId="urn:microsoft.com/office/officeart/2005/8/layout/default"/>
    <dgm:cxn modelId="{91DDC370-B68A-4538-98B7-D3C3E19A1E10}" type="presParOf" srcId="{097AF587-45A4-48ED-AEDA-58E26BBE36AF}" destId="{66EAFFE2-CE9A-4FA3-8E67-735E8EC7F1D4}" srcOrd="4" destOrd="0" presId="urn:microsoft.com/office/officeart/2005/8/layout/default"/>
    <dgm:cxn modelId="{4DE9439E-7C02-48B2-B74B-A6FB52FAE81E}" type="presParOf" srcId="{097AF587-45A4-48ED-AEDA-58E26BBE36AF}" destId="{66A57273-0B5B-423D-B2C4-BB3B6D538BA9}" srcOrd="5" destOrd="0" presId="urn:microsoft.com/office/officeart/2005/8/layout/default"/>
    <dgm:cxn modelId="{860E926B-8FA6-4F88-9E20-CD69A96E5D9E}" type="presParOf" srcId="{097AF587-45A4-48ED-AEDA-58E26BBE36AF}" destId="{1E39C3DB-C7D7-4D12-A670-7D707BB2494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C864E-F157-4758-8B73-152498D5700D}">
      <dsp:nvSpPr>
        <dsp:cNvPr id="0" name=""/>
        <dsp:cNvSpPr/>
      </dsp:nvSpPr>
      <dsp:spPr>
        <a:xfrm rot="5400000">
          <a:off x="3231258" y="-1035117"/>
          <a:ext cx="2319125" cy="438983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Target higher use sites, shared sites and sites with high amount of community use</a:t>
          </a:r>
          <a:endParaRPr lang="en-US" sz="1400" kern="1200" dirty="0"/>
        </a:p>
        <a:p>
          <a:pPr marL="114300" lvl="1" indent="-114300" algn="l" defTabSz="622300">
            <a:lnSpc>
              <a:spcPct val="90000"/>
            </a:lnSpc>
            <a:spcBef>
              <a:spcPct val="0"/>
            </a:spcBef>
            <a:spcAft>
              <a:spcPct val="15000"/>
            </a:spcAft>
            <a:buChar char="•"/>
          </a:pPr>
          <a:r>
            <a:rPr lang="en-GB" sz="1400" kern="1200" dirty="0"/>
            <a:t>Continue high level of communication between the council and clubs</a:t>
          </a:r>
          <a:endParaRPr lang="en-US" sz="1400" kern="1200" dirty="0"/>
        </a:p>
        <a:p>
          <a:pPr marL="114300" lvl="1" indent="-114300" algn="l" defTabSz="622300">
            <a:lnSpc>
              <a:spcPct val="90000"/>
            </a:lnSpc>
            <a:spcBef>
              <a:spcPct val="0"/>
            </a:spcBef>
            <a:spcAft>
              <a:spcPct val="15000"/>
            </a:spcAft>
            <a:buChar char="•"/>
          </a:pPr>
          <a:r>
            <a:rPr lang="en-GB" sz="1400" kern="1200" dirty="0"/>
            <a:t>Training pitches / facilites under-catered for; putting  pressure on pitch quality</a:t>
          </a:r>
          <a:endParaRPr lang="en-US" sz="1400" kern="1200" dirty="0"/>
        </a:p>
        <a:p>
          <a:pPr marL="114300" lvl="1" indent="-114300" algn="l" defTabSz="622300">
            <a:lnSpc>
              <a:spcPct val="90000"/>
            </a:lnSpc>
            <a:spcBef>
              <a:spcPct val="0"/>
            </a:spcBef>
            <a:spcAft>
              <a:spcPct val="15000"/>
            </a:spcAft>
            <a:buChar char="•"/>
          </a:pPr>
          <a:r>
            <a:rPr lang="en-GB" sz="1400" kern="1200" dirty="0"/>
            <a:t>Allocation via Revenue budget (€313,000 proposed for 2020)  for aeration, top dressing, goal mouth and damaged area repairs, provision / replacement of goal posts etc.)</a:t>
          </a:r>
          <a:endParaRPr lang="en-US" sz="1400" kern="1200" dirty="0"/>
        </a:p>
        <a:p>
          <a:pPr marL="114300" lvl="1" indent="-114300" algn="l" defTabSz="622300">
            <a:lnSpc>
              <a:spcPct val="90000"/>
            </a:lnSpc>
            <a:spcBef>
              <a:spcPct val="0"/>
            </a:spcBef>
            <a:spcAft>
              <a:spcPct val="15000"/>
            </a:spcAft>
            <a:buChar char="•"/>
          </a:pPr>
          <a:r>
            <a:rPr lang="en-GB" sz="1400" kern="1200" dirty="0"/>
            <a:t>Continue on a rolling basis.</a:t>
          </a:r>
          <a:endParaRPr lang="en-US" sz="1400" kern="1200" dirty="0"/>
        </a:p>
      </dsp:txBody>
      <dsp:txXfrm rot="-5400000">
        <a:off x="2195902" y="113449"/>
        <a:ext cx="4276628" cy="2092705"/>
      </dsp:txXfrm>
    </dsp:sp>
    <dsp:sp modelId="{B2DE894E-D5DC-4E4E-BCE4-7018CDB6769A}">
      <dsp:nvSpPr>
        <dsp:cNvPr id="0" name=""/>
        <dsp:cNvSpPr/>
      </dsp:nvSpPr>
      <dsp:spPr>
        <a:xfrm>
          <a:off x="748" y="23671"/>
          <a:ext cx="2195153" cy="227226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Annual maintenance regimes: provide intensive maintenance to existing pitches</a:t>
          </a:r>
          <a:endParaRPr lang="en-US" sz="2100" kern="1200" dirty="0"/>
        </a:p>
      </dsp:txBody>
      <dsp:txXfrm>
        <a:off x="107907" y="130830"/>
        <a:ext cx="1980835" cy="2057943"/>
      </dsp:txXfrm>
    </dsp:sp>
    <dsp:sp modelId="{EF47BF6D-F3DC-4F49-AD71-94F109D34614}">
      <dsp:nvSpPr>
        <dsp:cNvPr id="0" name=""/>
        <dsp:cNvSpPr/>
      </dsp:nvSpPr>
      <dsp:spPr>
        <a:xfrm rot="5400000">
          <a:off x="3199304" y="1362940"/>
          <a:ext cx="2311049" cy="4461419"/>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err="1"/>
            <a:t>Firhouse</a:t>
          </a:r>
          <a:r>
            <a:rPr lang="en-GB" sz="1400" kern="1200" dirty="0"/>
            <a:t> pitches (3 pitches completed)</a:t>
          </a:r>
          <a:endParaRPr lang="en-US" sz="1400" kern="1200" dirty="0"/>
        </a:p>
        <a:p>
          <a:pPr marL="114300" lvl="1" indent="-114300" algn="l" defTabSz="622300">
            <a:lnSpc>
              <a:spcPct val="90000"/>
            </a:lnSpc>
            <a:spcBef>
              <a:spcPct val="0"/>
            </a:spcBef>
            <a:spcAft>
              <a:spcPct val="15000"/>
            </a:spcAft>
            <a:buChar char="•"/>
          </a:pPr>
          <a:r>
            <a:rPr lang="en-GB" sz="1400" kern="1200" dirty="0"/>
            <a:t>Tymon pitches (2 completed and 1 underway)</a:t>
          </a:r>
          <a:endParaRPr lang="en-US" sz="1400" kern="1200" dirty="0"/>
        </a:p>
        <a:p>
          <a:pPr marL="114300" lvl="1" indent="-114300" algn="l" defTabSz="622300">
            <a:lnSpc>
              <a:spcPct val="90000"/>
            </a:lnSpc>
            <a:spcBef>
              <a:spcPct val="0"/>
            </a:spcBef>
            <a:spcAft>
              <a:spcPct val="15000"/>
            </a:spcAft>
            <a:buChar char="•"/>
          </a:pPr>
          <a:r>
            <a:rPr lang="en-GB" sz="1400" kern="1200" dirty="0" err="1"/>
            <a:t>Jobstown</a:t>
          </a:r>
          <a:r>
            <a:rPr lang="en-GB" sz="1400" kern="1200" dirty="0"/>
            <a:t> Park and Butler McGee Park (2 pitches completed)</a:t>
          </a:r>
          <a:endParaRPr lang="en-US" sz="1400" kern="1200" dirty="0"/>
        </a:p>
        <a:p>
          <a:pPr marL="114300" lvl="1" indent="-114300" algn="l" defTabSz="622300">
            <a:lnSpc>
              <a:spcPct val="90000"/>
            </a:lnSpc>
            <a:spcBef>
              <a:spcPct val="0"/>
            </a:spcBef>
            <a:spcAft>
              <a:spcPct val="15000"/>
            </a:spcAft>
            <a:buChar char="•"/>
          </a:pPr>
          <a:r>
            <a:rPr lang="en-GB" sz="1400" kern="1200" dirty="0"/>
            <a:t>Dodder Valley Old </a:t>
          </a:r>
          <a:r>
            <a:rPr lang="en-GB" sz="1400" kern="1200" dirty="0" err="1"/>
            <a:t>Bawn</a:t>
          </a:r>
          <a:r>
            <a:rPr lang="en-GB" sz="1400" kern="1200" dirty="0"/>
            <a:t> (existing pitch enhancements)</a:t>
          </a:r>
          <a:endParaRPr lang="en-US" sz="1400" kern="1200" dirty="0"/>
        </a:p>
        <a:p>
          <a:pPr marL="114300" lvl="1" indent="-114300" algn="l" defTabSz="622300">
            <a:lnSpc>
              <a:spcPct val="90000"/>
            </a:lnSpc>
            <a:spcBef>
              <a:spcPct val="0"/>
            </a:spcBef>
            <a:spcAft>
              <a:spcPct val="15000"/>
            </a:spcAft>
            <a:buChar char="•"/>
          </a:pPr>
          <a:r>
            <a:rPr lang="en-US" sz="1400" kern="1200" dirty="0"/>
            <a:t>Completion of Upgrade of Athletics Track, Lucan</a:t>
          </a:r>
        </a:p>
        <a:p>
          <a:pPr marL="114300" lvl="1" indent="-114300" algn="l" defTabSz="622300">
            <a:lnSpc>
              <a:spcPct val="90000"/>
            </a:lnSpc>
            <a:spcBef>
              <a:spcPct val="0"/>
            </a:spcBef>
            <a:spcAft>
              <a:spcPct val="15000"/>
            </a:spcAft>
            <a:buChar char="•"/>
          </a:pPr>
          <a:r>
            <a:rPr lang="en-GB" sz="1400" kern="1200" dirty="0"/>
            <a:t>Capital investment in pitches to be continued based on needs assessment.</a:t>
          </a:r>
          <a:endParaRPr lang="en-US" sz="1400" kern="1200" dirty="0"/>
        </a:p>
        <a:p>
          <a:pPr marL="114300" lvl="1" indent="-114300" algn="l" defTabSz="622300">
            <a:lnSpc>
              <a:spcPct val="90000"/>
            </a:lnSpc>
            <a:spcBef>
              <a:spcPct val="0"/>
            </a:spcBef>
            <a:spcAft>
              <a:spcPct val="15000"/>
            </a:spcAft>
            <a:buChar char="•"/>
          </a:pPr>
          <a:r>
            <a:rPr lang="en-US" sz="1400" kern="1200" dirty="0"/>
            <a:t>2019 SCG allocation for pitch works: €350,000.</a:t>
          </a:r>
        </a:p>
      </dsp:txBody>
      <dsp:txXfrm rot="-5400000">
        <a:off x="2124119" y="2550941"/>
        <a:ext cx="4348603" cy="2085417"/>
      </dsp:txXfrm>
    </dsp:sp>
    <dsp:sp modelId="{56C2E9CA-B85D-484B-B12C-68C5ACD5326C}">
      <dsp:nvSpPr>
        <dsp:cNvPr id="0" name=""/>
        <dsp:cNvSpPr/>
      </dsp:nvSpPr>
      <dsp:spPr>
        <a:xfrm>
          <a:off x="748" y="2398978"/>
          <a:ext cx="2123370" cy="238934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Maintain capital investment to facilitate increased match play on existing pitches:</a:t>
          </a:r>
          <a:endParaRPr lang="en-US" sz="2100" kern="1200" dirty="0"/>
        </a:p>
      </dsp:txBody>
      <dsp:txXfrm>
        <a:off x="104402" y="2502632"/>
        <a:ext cx="1916062" cy="21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CA9BC-74AA-4703-B8F7-B0229D9594CC}">
      <dsp:nvSpPr>
        <dsp:cNvPr id="0" name=""/>
        <dsp:cNvSpPr/>
      </dsp:nvSpPr>
      <dsp:spPr>
        <a:xfrm>
          <a:off x="0" y="10654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Review of current allocation model to increase pitch use efficiencies; consider:</a:t>
          </a:r>
          <a:endParaRPr lang="en-US" sz="1900" kern="1200"/>
        </a:p>
      </dsp:txBody>
      <dsp:txXfrm>
        <a:off x="36896" y="143442"/>
        <a:ext cx="6189848" cy="682028"/>
      </dsp:txXfrm>
    </dsp:sp>
    <dsp:sp modelId="{A1232F0B-02CF-4415-B499-E49AAB62B613}">
      <dsp:nvSpPr>
        <dsp:cNvPr id="0" name=""/>
        <dsp:cNvSpPr/>
      </dsp:nvSpPr>
      <dsp:spPr>
        <a:xfrm>
          <a:off x="0" y="862366"/>
          <a:ext cx="6263640" cy="1730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Target shared usage of currently under-used or over subscribed locations</a:t>
          </a:r>
          <a:endParaRPr lang="en-US" sz="1500" kern="1200" dirty="0"/>
        </a:p>
        <a:p>
          <a:pPr marL="114300" lvl="1" indent="-114300" algn="l" defTabSz="666750">
            <a:lnSpc>
              <a:spcPct val="90000"/>
            </a:lnSpc>
            <a:spcBef>
              <a:spcPct val="0"/>
            </a:spcBef>
            <a:spcAft>
              <a:spcPct val="20000"/>
            </a:spcAft>
            <a:buChar char="•"/>
          </a:pPr>
          <a:r>
            <a:rPr lang="en-GB" sz="1500" kern="1200"/>
            <a:t>Review match fixtures to examine match pitch allocations.</a:t>
          </a:r>
          <a:endParaRPr lang="en-US" sz="1500" kern="1200"/>
        </a:p>
        <a:p>
          <a:pPr marL="114300" lvl="1" indent="-114300" algn="l" defTabSz="666750">
            <a:lnSpc>
              <a:spcPct val="90000"/>
            </a:lnSpc>
            <a:spcBef>
              <a:spcPct val="0"/>
            </a:spcBef>
            <a:spcAft>
              <a:spcPct val="20000"/>
            </a:spcAft>
            <a:buChar char="•"/>
          </a:pPr>
          <a:r>
            <a:rPr lang="en-GB" sz="1500" kern="1200" dirty="0">
              <a:solidFill>
                <a:schemeClr val="tx1">
                  <a:lumMod val="75000"/>
                  <a:lumOff val="25000"/>
                </a:schemeClr>
              </a:solidFill>
            </a:rPr>
            <a:t>Develop revised allocation policy; including pitch sharing and multipurpose use of facilities</a:t>
          </a:r>
          <a:endParaRPr lang="en-US" sz="1500" kern="1200" dirty="0"/>
        </a:p>
        <a:p>
          <a:pPr marL="114300" lvl="1" indent="-114300" algn="l" defTabSz="666750">
            <a:lnSpc>
              <a:spcPct val="90000"/>
            </a:lnSpc>
            <a:spcBef>
              <a:spcPct val="0"/>
            </a:spcBef>
            <a:spcAft>
              <a:spcPct val="20000"/>
            </a:spcAft>
            <a:buChar char="•"/>
          </a:pPr>
          <a:r>
            <a:rPr lang="en-IE" sz="1500" kern="1200" dirty="0"/>
            <a:t>Maintain flexibility in pitch designation and configuration to match changing demographics or local need.</a:t>
          </a:r>
          <a:r>
            <a:rPr lang="en-GB" sz="1500" kern="1200" dirty="0"/>
            <a:t> </a:t>
          </a:r>
          <a:endParaRPr lang="en-US" sz="1500" kern="1200" dirty="0"/>
        </a:p>
        <a:p>
          <a:pPr marL="114300" lvl="1" indent="-114300" algn="l" defTabSz="666750">
            <a:lnSpc>
              <a:spcPct val="90000"/>
            </a:lnSpc>
            <a:spcBef>
              <a:spcPct val="0"/>
            </a:spcBef>
            <a:spcAft>
              <a:spcPct val="20000"/>
            </a:spcAft>
            <a:buChar char="•"/>
          </a:pPr>
          <a:r>
            <a:rPr lang="en-GB" sz="1500" kern="1200" dirty="0"/>
            <a:t>Revise current charging / fee structure versus economic cost</a:t>
          </a:r>
          <a:endParaRPr lang="en-US" sz="1500" kern="1200" dirty="0"/>
        </a:p>
      </dsp:txBody>
      <dsp:txXfrm>
        <a:off x="0" y="862366"/>
        <a:ext cx="6263640" cy="1730519"/>
      </dsp:txXfrm>
    </dsp:sp>
    <dsp:sp modelId="{DB9FAF2D-0713-4685-B2FE-295260F865F8}">
      <dsp:nvSpPr>
        <dsp:cNvPr id="0" name=""/>
        <dsp:cNvSpPr/>
      </dsp:nvSpPr>
      <dsp:spPr>
        <a:xfrm>
          <a:off x="0" y="259288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Considerations to be included: capacity in the area, club buy-in, over usage of pitches and management of same.</a:t>
          </a:r>
          <a:endParaRPr lang="en-US" sz="1900" kern="1200"/>
        </a:p>
      </dsp:txBody>
      <dsp:txXfrm>
        <a:off x="36896" y="2629782"/>
        <a:ext cx="6189848" cy="682028"/>
      </dsp:txXfrm>
    </dsp:sp>
    <dsp:sp modelId="{D0B32B81-5094-45AE-B6A8-EF902E6F8BA7}">
      <dsp:nvSpPr>
        <dsp:cNvPr id="0" name=""/>
        <dsp:cNvSpPr/>
      </dsp:nvSpPr>
      <dsp:spPr>
        <a:xfrm>
          <a:off x="0" y="340342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Improve on-line communication. Automate pitch allocation, pitch booking and pavilion booking systems</a:t>
          </a:r>
          <a:endParaRPr lang="en-US" sz="1900" kern="1200" dirty="0"/>
        </a:p>
      </dsp:txBody>
      <dsp:txXfrm>
        <a:off x="36896" y="3440322"/>
        <a:ext cx="6189848" cy="682028"/>
      </dsp:txXfrm>
    </dsp:sp>
    <dsp:sp modelId="{6A9DC596-A7E7-4F3B-88D9-378A81DF73D0}">
      <dsp:nvSpPr>
        <dsp:cNvPr id="0" name=""/>
        <dsp:cNvSpPr/>
      </dsp:nvSpPr>
      <dsp:spPr>
        <a:xfrm>
          <a:off x="0" y="4159246"/>
          <a:ext cx="6263640"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Book-a-pitch system currently tendered for</a:t>
          </a:r>
        </a:p>
        <a:p>
          <a:pPr marL="114300" lvl="1" indent="-114300" algn="l" defTabSz="666750">
            <a:lnSpc>
              <a:spcPct val="90000"/>
            </a:lnSpc>
            <a:spcBef>
              <a:spcPct val="0"/>
            </a:spcBef>
            <a:spcAft>
              <a:spcPct val="20000"/>
            </a:spcAft>
            <a:buChar char="•"/>
          </a:pPr>
          <a:r>
            <a:rPr lang="en-GB" sz="1500" kern="1200" dirty="0"/>
            <a:t>Booking systems will generate usage reports and allow pitch provision to be planned to meet demand.</a:t>
          </a:r>
          <a:endParaRPr lang="en-US" sz="1500" kern="1200" dirty="0"/>
        </a:p>
        <a:p>
          <a:pPr marL="114300" lvl="1" indent="-114300" algn="l" defTabSz="666750">
            <a:lnSpc>
              <a:spcPct val="90000"/>
            </a:lnSpc>
            <a:spcBef>
              <a:spcPct val="0"/>
            </a:spcBef>
            <a:spcAft>
              <a:spcPct val="20000"/>
            </a:spcAft>
            <a:buChar char="•"/>
          </a:pPr>
          <a:r>
            <a:rPr lang="en-US" sz="1500" kern="1200" dirty="0"/>
            <a:t>There will be an obligation to report usage.</a:t>
          </a:r>
        </a:p>
        <a:p>
          <a:pPr marL="114300" lvl="1" indent="-114300" algn="l" defTabSz="666750">
            <a:lnSpc>
              <a:spcPct val="90000"/>
            </a:lnSpc>
            <a:spcBef>
              <a:spcPct val="0"/>
            </a:spcBef>
            <a:spcAft>
              <a:spcPct val="20000"/>
            </a:spcAft>
            <a:buChar char="•"/>
          </a:pPr>
          <a:r>
            <a:rPr lang="en-US" sz="1500" kern="1200" dirty="0"/>
            <a:t>Use of pitches and quality of pitches will be audited.</a:t>
          </a:r>
        </a:p>
      </dsp:txBody>
      <dsp:txXfrm>
        <a:off x="0" y="4159246"/>
        <a:ext cx="6263640" cy="1238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99514-55A1-4FB3-8FCC-446634628F7D}">
      <dsp:nvSpPr>
        <dsp:cNvPr id="0" name=""/>
        <dsp:cNvSpPr/>
      </dsp:nvSpPr>
      <dsp:spPr>
        <a:xfrm>
          <a:off x="0" y="278980"/>
          <a:ext cx="7161017" cy="129937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5774" tIns="312420" rIns="555774"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Dodder Valley Mt Carmel: (1 athletics track, 1 soccer pitch)</a:t>
          </a:r>
          <a:endParaRPr lang="en-US" sz="1400" kern="1200" dirty="0"/>
        </a:p>
        <a:p>
          <a:pPr marL="114300" lvl="1" indent="-114300" algn="l" defTabSz="622300">
            <a:lnSpc>
              <a:spcPct val="90000"/>
            </a:lnSpc>
            <a:spcBef>
              <a:spcPct val="0"/>
            </a:spcBef>
            <a:spcAft>
              <a:spcPct val="15000"/>
            </a:spcAft>
            <a:buChar char="•"/>
          </a:pPr>
          <a:r>
            <a:rPr lang="en-GB" sz="1400" kern="1200" dirty="0"/>
            <a:t>Adamstown SDZ parks (1 multi sport sized AGP, 1 GAA pitch, 1 cricket pitch)</a:t>
          </a:r>
          <a:endParaRPr lang="en-US" sz="1400" kern="1200" dirty="0"/>
        </a:p>
        <a:p>
          <a:pPr marL="114300" lvl="1" indent="-114300" algn="l" defTabSz="622300">
            <a:lnSpc>
              <a:spcPct val="90000"/>
            </a:lnSpc>
            <a:spcBef>
              <a:spcPct val="0"/>
            </a:spcBef>
            <a:spcAft>
              <a:spcPct val="15000"/>
            </a:spcAft>
            <a:buChar char="•"/>
          </a:pPr>
          <a:r>
            <a:rPr lang="en-GB" sz="1400" kern="1200" dirty="0" err="1"/>
            <a:t>Clonburris</a:t>
          </a:r>
          <a:r>
            <a:rPr lang="en-GB" sz="1400" kern="1200" dirty="0"/>
            <a:t> SDZ parks (1 multi sport sized AGP, 1 soccer sized AGP, 5 soccer pitches)</a:t>
          </a:r>
          <a:endParaRPr lang="en-US" sz="1400" kern="1200" dirty="0"/>
        </a:p>
        <a:p>
          <a:pPr marL="114300" lvl="1" indent="-114300" algn="l" defTabSz="622300">
            <a:lnSpc>
              <a:spcPct val="90000"/>
            </a:lnSpc>
            <a:spcBef>
              <a:spcPct val="0"/>
            </a:spcBef>
            <a:spcAft>
              <a:spcPct val="15000"/>
            </a:spcAft>
            <a:buChar char="•"/>
          </a:pPr>
          <a:r>
            <a:rPr lang="en-US" sz="1400" kern="1200" dirty="0"/>
            <a:t>Kiltipper Park Phase 2 (Draft plan: 1 GAA sized pitch) </a:t>
          </a:r>
        </a:p>
      </dsp:txBody>
      <dsp:txXfrm>
        <a:off x="0" y="278980"/>
        <a:ext cx="7161017" cy="1299375"/>
      </dsp:txXfrm>
    </dsp:sp>
    <dsp:sp modelId="{AC2409DA-DE3F-49E0-8C3B-1570FD279944}">
      <dsp:nvSpPr>
        <dsp:cNvPr id="0" name=""/>
        <dsp:cNvSpPr/>
      </dsp:nvSpPr>
      <dsp:spPr>
        <a:xfrm>
          <a:off x="358050" y="57580"/>
          <a:ext cx="5012711"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9469" tIns="0" rIns="189469" bIns="0" numCol="1" spcCol="1270" anchor="ctr" anchorCtr="0">
          <a:noAutofit/>
        </a:bodyPr>
        <a:lstStyle/>
        <a:p>
          <a:pPr marL="0" lvl="0" indent="0" algn="l" defTabSz="622300">
            <a:lnSpc>
              <a:spcPct val="90000"/>
            </a:lnSpc>
            <a:spcBef>
              <a:spcPct val="0"/>
            </a:spcBef>
            <a:spcAft>
              <a:spcPct val="35000"/>
            </a:spcAft>
            <a:buNone/>
          </a:pPr>
          <a:r>
            <a:rPr lang="en-GB" sz="1400" kern="1200" dirty="0"/>
            <a:t>Imminent and planned recreational developments at:</a:t>
          </a:r>
          <a:endParaRPr lang="en-US" sz="1400" kern="1200" dirty="0"/>
        </a:p>
      </dsp:txBody>
      <dsp:txXfrm>
        <a:off x="379666" y="79196"/>
        <a:ext cx="4969479" cy="399568"/>
      </dsp:txXfrm>
    </dsp:sp>
    <dsp:sp modelId="{B4B716AC-3151-4881-AEBD-A88CB0D86DD0}">
      <dsp:nvSpPr>
        <dsp:cNvPr id="0" name=""/>
        <dsp:cNvSpPr/>
      </dsp:nvSpPr>
      <dsp:spPr>
        <a:xfrm>
          <a:off x="0" y="1880755"/>
          <a:ext cx="7161017" cy="129937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5774" tIns="312420" rIns="555774"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Fortunestown LAP area (1-2 GAA sized pitches) </a:t>
          </a:r>
          <a:endParaRPr lang="en-US" sz="1400" kern="1200" dirty="0"/>
        </a:p>
        <a:p>
          <a:pPr marL="114300" lvl="1" indent="-114300" algn="l" defTabSz="622300">
            <a:lnSpc>
              <a:spcPct val="90000"/>
            </a:lnSpc>
            <a:spcBef>
              <a:spcPct val="0"/>
            </a:spcBef>
            <a:spcAft>
              <a:spcPct val="15000"/>
            </a:spcAft>
            <a:buChar char="•"/>
          </a:pPr>
          <a:r>
            <a:rPr lang="en-GB" sz="1400" kern="1200" dirty="0" err="1"/>
            <a:t>Firhouse</a:t>
          </a:r>
          <a:r>
            <a:rPr lang="en-GB" sz="1400" kern="1200" dirty="0"/>
            <a:t>/ </a:t>
          </a:r>
          <a:r>
            <a:rPr lang="en-GB" sz="1400" kern="1200" dirty="0" err="1"/>
            <a:t>Ballycullen</a:t>
          </a:r>
          <a:r>
            <a:rPr lang="en-GB" sz="1400" kern="1200" dirty="0"/>
            <a:t> LAP area (1 GAA sized pitch)</a:t>
          </a:r>
          <a:endParaRPr lang="en-US" sz="1400" kern="1200" dirty="0"/>
        </a:p>
        <a:p>
          <a:pPr marL="114300" lvl="1" indent="-114300" algn="l" defTabSz="622300">
            <a:lnSpc>
              <a:spcPct val="90000"/>
            </a:lnSpc>
            <a:spcBef>
              <a:spcPct val="0"/>
            </a:spcBef>
            <a:spcAft>
              <a:spcPct val="15000"/>
            </a:spcAft>
            <a:buChar char="•"/>
          </a:pPr>
          <a:r>
            <a:rPr lang="en-GB" sz="1400" kern="1200" dirty="0"/>
            <a:t>Newcastle LAP area (1 GAA sized pitch)</a:t>
          </a:r>
          <a:endParaRPr lang="en-US" sz="1400" kern="1200" dirty="0"/>
        </a:p>
        <a:p>
          <a:pPr marL="114300" lvl="1" indent="-114300" algn="l" defTabSz="622300">
            <a:lnSpc>
              <a:spcPct val="90000"/>
            </a:lnSpc>
            <a:spcBef>
              <a:spcPct val="0"/>
            </a:spcBef>
            <a:spcAft>
              <a:spcPct val="15000"/>
            </a:spcAft>
            <a:buChar char="•"/>
          </a:pPr>
          <a:r>
            <a:rPr lang="en-GB" sz="1400" kern="1200" dirty="0"/>
            <a:t>Rathcoole area (3-4 pitches in conjunction with GAA)</a:t>
          </a:r>
          <a:endParaRPr lang="en-US" sz="1400" kern="1200" dirty="0"/>
        </a:p>
      </dsp:txBody>
      <dsp:txXfrm>
        <a:off x="0" y="1880755"/>
        <a:ext cx="7161017" cy="1299375"/>
      </dsp:txXfrm>
    </dsp:sp>
    <dsp:sp modelId="{B4434CBC-C233-4D55-9390-E3D4E8F11992}">
      <dsp:nvSpPr>
        <dsp:cNvPr id="0" name=""/>
        <dsp:cNvSpPr/>
      </dsp:nvSpPr>
      <dsp:spPr>
        <a:xfrm>
          <a:off x="358050" y="1659355"/>
          <a:ext cx="5012711"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9469" tIns="0" rIns="189469" bIns="0" numCol="1" spcCol="1270" anchor="ctr" anchorCtr="0">
          <a:noAutofit/>
        </a:bodyPr>
        <a:lstStyle/>
        <a:p>
          <a:pPr marL="0" lvl="0" indent="0" algn="l" defTabSz="622300">
            <a:lnSpc>
              <a:spcPct val="90000"/>
            </a:lnSpc>
            <a:spcBef>
              <a:spcPct val="0"/>
            </a:spcBef>
            <a:spcAft>
              <a:spcPct val="35000"/>
            </a:spcAft>
            <a:buNone/>
          </a:pPr>
          <a:r>
            <a:rPr lang="en-GB" sz="1400" kern="1200" dirty="0"/>
            <a:t>Planned recreational provision as part of Local Area Plan (LAP) / masterplan development at:</a:t>
          </a:r>
          <a:endParaRPr lang="en-US" sz="1400" kern="1200" dirty="0"/>
        </a:p>
      </dsp:txBody>
      <dsp:txXfrm>
        <a:off x="379666" y="1680971"/>
        <a:ext cx="4969479" cy="399568"/>
      </dsp:txXfrm>
    </dsp:sp>
    <dsp:sp modelId="{AA7EE8E2-AC45-4D2C-9C51-BC4D841957D2}">
      <dsp:nvSpPr>
        <dsp:cNvPr id="0" name=""/>
        <dsp:cNvSpPr/>
      </dsp:nvSpPr>
      <dsp:spPr>
        <a:xfrm>
          <a:off x="0" y="3482530"/>
          <a:ext cx="7161017" cy="61425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5774" tIns="312420" rIns="555774"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Review of Development Contribution Scheme (ongoing)</a:t>
          </a:r>
          <a:endParaRPr lang="en-US" sz="1400" kern="1200" dirty="0"/>
        </a:p>
      </dsp:txBody>
      <dsp:txXfrm>
        <a:off x="0" y="3482530"/>
        <a:ext cx="7161017" cy="614250"/>
      </dsp:txXfrm>
    </dsp:sp>
    <dsp:sp modelId="{92B25F28-3AE2-4E08-9821-F2A057E6E562}">
      <dsp:nvSpPr>
        <dsp:cNvPr id="0" name=""/>
        <dsp:cNvSpPr/>
      </dsp:nvSpPr>
      <dsp:spPr>
        <a:xfrm>
          <a:off x="358050" y="3261130"/>
          <a:ext cx="5012711"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9469" tIns="0" rIns="189469" bIns="0" numCol="1" spcCol="1270" anchor="ctr" anchorCtr="0">
          <a:noAutofit/>
        </a:bodyPr>
        <a:lstStyle/>
        <a:p>
          <a:pPr marL="0" lvl="0" indent="0" algn="l" defTabSz="622300">
            <a:lnSpc>
              <a:spcPct val="90000"/>
            </a:lnSpc>
            <a:spcBef>
              <a:spcPct val="0"/>
            </a:spcBef>
            <a:spcAft>
              <a:spcPct val="35000"/>
            </a:spcAft>
            <a:buNone/>
          </a:pPr>
          <a:r>
            <a:rPr lang="en-GB" sz="1400" kern="1200" dirty="0"/>
            <a:t>New pitch provision in tandem with new development</a:t>
          </a:r>
          <a:endParaRPr lang="en-US" sz="1400" kern="1200" dirty="0"/>
        </a:p>
      </dsp:txBody>
      <dsp:txXfrm>
        <a:off x="379666" y="3282746"/>
        <a:ext cx="4969479"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C5A1-CC69-49D1-9BA3-6DC3E2B2B5C8}">
      <dsp:nvSpPr>
        <dsp:cNvPr id="0" name=""/>
        <dsp:cNvSpPr/>
      </dsp:nvSpPr>
      <dsp:spPr>
        <a:xfrm rot="5400000">
          <a:off x="-225809" y="894203"/>
          <a:ext cx="1313841" cy="13512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04EAA2-460C-4FEF-91B8-C734707D04B1}">
      <dsp:nvSpPr>
        <dsp:cNvPr id="0" name=""/>
        <dsp:cNvSpPr/>
      </dsp:nvSpPr>
      <dsp:spPr>
        <a:xfrm>
          <a:off x="126140" y="9132"/>
          <a:ext cx="1501340" cy="10366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sp:txBody>
      <dsp:txXfrm>
        <a:off x="156501" y="39493"/>
        <a:ext cx="1440618" cy="975887"/>
      </dsp:txXfrm>
    </dsp:sp>
    <dsp:sp modelId="{0777A155-CEDD-498F-A0F4-E0D526B0A429}">
      <dsp:nvSpPr>
        <dsp:cNvPr id="0" name=""/>
        <dsp:cNvSpPr/>
      </dsp:nvSpPr>
      <dsp:spPr>
        <a:xfrm rot="5400000">
          <a:off x="-240444" y="2234826"/>
          <a:ext cx="1343110" cy="135120"/>
        </a:xfrm>
        <a:prstGeom prst="rect">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91B937-3245-457C-B9F0-466C8ABB22B8}">
      <dsp:nvSpPr>
        <dsp:cNvPr id="0" name=""/>
        <dsp:cNvSpPr/>
      </dsp:nvSpPr>
      <dsp:spPr>
        <a:xfrm>
          <a:off x="126140" y="1270943"/>
          <a:ext cx="1501340" cy="1163640"/>
        </a:xfrm>
        <a:prstGeom prst="roundRect">
          <a:avLst>
            <a:gd name="adj" fmla="val 10000"/>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sp:txBody>
      <dsp:txXfrm>
        <a:off x="160222" y="1305025"/>
        <a:ext cx="1433176" cy="1095476"/>
      </dsp:txXfrm>
    </dsp:sp>
    <dsp:sp modelId="{C17C6B8C-380A-4465-88BA-829C67EA60C2}">
      <dsp:nvSpPr>
        <dsp:cNvPr id="0" name=""/>
        <dsp:cNvSpPr/>
      </dsp:nvSpPr>
      <dsp:spPr>
        <a:xfrm rot="21588389">
          <a:off x="431105" y="2903009"/>
          <a:ext cx="1996794" cy="135120"/>
        </a:xfrm>
        <a:prstGeom prst="rect">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4487EE-1DA8-4E89-8678-D3431D11AF57}">
      <dsp:nvSpPr>
        <dsp:cNvPr id="0" name=""/>
        <dsp:cNvSpPr/>
      </dsp:nvSpPr>
      <dsp:spPr>
        <a:xfrm>
          <a:off x="126140" y="2659785"/>
          <a:ext cx="1501340" cy="1095765"/>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sp:txBody>
      <dsp:txXfrm>
        <a:off x="158234" y="2691879"/>
        <a:ext cx="1437152" cy="1031577"/>
      </dsp:txXfrm>
    </dsp:sp>
    <dsp:sp modelId="{D8E8C5A9-7071-4BCC-81EF-CB9DB15FE72F}">
      <dsp:nvSpPr>
        <dsp:cNvPr id="0" name=""/>
        <dsp:cNvSpPr/>
      </dsp:nvSpPr>
      <dsp:spPr>
        <a:xfrm rot="16200000">
          <a:off x="2157194" y="2241546"/>
          <a:ext cx="1299687" cy="135120"/>
        </a:xfrm>
        <a:prstGeom prst="rect">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62ACBE-7DF6-427B-8D18-1DCCA78969C9}">
      <dsp:nvSpPr>
        <dsp:cNvPr id="0" name=""/>
        <dsp:cNvSpPr/>
      </dsp:nvSpPr>
      <dsp:spPr>
        <a:xfrm>
          <a:off x="2122923" y="2620652"/>
          <a:ext cx="1501340" cy="1137229"/>
        </a:xfrm>
        <a:prstGeom prst="roundRect">
          <a:avLst>
            <a:gd name="adj" fmla="val 10000"/>
          </a:avLst>
        </a:prstGeom>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sp:txBody>
      <dsp:txXfrm>
        <a:off x="2156231" y="2653960"/>
        <a:ext cx="1434724" cy="1070613"/>
      </dsp:txXfrm>
    </dsp:sp>
    <dsp:sp modelId="{A54511C7-90F2-4710-AFAC-12C455C0503C}">
      <dsp:nvSpPr>
        <dsp:cNvPr id="0" name=""/>
        <dsp:cNvSpPr/>
      </dsp:nvSpPr>
      <dsp:spPr>
        <a:xfrm rot="16200000">
          <a:off x="2189417" y="964675"/>
          <a:ext cx="1235245" cy="135120"/>
        </a:xfrm>
        <a:prstGeom prst="rect">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C4E7A-1DBA-4986-9062-4B7C2061C650}">
      <dsp:nvSpPr>
        <dsp:cNvPr id="0" name=""/>
        <dsp:cNvSpPr/>
      </dsp:nvSpPr>
      <dsp:spPr>
        <a:xfrm>
          <a:off x="2122923" y="1428538"/>
          <a:ext cx="1501340" cy="900804"/>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sp:txBody>
      <dsp:txXfrm>
        <a:off x="2149307" y="1454922"/>
        <a:ext cx="1448572" cy="848036"/>
      </dsp:txXfrm>
    </dsp:sp>
    <dsp:sp modelId="{6DE4E02C-732D-47EC-A7F5-295B925514A0}">
      <dsp:nvSpPr>
        <dsp:cNvPr id="0" name=""/>
        <dsp:cNvSpPr/>
      </dsp:nvSpPr>
      <dsp:spPr>
        <a:xfrm>
          <a:off x="2426732" y="282061"/>
          <a:ext cx="1999104" cy="135120"/>
        </a:xfrm>
        <a:prstGeom prst="rect">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10F81B-32B7-4526-9539-816BED453927}">
      <dsp:nvSpPr>
        <dsp:cNvPr id="0" name=""/>
        <dsp:cNvSpPr/>
      </dsp:nvSpPr>
      <dsp:spPr>
        <a:xfrm>
          <a:off x="2122923" y="0"/>
          <a:ext cx="1501340" cy="1264783"/>
        </a:xfrm>
        <a:prstGeom prst="roundRect">
          <a:avLst>
            <a:gd name="adj" fmla="val 10000"/>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sp:txBody>
      <dsp:txXfrm>
        <a:off x="2159967" y="37044"/>
        <a:ext cx="1427252" cy="1190695"/>
      </dsp:txXfrm>
    </dsp:sp>
    <dsp:sp modelId="{1EC8B9C4-E7FB-4048-BE89-8530E5286790}">
      <dsp:nvSpPr>
        <dsp:cNvPr id="0" name=""/>
        <dsp:cNvSpPr/>
      </dsp:nvSpPr>
      <dsp:spPr>
        <a:xfrm rot="5357844">
          <a:off x="4615902" y="1021861"/>
          <a:ext cx="1464311" cy="135120"/>
        </a:xfrm>
        <a:prstGeom prst="rect">
          <a:avLst/>
        </a:prstGeom>
        <a:solidFill>
          <a:schemeClr val="accent5">
            <a:hueOff val="-5793037"/>
            <a:satOff val="-14931"/>
            <a:lumOff val="-100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1E906-3E8E-4545-8479-5A8E5F7F5F7A}">
      <dsp:nvSpPr>
        <dsp:cNvPr id="0" name=""/>
        <dsp:cNvSpPr/>
      </dsp:nvSpPr>
      <dsp:spPr>
        <a:xfrm>
          <a:off x="4119705" y="2331"/>
          <a:ext cx="1501340" cy="1043374"/>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sp:txBody>
      <dsp:txXfrm>
        <a:off x="4150264" y="32890"/>
        <a:ext cx="1440222" cy="982256"/>
      </dsp:txXfrm>
    </dsp:sp>
    <dsp:sp modelId="{44D19237-0FF5-4B0C-8626-C64903511992}">
      <dsp:nvSpPr>
        <dsp:cNvPr id="0" name=""/>
        <dsp:cNvSpPr/>
      </dsp:nvSpPr>
      <dsp:spPr>
        <a:xfrm rot="5400000">
          <a:off x="4717420" y="2406334"/>
          <a:ext cx="1279213" cy="135120"/>
        </a:xfrm>
        <a:prstGeom prst="rect">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BB94C1-B36A-4B93-BBEF-2EC3987CF433}">
      <dsp:nvSpPr>
        <dsp:cNvPr id="0" name=""/>
        <dsp:cNvSpPr/>
      </dsp:nvSpPr>
      <dsp:spPr>
        <a:xfrm>
          <a:off x="4137662" y="1388687"/>
          <a:ext cx="1501340" cy="1222724"/>
        </a:xfrm>
        <a:prstGeom prst="roundRect">
          <a:avLst>
            <a:gd name="adj" fmla="val 10000"/>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sp:txBody>
      <dsp:txXfrm>
        <a:off x="4173474" y="1424499"/>
        <a:ext cx="1429716" cy="1151100"/>
      </dsp:txXfrm>
    </dsp:sp>
    <dsp:sp modelId="{5A96D48A-C028-42BB-A386-8EA639D20F48}">
      <dsp:nvSpPr>
        <dsp:cNvPr id="0" name=""/>
        <dsp:cNvSpPr/>
      </dsp:nvSpPr>
      <dsp:spPr>
        <a:xfrm>
          <a:off x="4137662" y="2839945"/>
          <a:ext cx="1501340" cy="90080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Provision to be made for replacement / repair over lifetime of the facility</a:t>
          </a:r>
          <a:endParaRPr lang="en-US" sz="1200" kern="1200" dirty="0"/>
        </a:p>
      </dsp:txBody>
      <dsp:txXfrm>
        <a:off x="4164046" y="2866329"/>
        <a:ext cx="1448572" cy="8480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C73EE-9E05-47E0-B8E1-867A5D6D3F84}">
      <dsp:nvSpPr>
        <dsp:cNvPr id="0" name=""/>
        <dsp:cNvSpPr/>
      </dsp:nvSpPr>
      <dsp:spPr>
        <a:xfrm>
          <a:off x="795" y="2"/>
          <a:ext cx="3100958" cy="235379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Current pavilion programme (subject to funding):</a:t>
          </a:r>
        </a:p>
        <a:p>
          <a:pPr marL="0" lvl="0" indent="0" algn="ctr" defTabSz="533400">
            <a:lnSpc>
              <a:spcPct val="90000"/>
            </a:lnSpc>
            <a:spcBef>
              <a:spcPct val="0"/>
            </a:spcBef>
            <a:spcAft>
              <a:spcPct val="35000"/>
            </a:spcAft>
            <a:buNone/>
          </a:pPr>
          <a:endParaRPr lang="en-GB" sz="1200" b="1" kern="1200" dirty="0"/>
        </a:p>
        <a:p>
          <a:pPr marL="0" lvl="0" indent="0" algn="l" defTabSz="533400">
            <a:lnSpc>
              <a:spcPct val="90000"/>
            </a:lnSpc>
            <a:spcBef>
              <a:spcPct val="0"/>
            </a:spcBef>
            <a:spcAft>
              <a:spcPct val="35000"/>
            </a:spcAft>
            <a:buNone/>
          </a:pPr>
          <a:r>
            <a:rPr lang="en-IE" sz="1200" b="0" kern="1200" dirty="0"/>
            <a:t>Dodder Valley Old </a:t>
          </a:r>
          <a:r>
            <a:rPr lang="en-IE" sz="1200" b="0" kern="1200" dirty="0" err="1"/>
            <a:t>Bawn</a:t>
          </a:r>
          <a:r>
            <a:rPr lang="en-IE" sz="1200" b="0" kern="1200" dirty="0"/>
            <a:t> (at construction stage)</a:t>
          </a:r>
          <a:endParaRPr lang="en-US" sz="1200" b="0" kern="1200" dirty="0"/>
        </a:p>
        <a:p>
          <a:pPr marL="0" lvl="0" indent="0" algn="l" defTabSz="533400">
            <a:lnSpc>
              <a:spcPct val="90000"/>
            </a:lnSpc>
            <a:spcBef>
              <a:spcPct val="0"/>
            </a:spcBef>
            <a:spcAft>
              <a:spcPct val="35000"/>
            </a:spcAft>
            <a:buNone/>
          </a:pPr>
          <a:r>
            <a:rPr lang="en-IE" sz="1200" b="0" kern="1200" dirty="0" err="1"/>
            <a:t>Griffeen</a:t>
          </a:r>
          <a:r>
            <a:rPr lang="en-IE" sz="1200" b="0" kern="1200" dirty="0"/>
            <a:t> Valley Park (North) (at planning stage)</a:t>
          </a:r>
          <a:endParaRPr lang="en-US" sz="1200" b="0" kern="1200" dirty="0"/>
        </a:p>
        <a:p>
          <a:pPr marL="0" lvl="0" indent="0" algn="l" defTabSz="533400">
            <a:lnSpc>
              <a:spcPct val="90000"/>
            </a:lnSpc>
            <a:spcBef>
              <a:spcPct val="0"/>
            </a:spcBef>
            <a:spcAft>
              <a:spcPct val="35000"/>
            </a:spcAft>
            <a:buNone/>
          </a:pPr>
          <a:r>
            <a:rPr lang="en-IE" sz="1200" b="0" kern="1200" dirty="0" err="1"/>
            <a:t>Corkagh</a:t>
          </a:r>
          <a:r>
            <a:rPr lang="en-IE" sz="1200" b="0" kern="1200" dirty="0"/>
            <a:t> Park (West)</a:t>
          </a:r>
          <a:endParaRPr lang="en-US" sz="1200" b="0" kern="1200" dirty="0"/>
        </a:p>
        <a:p>
          <a:pPr marL="0" lvl="0" indent="0" algn="l" defTabSz="533400">
            <a:lnSpc>
              <a:spcPct val="90000"/>
            </a:lnSpc>
            <a:spcBef>
              <a:spcPct val="0"/>
            </a:spcBef>
            <a:spcAft>
              <a:spcPct val="35000"/>
            </a:spcAft>
            <a:buNone/>
          </a:pPr>
          <a:r>
            <a:rPr lang="en-IE" sz="1200" b="0" kern="1200" dirty="0"/>
            <a:t>Tymon Park (West of M50)</a:t>
          </a:r>
          <a:endParaRPr lang="en-US" sz="1200" b="0" kern="1200" dirty="0"/>
        </a:p>
        <a:p>
          <a:pPr marL="0" lvl="0" indent="0" algn="l" defTabSz="533400">
            <a:lnSpc>
              <a:spcPct val="90000"/>
            </a:lnSpc>
            <a:spcBef>
              <a:spcPct val="0"/>
            </a:spcBef>
            <a:spcAft>
              <a:spcPct val="35000"/>
            </a:spcAft>
            <a:buNone/>
          </a:pPr>
          <a:r>
            <a:rPr lang="en-IE" sz="1200" b="0" kern="1200" dirty="0"/>
            <a:t>Dodder Valley Mt Carmel</a:t>
          </a:r>
          <a:endParaRPr lang="en-US" sz="1200" b="0" kern="1200" dirty="0"/>
        </a:p>
        <a:p>
          <a:pPr marL="0" lvl="0" indent="0" algn="l" defTabSz="533400">
            <a:lnSpc>
              <a:spcPct val="90000"/>
            </a:lnSpc>
            <a:spcBef>
              <a:spcPct val="0"/>
            </a:spcBef>
            <a:spcAft>
              <a:spcPct val="35000"/>
            </a:spcAft>
            <a:buNone/>
          </a:pPr>
          <a:r>
            <a:rPr lang="en-IE" sz="1200" b="0" kern="1200" dirty="0" err="1"/>
            <a:t>Griffeen</a:t>
          </a:r>
          <a:r>
            <a:rPr lang="en-IE" sz="1200" b="0" kern="1200" dirty="0"/>
            <a:t> Valley Park (Arthur Griffith Park)</a:t>
          </a:r>
          <a:endParaRPr lang="en-US" sz="1200" b="0" kern="1200" dirty="0"/>
        </a:p>
        <a:p>
          <a:pPr marL="0" lvl="0" indent="0" algn="l" defTabSz="533400">
            <a:lnSpc>
              <a:spcPct val="90000"/>
            </a:lnSpc>
            <a:spcBef>
              <a:spcPct val="0"/>
            </a:spcBef>
            <a:spcAft>
              <a:spcPct val="35000"/>
            </a:spcAft>
            <a:buNone/>
          </a:pPr>
          <a:r>
            <a:rPr lang="en-IE" sz="1200" b="0" kern="1200" dirty="0" err="1"/>
            <a:t>Collinstown</a:t>
          </a:r>
          <a:r>
            <a:rPr lang="en-IE" sz="1200" b="0" kern="1200" dirty="0"/>
            <a:t> Park</a:t>
          </a:r>
          <a:endParaRPr lang="en-GB" sz="1200" b="0" kern="1200" dirty="0"/>
        </a:p>
      </dsp:txBody>
      <dsp:txXfrm>
        <a:off x="795" y="2"/>
        <a:ext cx="3100958" cy="2353795"/>
      </dsp:txXfrm>
    </dsp:sp>
    <dsp:sp modelId="{460F6CA9-101A-4D8D-B0A7-FA9C4A016B49}">
      <dsp:nvSpPr>
        <dsp:cNvPr id="0" name=""/>
        <dsp:cNvSpPr/>
      </dsp:nvSpPr>
      <dsp:spPr>
        <a:xfrm>
          <a:off x="3411849" y="2"/>
          <a:ext cx="3100958" cy="237284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IE" sz="1200" b="1" kern="1200" dirty="0"/>
            <a:t>Changing facilites:</a:t>
          </a:r>
        </a:p>
        <a:p>
          <a:pPr marL="0" lvl="0" indent="0" algn="ctr" defTabSz="533400">
            <a:lnSpc>
              <a:spcPct val="90000"/>
            </a:lnSpc>
            <a:spcBef>
              <a:spcPct val="0"/>
            </a:spcBef>
            <a:spcAft>
              <a:spcPct val="35000"/>
            </a:spcAft>
            <a:buNone/>
          </a:pPr>
          <a:endParaRPr lang="en-IE" sz="1200" kern="1200" dirty="0"/>
        </a:p>
        <a:p>
          <a:pPr marL="0" lvl="0" indent="0" algn="l" defTabSz="533400">
            <a:lnSpc>
              <a:spcPct val="90000"/>
            </a:lnSpc>
            <a:spcBef>
              <a:spcPct val="0"/>
            </a:spcBef>
            <a:spcAft>
              <a:spcPct val="35000"/>
            </a:spcAft>
            <a:buNone/>
          </a:pPr>
          <a:r>
            <a:rPr lang="en-IE" sz="1200" kern="1200" dirty="0"/>
            <a:t>Provision of facilites based on: </a:t>
          </a:r>
        </a:p>
        <a:p>
          <a:pPr marL="0" lvl="0" indent="0" algn="l" defTabSz="533400">
            <a:lnSpc>
              <a:spcPct val="90000"/>
            </a:lnSpc>
            <a:spcBef>
              <a:spcPct val="0"/>
            </a:spcBef>
            <a:spcAft>
              <a:spcPct val="35000"/>
            </a:spcAft>
            <a:buNone/>
          </a:pPr>
          <a:r>
            <a:rPr lang="en-IE" sz="1200" kern="1200" dirty="0"/>
            <a:t>Size of open space and number of pitches accommodated.</a:t>
          </a:r>
          <a:endParaRPr lang="en-US" sz="1200" kern="1200" dirty="0"/>
        </a:p>
        <a:p>
          <a:pPr marL="0" lvl="0" indent="0" algn="l" defTabSz="533400">
            <a:lnSpc>
              <a:spcPct val="90000"/>
            </a:lnSpc>
            <a:spcBef>
              <a:spcPct val="0"/>
            </a:spcBef>
            <a:spcAft>
              <a:spcPct val="35000"/>
            </a:spcAft>
            <a:buNone/>
          </a:pPr>
          <a:r>
            <a:rPr lang="en-IE" sz="1200" kern="1200" dirty="0"/>
            <a:t>Nos of teams</a:t>
          </a:r>
          <a:endParaRPr lang="en-US" sz="1200" kern="1200" dirty="0"/>
        </a:p>
        <a:p>
          <a:pPr marL="0" lvl="0" indent="0" algn="l" defTabSz="533400">
            <a:lnSpc>
              <a:spcPct val="90000"/>
            </a:lnSpc>
            <a:spcBef>
              <a:spcPct val="0"/>
            </a:spcBef>
            <a:spcAft>
              <a:spcPct val="35000"/>
            </a:spcAft>
            <a:buNone/>
          </a:pPr>
          <a:r>
            <a:rPr lang="en-IE" sz="1200" kern="1200" dirty="0"/>
            <a:t>Nos of players</a:t>
          </a:r>
          <a:endParaRPr lang="en-US" sz="1200" kern="1200" dirty="0"/>
        </a:p>
        <a:p>
          <a:pPr marL="0" lvl="0" indent="0" algn="l" defTabSz="533400">
            <a:lnSpc>
              <a:spcPct val="90000"/>
            </a:lnSpc>
            <a:spcBef>
              <a:spcPct val="0"/>
            </a:spcBef>
            <a:spcAft>
              <a:spcPct val="35000"/>
            </a:spcAft>
            <a:buNone/>
          </a:pPr>
          <a:r>
            <a:rPr lang="en-IE" sz="1200" kern="1200" dirty="0"/>
            <a:t>Nos of clubs / community groups to be accommodated</a:t>
          </a:r>
          <a:endParaRPr lang="en-US" sz="1200" kern="1200" dirty="0"/>
        </a:p>
        <a:p>
          <a:pPr marL="0" lvl="0" indent="0" algn="l" defTabSz="533400">
            <a:lnSpc>
              <a:spcPct val="90000"/>
            </a:lnSpc>
            <a:spcBef>
              <a:spcPct val="0"/>
            </a:spcBef>
            <a:spcAft>
              <a:spcPct val="35000"/>
            </a:spcAft>
            <a:buNone/>
          </a:pPr>
          <a:r>
            <a:rPr lang="en-IE" sz="1200" kern="1200" dirty="0"/>
            <a:t>Evidence of need</a:t>
          </a:r>
          <a:endParaRPr lang="en-US" sz="1200" kern="1200" dirty="0"/>
        </a:p>
      </dsp:txBody>
      <dsp:txXfrm>
        <a:off x="3411849" y="2"/>
        <a:ext cx="3100958" cy="2372847"/>
      </dsp:txXfrm>
    </dsp:sp>
    <dsp:sp modelId="{66EAFFE2-CE9A-4FA3-8E67-735E8EC7F1D4}">
      <dsp:nvSpPr>
        <dsp:cNvPr id="0" name=""/>
        <dsp:cNvSpPr/>
      </dsp:nvSpPr>
      <dsp:spPr>
        <a:xfrm>
          <a:off x="0" y="2640264"/>
          <a:ext cx="3100958" cy="309731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kern="1200" dirty="0">
              <a:latin typeface="+mn-lt"/>
              <a:ea typeface="+mn-ea"/>
              <a:cs typeface="+mn-cs"/>
            </a:rPr>
            <a:t>Storage Areas:</a:t>
          </a:r>
        </a:p>
        <a:p>
          <a:pPr marL="0" lvl="0" indent="0" algn="l" defTabSz="533400">
            <a:lnSpc>
              <a:spcPct val="90000"/>
            </a:lnSpc>
            <a:spcBef>
              <a:spcPct val="0"/>
            </a:spcBef>
            <a:spcAft>
              <a:spcPct val="35000"/>
            </a:spcAft>
            <a:buFont typeface="Arial" panose="020B0604020202020204" pitchFamily="34" charset="0"/>
            <a:buNone/>
          </a:pPr>
          <a:r>
            <a:rPr lang="en-US" sz="1200" b="1" kern="1200" dirty="0">
              <a:latin typeface="+mn-lt"/>
              <a:ea typeface="+mn-ea"/>
              <a:cs typeface="+mn-cs"/>
            </a:rPr>
            <a:t>In larger parks with new pavilions: </a:t>
          </a:r>
        </a:p>
        <a:p>
          <a:pPr marL="0" lvl="0" indent="0" algn="l" defTabSz="533400">
            <a:lnSpc>
              <a:spcPct val="90000"/>
            </a:lnSpc>
            <a:spcBef>
              <a:spcPct val="0"/>
            </a:spcBef>
            <a:spcAft>
              <a:spcPct val="35000"/>
            </a:spcAft>
            <a:buFont typeface="Arial" panose="020B0604020202020204" pitchFamily="34" charset="0"/>
            <a:buNone/>
          </a:pPr>
          <a:r>
            <a:rPr lang="en-US" sz="1200" kern="1200" dirty="0"/>
            <a:t>Some storage to be provided in new changing rooms or will be provided in a railed off area adjacent to a pavilion </a:t>
          </a:r>
        </a:p>
        <a:p>
          <a:pPr marL="0" lvl="0" indent="0" algn="l" defTabSz="533400">
            <a:lnSpc>
              <a:spcPct val="90000"/>
            </a:lnSpc>
            <a:spcBef>
              <a:spcPct val="0"/>
            </a:spcBef>
            <a:spcAft>
              <a:spcPct val="35000"/>
            </a:spcAft>
            <a:buFont typeface="Arial" panose="020B0604020202020204" pitchFamily="34" charset="0"/>
            <a:buNone/>
          </a:pPr>
          <a:endParaRPr lang="en-US" sz="1200" kern="1200" dirty="0"/>
        </a:p>
        <a:p>
          <a:pPr marL="0" lvl="0" indent="0" algn="l" defTabSz="533400">
            <a:lnSpc>
              <a:spcPct val="90000"/>
            </a:lnSpc>
            <a:spcBef>
              <a:spcPct val="0"/>
            </a:spcBef>
            <a:spcAft>
              <a:spcPct val="35000"/>
            </a:spcAft>
            <a:buFont typeface="Arial" panose="020B0604020202020204" pitchFamily="34" charset="0"/>
            <a:buNone/>
          </a:pPr>
          <a:r>
            <a:rPr lang="en-US" sz="1200" b="1" kern="1200" dirty="0"/>
            <a:t>In open spaces without pavilions / changing rooms:</a:t>
          </a:r>
        </a:p>
        <a:p>
          <a:pPr marL="0" lvl="0" indent="0" algn="l" defTabSz="533400">
            <a:lnSpc>
              <a:spcPct val="90000"/>
            </a:lnSpc>
            <a:spcBef>
              <a:spcPct val="0"/>
            </a:spcBef>
            <a:spcAft>
              <a:spcPct val="35000"/>
            </a:spcAft>
            <a:buFont typeface="Arial" panose="020B0604020202020204" pitchFamily="34" charset="0"/>
            <a:buNone/>
          </a:pPr>
          <a:r>
            <a:rPr lang="en-US" sz="1200" kern="1200" dirty="0"/>
            <a:t>Railed off areas for storage of heavy-duty pitch infrastructure e.g. goalposts etc. will be considered.</a:t>
          </a:r>
        </a:p>
        <a:p>
          <a:pPr marL="0" lvl="0" indent="0" algn="l" defTabSz="533400">
            <a:lnSpc>
              <a:spcPct val="90000"/>
            </a:lnSpc>
            <a:spcBef>
              <a:spcPct val="0"/>
            </a:spcBef>
            <a:spcAft>
              <a:spcPct val="35000"/>
            </a:spcAft>
            <a:buFont typeface="Arial" panose="020B0604020202020204" pitchFamily="34" charset="0"/>
            <a:buNone/>
          </a:pPr>
          <a:r>
            <a:rPr lang="en-US" sz="1200" kern="1200" dirty="0"/>
            <a:t>These areas should ideally be in well overlooked areas with plenty of  passive surveillance.</a:t>
          </a:r>
        </a:p>
        <a:p>
          <a:pPr marL="0" lvl="0" indent="0" algn="l" defTabSz="533400">
            <a:lnSpc>
              <a:spcPct val="90000"/>
            </a:lnSpc>
            <a:spcBef>
              <a:spcPct val="0"/>
            </a:spcBef>
            <a:spcAft>
              <a:spcPct val="35000"/>
            </a:spcAft>
            <a:buFont typeface="Arial" panose="020B0604020202020204" pitchFamily="34" charset="0"/>
            <a:buNone/>
          </a:pPr>
          <a:r>
            <a:rPr lang="en-US" sz="1200" kern="1200" dirty="0">
              <a:latin typeface="+mn-lt"/>
              <a:ea typeface="+mn-ea"/>
              <a:cs typeface="+mn-cs"/>
            </a:rPr>
            <a:t>Hierarchy of provision: High usage areas with several clubs and pitches. </a:t>
          </a:r>
        </a:p>
      </dsp:txBody>
      <dsp:txXfrm>
        <a:off x="0" y="2640264"/>
        <a:ext cx="3100958" cy="3097318"/>
      </dsp:txXfrm>
    </dsp:sp>
    <dsp:sp modelId="{1E39C3DB-C7D7-4D12-A670-7D707BB2494A}">
      <dsp:nvSpPr>
        <dsp:cNvPr id="0" name=""/>
        <dsp:cNvSpPr/>
      </dsp:nvSpPr>
      <dsp:spPr>
        <a:xfrm>
          <a:off x="3412645" y="2651418"/>
          <a:ext cx="3100958" cy="307501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b="1" kern="1200" dirty="0">
            <a:latin typeface="+mn-lt"/>
            <a:ea typeface="+mn-ea"/>
            <a:cs typeface="+mn-cs"/>
          </a:endParaRPr>
        </a:p>
        <a:p>
          <a:pPr marL="0" lvl="0" indent="0" algn="l" defTabSz="533400">
            <a:lnSpc>
              <a:spcPct val="90000"/>
            </a:lnSpc>
            <a:spcBef>
              <a:spcPct val="0"/>
            </a:spcBef>
            <a:spcAft>
              <a:spcPct val="35000"/>
            </a:spcAft>
            <a:buNone/>
          </a:pPr>
          <a:r>
            <a:rPr lang="en-US" sz="1200" b="1" kern="1200" dirty="0">
              <a:latin typeface="+mn-lt"/>
              <a:ea typeface="+mn-ea"/>
              <a:cs typeface="+mn-cs"/>
            </a:rPr>
            <a:t>Funding:</a:t>
          </a:r>
        </a:p>
        <a:p>
          <a:pPr marL="0" lvl="0" indent="0" algn="l" defTabSz="533400">
            <a:lnSpc>
              <a:spcPct val="90000"/>
            </a:lnSpc>
            <a:spcBef>
              <a:spcPct val="0"/>
            </a:spcBef>
            <a:spcAft>
              <a:spcPct val="35000"/>
            </a:spcAft>
            <a:buNone/>
          </a:pPr>
          <a:endParaRPr lang="en-US" sz="1200" b="1" kern="1200" dirty="0">
            <a:latin typeface="+mn-lt"/>
            <a:ea typeface="+mn-ea"/>
            <a:cs typeface="+mn-cs"/>
          </a:endParaRPr>
        </a:p>
        <a:p>
          <a:pPr marL="0" lvl="0" indent="0" algn="l" defTabSz="533400">
            <a:lnSpc>
              <a:spcPct val="90000"/>
            </a:lnSpc>
            <a:spcBef>
              <a:spcPct val="0"/>
            </a:spcBef>
            <a:spcAft>
              <a:spcPct val="35000"/>
            </a:spcAft>
            <a:buNone/>
          </a:pPr>
          <a:r>
            <a:rPr lang="en-US" sz="1200" b="1" kern="1200" dirty="0"/>
            <a:t>Subject to funding:</a:t>
          </a:r>
        </a:p>
        <a:p>
          <a:pPr marL="0" lvl="0" indent="0" algn="l" defTabSz="533400">
            <a:lnSpc>
              <a:spcPct val="90000"/>
            </a:lnSpc>
            <a:spcBef>
              <a:spcPct val="0"/>
            </a:spcBef>
            <a:spcAft>
              <a:spcPct val="35000"/>
            </a:spcAft>
            <a:buNone/>
          </a:pPr>
          <a:r>
            <a:rPr lang="en-US" sz="1200" kern="1200" dirty="0"/>
            <a:t>May be sourced by sports capital grants, large scale infrastructure grants</a:t>
          </a:r>
        </a:p>
        <a:p>
          <a:pPr marL="0" lvl="0" indent="0" algn="l" defTabSz="533400">
            <a:lnSpc>
              <a:spcPct val="90000"/>
            </a:lnSpc>
            <a:spcBef>
              <a:spcPct val="0"/>
            </a:spcBef>
            <a:spcAft>
              <a:spcPct val="35000"/>
            </a:spcAft>
            <a:buNone/>
          </a:pPr>
          <a:r>
            <a:rPr lang="en-US" sz="1200" kern="1200" dirty="0"/>
            <a:t>Sports Governing body or club contributions could be facilitated</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b="1" kern="1200" dirty="0"/>
            <a:t>Security of Provision:</a:t>
          </a:r>
        </a:p>
        <a:p>
          <a:pPr marL="0" lvl="0" indent="0" algn="l" defTabSz="533400">
            <a:lnSpc>
              <a:spcPct val="90000"/>
            </a:lnSpc>
            <a:spcBef>
              <a:spcPct val="0"/>
            </a:spcBef>
            <a:spcAft>
              <a:spcPct val="35000"/>
            </a:spcAft>
            <a:buNone/>
          </a:pPr>
          <a:r>
            <a:rPr lang="en-US" sz="1200" b="1" kern="1200" dirty="0"/>
            <a:t>All </a:t>
          </a:r>
          <a:r>
            <a:rPr lang="en-US" sz="1200" kern="1200" dirty="0"/>
            <a:t>ancillary facilites provided within public lands are linked to sports pitch use to allow for future proofing of provision and ownership of facilites is not limited to a club or sport. Facility shall remain available to SDCC.</a:t>
          </a:r>
        </a:p>
        <a:p>
          <a:pPr marL="0" lvl="0" indent="0" algn="l" defTabSz="533400">
            <a:lnSpc>
              <a:spcPct val="90000"/>
            </a:lnSpc>
            <a:spcBef>
              <a:spcPct val="0"/>
            </a:spcBef>
            <a:spcAft>
              <a:spcPct val="35000"/>
            </a:spcAft>
            <a:buNone/>
          </a:pPr>
          <a:endParaRPr lang="en-US" sz="1050" kern="1200" dirty="0">
            <a:latin typeface="+mn-lt"/>
            <a:ea typeface="+mn-ea"/>
            <a:cs typeface="+mn-cs"/>
          </a:endParaRPr>
        </a:p>
      </dsp:txBody>
      <dsp:txXfrm>
        <a:off x="3412645" y="2651418"/>
        <a:ext cx="3100958" cy="307501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9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3"/>
          </a:xfrm>
          <a:prstGeom prst="rect">
            <a:avLst/>
          </a:prstGeom>
        </p:spPr>
        <p:txBody>
          <a:bodyPr vert="horz" lIns="91440" tIns="45720" rIns="91440" bIns="45720" rtlCol="0"/>
          <a:lstStyle>
            <a:lvl1pPr algn="r">
              <a:defRPr sz="1200"/>
            </a:lvl1pPr>
          </a:lstStyle>
          <a:p>
            <a:fld id="{964B423D-8B7A-1849-859C-E56DFABE4FF8}" type="datetimeFigureOut">
              <a:rPr lang="en-US" smtClean="0"/>
              <a:t>1/13/2020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540EC68-E8A8-BC4B-809F-B7A61F95BFAC}" type="slidenum">
              <a:rPr lang="en-US" smtClean="0"/>
              <a:t>‹#›</a:t>
            </a:fld>
            <a:endParaRPr lang="en-US"/>
          </a:p>
        </p:txBody>
      </p:sp>
    </p:spTree>
    <p:extLst>
      <p:ext uri="{BB962C8B-B14F-4D97-AF65-F5344CB8AC3E}">
        <p14:creationId xmlns:p14="http://schemas.microsoft.com/office/powerpoint/2010/main" val="142094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540EC68-E8A8-BC4B-809F-B7A61F95BFAC}" type="slidenum">
              <a:rPr lang="en-US" smtClean="0"/>
              <a:t>1</a:t>
            </a:fld>
            <a:endParaRPr lang="en-US"/>
          </a:p>
        </p:txBody>
      </p:sp>
    </p:spTree>
    <p:extLst>
      <p:ext uri="{BB962C8B-B14F-4D97-AF65-F5344CB8AC3E}">
        <p14:creationId xmlns:p14="http://schemas.microsoft.com/office/powerpoint/2010/main" val="152468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slide</a:t>
            </a:r>
          </a:p>
        </p:txBody>
      </p:sp>
      <p:sp>
        <p:nvSpPr>
          <p:cNvPr id="4" name="Slide Number Placeholder 3"/>
          <p:cNvSpPr>
            <a:spLocks noGrp="1"/>
          </p:cNvSpPr>
          <p:nvPr>
            <p:ph type="sldNum" sz="quarter" idx="10"/>
          </p:nvPr>
        </p:nvSpPr>
        <p:spPr/>
        <p:txBody>
          <a:bodyPr/>
          <a:lstStyle/>
          <a:p>
            <a:fld id="{563E48D3-0ECE-5F4E-B0DA-7672A271A989}" type="slidenum">
              <a:rPr lang="en-GB" smtClean="0"/>
              <a:t>10</a:t>
            </a:fld>
            <a:endParaRPr lang="en-GB"/>
          </a:p>
        </p:txBody>
      </p:sp>
    </p:spTree>
    <p:extLst>
      <p:ext uri="{BB962C8B-B14F-4D97-AF65-F5344CB8AC3E}">
        <p14:creationId xmlns:p14="http://schemas.microsoft.com/office/powerpoint/2010/main" val="24216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lifetime of the strategy the current large numbers at the very youngest age groups will progress into the age cohort that have high demand for pitch use ; leading to an increase in demand.</a:t>
            </a:r>
          </a:p>
          <a:p>
            <a:r>
              <a:rPr lang="en-GB" dirty="0"/>
              <a:t>In addition there will be a large growth in the older age group leading to challenges to the council and sporting organisations to maintain active participation in sport and keep people active for longer.</a:t>
            </a:r>
          </a:p>
        </p:txBody>
      </p:sp>
      <p:sp>
        <p:nvSpPr>
          <p:cNvPr id="4" name="Slide Number Placeholder 3"/>
          <p:cNvSpPr>
            <a:spLocks noGrp="1"/>
          </p:cNvSpPr>
          <p:nvPr>
            <p:ph type="sldNum" sz="quarter" idx="10"/>
          </p:nvPr>
        </p:nvSpPr>
        <p:spPr/>
        <p:txBody>
          <a:bodyPr/>
          <a:lstStyle/>
          <a:p>
            <a:fld id="{563E48D3-0ECE-5F4E-B0DA-7672A271A989}" type="slidenum">
              <a:rPr lang="en-GB" smtClean="0"/>
              <a:t>11</a:t>
            </a:fld>
            <a:endParaRPr lang="en-GB"/>
          </a:p>
        </p:txBody>
      </p:sp>
    </p:spTree>
    <p:extLst>
      <p:ext uri="{BB962C8B-B14F-4D97-AF65-F5344CB8AC3E}">
        <p14:creationId xmlns:p14="http://schemas.microsoft.com/office/powerpoint/2010/main" val="3803885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pitch numbers and pitch quality remain the same the map depicts the difference in supply versus demand in 2035. The deficit will increase due to no additional pitches or improvements made to the current supply. The increased population will lead to an increase in team which will increase demand. This means that the other sub areas will record a deficit if no additional supplied is created or pitch improvements are made. </a:t>
            </a:r>
          </a:p>
          <a:p>
            <a:endParaRPr lang="en-GB" dirty="0"/>
          </a:p>
          <a:p>
            <a:r>
              <a:rPr lang="en-GB" dirty="0"/>
              <a:t>Discuss the definition of carry capacity and why this will increase with the improvement of pitches. </a:t>
            </a:r>
          </a:p>
          <a:p>
            <a:endParaRPr lang="en-GB" dirty="0"/>
          </a:p>
          <a:p>
            <a:r>
              <a:rPr lang="en-GB" dirty="0"/>
              <a:t>Discuss the use of AGP sites to soak up the demand for training allowing great match play on pitches for weekend games. </a:t>
            </a:r>
          </a:p>
        </p:txBody>
      </p:sp>
      <p:sp>
        <p:nvSpPr>
          <p:cNvPr id="4" name="Slide Number Placeholder 3"/>
          <p:cNvSpPr>
            <a:spLocks noGrp="1"/>
          </p:cNvSpPr>
          <p:nvPr>
            <p:ph type="sldNum" sz="quarter" idx="10"/>
          </p:nvPr>
        </p:nvSpPr>
        <p:spPr/>
        <p:txBody>
          <a:bodyPr/>
          <a:lstStyle/>
          <a:p>
            <a:fld id="{563E48D3-0ECE-5F4E-B0DA-7672A271A989}" type="slidenum">
              <a:rPr lang="en-GB" smtClean="0"/>
              <a:t>12</a:t>
            </a:fld>
            <a:endParaRPr lang="en-GB"/>
          </a:p>
        </p:txBody>
      </p:sp>
    </p:spTree>
    <p:extLst>
      <p:ext uri="{BB962C8B-B14F-4D97-AF65-F5344CB8AC3E}">
        <p14:creationId xmlns:p14="http://schemas.microsoft.com/office/powerpoint/2010/main" val="76753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540EC68-E8A8-BC4B-809F-B7A61F95BFAC}" type="slidenum">
              <a:rPr lang="en-US" smtClean="0"/>
              <a:t>13</a:t>
            </a:fld>
            <a:endParaRPr lang="en-US"/>
          </a:p>
        </p:txBody>
      </p:sp>
    </p:spTree>
    <p:extLst>
      <p:ext uri="{BB962C8B-B14F-4D97-AF65-F5344CB8AC3E}">
        <p14:creationId xmlns:p14="http://schemas.microsoft.com/office/powerpoint/2010/main" val="2924555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maintenance of pitches is important in terms of increasing capacity as it impacts on the quality of the pitch. </a:t>
            </a:r>
          </a:p>
          <a:p>
            <a:r>
              <a:rPr lang="en-IE" dirty="0"/>
              <a:t>By improving the quality of pitches, the playing capacity of each pitch is increased allowing it to accommodate more matches.</a:t>
            </a:r>
          </a:p>
          <a:p>
            <a:r>
              <a:rPr lang="en-IE" dirty="0"/>
              <a:t>If improvements are made to the current pitches in terms of drainage or maintenance regimes this will improve the carrying capacity of each pitch and the overall supply within the area. This means that pitches will suffer less wear and tear and allow more matches throughout the season without a detriment to the surface. </a:t>
            </a:r>
          </a:p>
        </p:txBody>
      </p:sp>
      <p:sp>
        <p:nvSpPr>
          <p:cNvPr id="4" name="Slide Number Placeholder 3"/>
          <p:cNvSpPr>
            <a:spLocks noGrp="1"/>
          </p:cNvSpPr>
          <p:nvPr>
            <p:ph type="sldNum" sz="quarter" idx="5"/>
          </p:nvPr>
        </p:nvSpPr>
        <p:spPr/>
        <p:txBody>
          <a:bodyPr/>
          <a:lstStyle/>
          <a:p>
            <a:fld id="{D540EC68-E8A8-BC4B-809F-B7A61F95BFAC}" type="slidenum">
              <a:rPr lang="en-US" smtClean="0"/>
              <a:t>14</a:t>
            </a:fld>
            <a:endParaRPr lang="en-US"/>
          </a:p>
        </p:txBody>
      </p:sp>
    </p:spTree>
    <p:extLst>
      <p:ext uri="{BB962C8B-B14F-4D97-AF65-F5344CB8AC3E}">
        <p14:creationId xmlns:p14="http://schemas.microsoft.com/office/powerpoint/2010/main" val="354329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15</a:t>
            </a:fld>
            <a:endParaRPr lang="en-US"/>
          </a:p>
        </p:txBody>
      </p:sp>
    </p:spTree>
    <p:extLst>
      <p:ext uri="{BB962C8B-B14F-4D97-AF65-F5344CB8AC3E}">
        <p14:creationId xmlns:p14="http://schemas.microsoft.com/office/powerpoint/2010/main" val="32124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16</a:t>
            </a:fld>
            <a:endParaRPr lang="en-US"/>
          </a:p>
        </p:txBody>
      </p:sp>
    </p:spTree>
    <p:extLst>
      <p:ext uri="{BB962C8B-B14F-4D97-AF65-F5344CB8AC3E}">
        <p14:creationId xmlns:p14="http://schemas.microsoft.com/office/powerpoint/2010/main" val="81146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17</a:t>
            </a:fld>
            <a:endParaRPr lang="en-US"/>
          </a:p>
        </p:txBody>
      </p:sp>
    </p:spTree>
    <p:extLst>
      <p:ext uri="{BB962C8B-B14F-4D97-AF65-F5344CB8AC3E}">
        <p14:creationId xmlns:p14="http://schemas.microsoft.com/office/powerpoint/2010/main" val="1314230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18</a:t>
            </a:fld>
            <a:endParaRPr lang="en-US"/>
          </a:p>
        </p:txBody>
      </p:sp>
    </p:spTree>
    <p:extLst>
      <p:ext uri="{BB962C8B-B14F-4D97-AF65-F5344CB8AC3E}">
        <p14:creationId xmlns:p14="http://schemas.microsoft.com/office/powerpoint/2010/main" val="3623582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Requirement for pitches may be met by new provision but also may be met by increasing the quality of pitches (e.g. the improvement of a pitch from poor to good gives and extra 2 match equivalents per year) or amending pitch configuration to meet local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Council allocations may also allow for increased capacity by allowing for pitch sharing in </a:t>
            </a:r>
            <a:r>
              <a:rPr lang="en-GB" dirty="0"/>
              <a:t>under-used or over-subscribed locations</a:t>
            </a:r>
            <a:endParaRPr lang="en-US" dirty="0"/>
          </a:p>
          <a:p>
            <a:endParaRPr lang="en-IE" dirty="0"/>
          </a:p>
          <a:p>
            <a:r>
              <a:rPr lang="en-IE" dirty="0"/>
              <a:t>6 soccer pitches: 1 No. Dodder Valley Mt Carmel, 5 no. currently planned for </a:t>
            </a:r>
            <a:r>
              <a:rPr lang="en-IE" dirty="0" err="1"/>
              <a:t>Clonburris</a:t>
            </a:r>
            <a:r>
              <a:rPr lang="en-IE" dirty="0"/>
              <a:t> SDZ (1 planned for inclusion in Rathcoole area in conjunction with GAA)</a:t>
            </a:r>
          </a:p>
          <a:p>
            <a:endParaRPr lang="en-IE" dirty="0"/>
          </a:p>
          <a:p>
            <a:r>
              <a:rPr lang="en-IE" dirty="0"/>
              <a:t>7-8 GAA pitches: 1 No. at Adamstown SDZ, 1 No. planned at Kiltipper Park, 1-2 No. planned in Fortunestown LAP, 1 planned in </a:t>
            </a:r>
            <a:r>
              <a:rPr lang="en-IE" dirty="0" err="1"/>
              <a:t>Firhouse</a:t>
            </a:r>
            <a:r>
              <a:rPr lang="en-IE" dirty="0"/>
              <a:t> / </a:t>
            </a:r>
            <a:r>
              <a:rPr lang="en-IE" dirty="0" err="1"/>
              <a:t>Ballycullen</a:t>
            </a:r>
            <a:r>
              <a:rPr lang="en-IE" dirty="0"/>
              <a:t> LAP,  1 No. in Newcastle LAP, 2-3 No. planned in Rathcoole area in association with GAA.</a:t>
            </a:r>
          </a:p>
        </p:txBody>
      </p:sp>
      <p:sp>
        <p:nvSpPr>
          <p:cNvPr id="4" name="Slide Number Placeholder 3"/>
          <p:cNvSpPr>
            <a:spLocks noGrp="1"/>
          </p:cNvSpPr>
          <p:nvPr>
            <p:ph type="sldNum" sz="quarter" idx="5"/>
          </p:nvPr>
        </p:nvSpPr>
        <p:spPr/>
        <p:txBody>
          <a:bodyPr/>
          <a:lstStyle/>
          <a:p>
            <a:fld id="{D540EC68-E8A8-BC4B-809F-B7A61F95BFAC}" type="slidenum">
              <a:rPr lang="en-US" smtClean="0"/>
              <a:t>19</a:t>
            </a:fld>
            <a:endParaRPr lang="en-US"/>
          </a:p>
        </p:txBody>
      </p:sp>
    </p:spTree>
    <p:extLst>
      <p:ext uri="{BB962C8B-B14F-4D97-AF65-F5344CB8AC3E}">
        <p14:creationId xmlns:p14="http://schemas.microsoft.com/office/powerpoint/2010/main" val="26994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slide</a:t>
            </a:r>
          </a:p>
        </p:txBody>
      </p:sp>
      <p:sp>
        <p:nvSpPr>
          <p:cNvPr id="4" name="Slide Number Placeholder 3"/>
          <p:cNvSpPr>
            <a:spLocks noGrp="1"/>
          </p:cNvSpPr>
          <p:nvPr>
            <p:ph type="sldNum" sz="quarter" idx="10"/>
          </p:nvPr>
        </p:nvSpPr>
        <p:spPr/>
        <p:txBody>
          <a:bodyPr/>
          <a:lstStyle/>
          <a:p>
            <a:fld id="{563E48D3-0ECE-5F4E-B0DA-7672A271A989}" type="slidenum">
              <a:rPr lang="en-GB" smtClean="0"/>
              <a:t>2</a:t>
            </a:fld>
            <a:endParaRPr lang="en-GB"/>
          </a:p>
        </p:txBody>
      </p:sp>
    </p:spTree>
    <p:extLst>
      <p:ext uri="{BB962C8B-B14F-4D97-AF65-F5344CB8AC3E}">
        <p14:creationId xmlns:p14="http://schemas.microsoft.com/office/powerpoint/2010/main" val="36905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Dodder Valley Mt Carmel: (1 athletics track, 1 soccer pitch)</a:t>
            </a:r>
            <a:endParaRPr lang="en-US" sz="1200" dirty="0"/>
          </a:p>
          <a:p>
            <a:pPr lvl="0"/>
            <a:r>
              <a:rPr lang="en-GB" sz="1200" dirty="0"/>
              <a:t>Adamstown SDZ parks (1 multi sport sized AGP, 1 GAA pitch, 1 cricket pitch)</a:t>
            </a:r>
            <a:endParaRPr lang="en-US" sz="1200" dirty="0"/>
          </a:p>
          <a:p>
            <a:pPr lvl="0"/>
            <a:r>
              <a:rPr lang="en-GB" sz="1200" dirty="0" err="1"/>
              <a:t>Clonburris</a:t>
            </a:r>
            <a:r>
              <a:rPr lang="en-GB" sz="1200" dirty="0"/>
              <a:t> SDZ parks (1 multi sport sized AGP, 1 soccer sized AGP, 5 soccer pitches)</a:t>
            </a:r>
            <a:endParaRPr lang="en-US" sz="1200" dirty="0"/>
          </a:p>
          <a:p>
            <a:pPr lvl="0"/>
            <a:r>
              <a:rPr lang="en-US" sz="1200" dirty="0"/>
              <a:t>Kiltipper Park Phase 2 (Draft plan: 1 GAA sized pitch) </a:t>
            </a:r>
          </a:p>
          <a:p>
            <a:pPr lvl="0"/>
            <a:r>
              <a:rPr lang="en-GB" sz="1200" dirty="0"/>
              <a:t>Fortunestown LAP area (1-2 GAA sized pitches) </a:t>
            </a:r>
            <a:endParaRPr lang="en-US" sz="1200" dirty="0"/>
          </a:p>
          <a:p>
            <a:pPr lvl="0"/>
            <a:r>
              <a:rPr lang="en-GB" sz="1200" dirty="0" err="1"/>
              <a:t>Firhouse</a:t>
            </a:r>
            <a:r>
              <a:rPr lang="en-GB" sz="1200" dirty="0"/>
              <a:t>/ </a:t>
            </a:r>
            <a:r>
              <a:rPr lang="en-GB" sz="1200" dirty="0" err="1"/>
              <a:t>Ballycullen</a:t>
            </a:r>
            <a:r>
              <a:rPr lang="en-GB" sz="1200" dirty="0"/>
              <a:t> LAP area (1 GAA sized pitch)</a:t>
            </a:r>
            <a:endParaRPr lang="en-US" sz="1200" dirty="0"/>
          </a:p>
          <a:p>
            <a:pPr lvl="0"/>
            <a:r>
              <a:rPr lang="en-GB" sz="1200" dirty="0"/>
              <a:t>Newcastle LAP area (1 GAA sized pitch)</a:t>
            </a:r>
            <a:endParaRPr lang="en-US" sz="1200" dirty="0"/>
          </a:p>
          <a:p>
            <a:pPr lvl="0"/>
            <a:r>
              <a:rPr lang="en-GB" sz="1200" dirty="0"/>
              <a:t>Rathcoole area (3-4 pitches in conjunction with GAA)</a:t>
            </a:r>
            <a:endParaRPr lang="en-US" sz="1200" dirty="0"/>
          </a:p>
          <a:p>
            <a:pPr lvl="0"/>
            <a:endParaRPr lang="en-US" sz="1200" dirty="0"/>
          </a:p>
          <a:p>
            <a:endParaRPr lang="en-GB" dirty="0"/>
          </a:p>
        </p:txBody>
      </p:sp>
      <p:sp>
        <p:nvSpPr>
          <p:cNvPr id="4" name="Slide Number Placeholder 3"/>
          <p:cNvSpPr>
            <a:spLocks noGrp="1"/>
          </p:cNvSpPr>
          <p:nvPr>
            <p:ph type="sldNum" sz="quarter" idx="10"/>
          </p:nvPr>
        </p:nvSpPr>
        <p:spPr/>
        <p:txBody>
          <a:bodyPr/>
          <a:lstStyle/>
          <a:p>
            <a:fld id="{563E48D3-0ECE-5F4E-B0DA-7672A271A989}" type="slidenum">
              <a:rPr lang="en-GB" smtClean="0"/>
              <a:t>20</a:t>
            </a:fld>
            <a:endParaRPr lang="en-GB"/>
          </a:p>
        </p:txBody>
      </p:sp>
    </p:spTree>
    <p:extLst>
      <p:ext uri="{BB962C8B-B14F-4D97-AF65-F5344CB8AC3E}">
        <p14:creationId xmlns:p14="http://schemas.microsoft.com/office/powerpoint/2010/main" val="345801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per slide</a:t>
            </a:r>
          </a:p>
        </p:txBody>
      </p:sp>
      <p:sp>
        <p:nvSpPr>
          <p:cNvPr id="4" name="Slide Number Placeholder 3"/>
          <p:cNvSpPr>
            <a:spLocks noGrp="1"/>
          </p:cNvSpPr>
          <p:nvPr>
            <p:ph type="sldNum" sz="quarter" idx="10"/>
          </p:nvPr>
        </p:nvSpPr>
        <p:spPr/>
        <p:txBody>
          <a:bodyPr/>
          <a:lstStyle/>
          <a:p>
            <a:fld id="{D540EC68-E8A8-BC4B-809F-B7A61F95BFAC}" type="slidenum">
              <a:rPr lang="en-US" smtClean="0"/>
              <a:t>3</a:t>
            </a:fld>
            <a:endParaRPr lang="en-US"/>
          </a:p>
        </p:txBody>
      </p:sp>
    </p:spTree>
    <p:extLst>
      <p:ext uri="{BB962C8B-B14F-4D97-AF65-F5344CB8AC3E}">
        <p14:creationId xmlns:p14="http://schemas.microsoft.com/office/powerpoint/2010/main" val="64952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slide</a:t>
            </a:r>
          </a:p>
        </p:txBody>
      </p:sp>
      <p:sp>
        <p:nvSpPr>
          <p:cNvPr id="4" name="Slide Number Placeholder 3"/>
          <p:cNvSpPr>
            <a:spLocks noGrp="1"/>
          </p:cNvSpPr>
          <p:nvPr>
            <p:ph type="sldNum" sz="quarter" idx="10"/>
          </p:nvPr>
        </p:nvSpPr>
        <p:spPr/>
        <p:txBody>
          <a:bodyPr/>
          <a:lstStyle/>
          <a:p>
            <a:fld id="{563E48D3-0ECE-5F4E-B0DA-7672A271A989}" type="slidenum">
              <a:rPr lang="en-GB" smtClean="0"/>
              <a:t>4</a:t>
            </a:fld>
            <a:endParaRPr lang="en-GB"/>
          </a:p>
        </p:txBody>
      </p:sp>
    </p:spTree>
    <p:extLst>
      <p:ext uri="{BB962C8B-B14F-4D97-AF65-F5344CB8AC3E}">
        <p14:creationId xmlns:p14="http://schemas.microsoft.com/office/powerpoint/2010/main" val="139936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Large numbers at 0-9 age group will move up into active play increasing demand for full size pitches.</a:t>
            </a:r>
          </a:p>
          <a:p>
            <a:r>
              <a:rPr lang="en-GB" dirty="0"/>
              <a:t>The County also has large numbers in the 30-40 age bracket; this group led to the high demand for pitches in the last few years.</a:t>
            </a:r>
          </a:p>
          <a:p>
            <a:r>
              <a:rPr lang="en-GB" dirty="0"/>
              <a:t>National policy seeks to extend peoples active sports participation as they get older and also encourage more women and younger children into sports.</a:t>
            </a:r>
          </a:p>
        </p:txBody>
      </p:sp>
      <p:sp>
        <p:nvSpPr>
          <p:cNvPr id="4" name="Slide Number Placeholder 3"/>
          <p:cNvSpPr>
            <a:spLocks noGrp="1"/>
          </p:cNvSpPr>
          <p:nvPr>
            <p:ph type="sldNum" sz="quarter" idx="10"/>
          </p:nvPr>
        </p:nvSpPr>
        <p:spPr/>
        <p:txBody>
          <a:bodyPr/>
          <a:lstStyle/>
          <a:p>
            <a:fld id="{563E48D3-0ECE-5F4E-B0DA-7672A271A989}" type="slidenum">
              <a:rPr lang="en-GB" smtClean="0"/>
              <a:t>5</a:t>
            </a:fld>
            <a:endParaRPr lang="en-GB"/>
          </a:p>
        </p:txBody>
      </p:sp>
    </p:spTree>
    <p:extLst>
      <p:ext uri="{BB962C8B-B14F-4D97-AF65-F5344CB8AC3E}">
        <p14:creationId xmlns:p14="http://schemas.microsoft.com/office/powerpoint/2010/main" val="144091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 of different sports pitches across county</a:t>
            </a:r>
          </a:p>
          <a:p>
            <a:r>
              <a:rPr lang="en-GB" dirty="0"/>
              <a:t>Pitches are well divided across sub areas with exception of Area 2; but large quantities of pitches are mainly aligned to areas of high population.</a:t>
            </a:r>
          </a:p>
          <a:p>
            <a:r>
              <a:rPr lang="en-GB" dirty="0"/>
              <a:t>Pitches are clustered in established residential areas of high populations and aligned to where the county has large tracts of land</a:t>
            </a:r>
          </a:p>
          <a:p>
            <a:r>
              <a:rPr lang="en-GB" dirty="0"/>
              <a:t>AGPs in an inner ring; note the AGPs shown are operated under leases or other management structures and are not under SDCC direct control in terms with exception of the Frame Football Pitch in the north of the county.</a:t>
            </a:r>
          </a:p>
        </p:txBody>
      </p:sp>
      <p:sp>
        <p:nvSpPr>
          <p:cNvPr id="4" name="Slide Number Placeholder 3"/>
          <p:cNvSpPr>
            <a:spLocks noGrp="1"/>
          </p:cNvSpPr>
          <p:nvPr>
            <p:ph type="sldNum" sz="quarter" idx="10"/>
          </p:nvPr>
        </p:nvSpPr>
        <p:spPr/>
        <p:txBody>
          <a:bodyPr/>
          <a:lstStyle/>
          <a:p>
            <a:fld id="{563E48D3-0ECE-5F4E-B0DA-7672A271A989}" type="slidenum">
              <a:rPr lang="en-GB" smtClean="0"/>
              <a:t>6</a:t>
            </a:fld>
            <a:endParaRPr lang="en-GB"/>
          </a:p>
        </p:txBody>
      </p:sp>
    </p:spTree>
    <p:extLst>
      <p:ext uri="{BB962C8B-B14F-4D97-AF65-F5344CB8AC3E}">
        <p14:creationId xmlns:p14="http://schemas.microsoft.com/office/powerpoint/2010/main" val="176909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3E48D3-0ECE-5F4E-B0DA-7672A271A989}" type="slidenum">
              <a:rPr lang="en-GB" smtClean="0"/>
              <a:t>7</a:t>
            </a:fld>
            <a:endParaRPr lang="en-GB"/>
          </a:p>
        </p:txBody>
      </p:sp>
    </p:spTree>
    <p:extLst>
      <p:ext uri="{BB962C8B-B14F-4D97-AF65-F5344CB8AC3E}">
        <p14:creationId xmlns:p14="http://schemas.microsoft.com/office/powerpoint/2010/main" val="420809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 down into: </a:t>
            </a:r>
          </a:p>
          <a:p>
            <a:r>
              <a:rPr lang="en-GB" b="1" dirty="0"/>
              <a:t>57</a:t>
            </a:r>
            <a:r>
              <a:rPr lang="en-GB" dirty="0"/>
              <a:t> pitches at Educational sites, </a:t>
            </a:r>
            <a:r>
              <a:rPr lang="en-GB" b="1" dirty="0"/>
              <a:t>50 </a:t>
            </a:r>
            <a:r>
              <a:rPr lang="en-GB" dirty="0"/>
              <a:t>pitches at private sites (mostly small sided AGP pitches) and </a:t>
            </a:r>
            <a:r>
              <a:rPr lang="en-GB" b="1" dirty="0"/>
              <a:t>46</a:t>
            </a:r>
            <a:r>
              <a:rPr lang="en-GB" dirty="0"/>
              <a:t> pitches are club sites which are mostly large GAA clubs with their satellite pitches being located at local authority sites. </a:t>
            </a:r>
          </a:p>
          <a:p>
            <a:r>
              <a:rPr lang="en-GB" dirty="0"/>
              <a:t>Rugby Union, GAA and Soccer are provided for in these external sites. </a:t>
            </a:r>
          </a:p>
          <a:p>
            <a:r>
              <a:rPr lang="en-GB" dirty="0"/>
              <a:t>There is very limited community use located at educational sites, if at all, and many of the private sites are commercial run organisations. </a:t>
            </a:r>
          </a:p>
          <a:p>
            <a:endParaRPr lang="en-GB" dirty="0"/>
          </a:p>
        </p:txBody>
      </p:sp>
      <p:sp>
        <p:nvSpPr>
          <p:cNvPr id="4" name="Slide Number Placeholder 3"/>
          <p:cNvSpPr>
            <a:spLocks noGrp="1"/>
          </p:cNvSpPr>
          <p:nvPr>
            <p:ph type="sldNum" sz="quarter" idx="10"/>
          </p:nvPr>
        </p:nvSpPr>
        <p:spPr/>
        <p:txBody>
          <a:bodyPr/>
          <a:lstStyle/>
          <a:p>
            <a:fld id="{563E48D3-0ECE-5F4E-B0DA-7672A271A989}" type="slidenum">
              <a:rPr lang="en-GB" smtClean="0"/>
              <a:t>8</a:t>
            </a:fld>
            <a:endParaRPr lang="en-GB"/>
          </a:p>
        </p:txBody>
      </p:sp>
    </p:spTree>
    <p:extLst>
      <p:ext uri="{BB962C8B-B14F-4D97-AF65-F5344CB8AC3E}">
        <p14:creationId xmlns:p14="http://schemas.microsoft.com/office/powerpoint/2010/main" val="350447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above</a:t>
            </a:r>
          </a:p>
          <a:p>
            <a:r>
              <a:rPr lang="en-GB" dirty="0"/>
              <a:t>James – To briefly explain the capacity of MES with GAA and Soccer in terms of available pitches and quality of pitches. The area with the largest deficit can be seen in sub area 2 due to the amount of pitches available. </a:t>
            </a:r>
          </a:p>
          <a:p>
            <a:endParaRPr lang="en-GB" dirty="0"/>
          </a:p>
          <a:p>
            <a:r>
              <a:rPr lang="en-GB" dirty="0"/>
              <a:t>This demand can be met with improvements to current pitches. </a:t>
            </a:r>
          </a:p>
        </p:txBody>
      </p:sp>
      <p:sp>
        <p:nvSpPr>
          <p:cNvPr id="4" name="Slide Number Placeholder 3"/>
          <p:cNvSpPr>
            <a:spLocks noGrp="1"/>
          </p:cNvSpPr>
          <p:nvPr>
            <p:ph type="sldNum" sz="quarter" idx="10"/>
          </p:nvPr>
        </p:nvSpPr>
        <p:spPr/>
        <p:txBody>
          <a:bodyPr/>
          <a:lstStyle/>
          <a:p>
            <a:fld id="{563E48D3-0ECE-5F4E-B0DA-7672A271A989}" type="slidenum">
              <a:rPr lang="en-GB" smtClean="0"/>
              <a:t>9</a:t>
            </a:fld>
            <a:endParaRPr lang="en-GB"/>
          </a:p>
        </p:txBody>
      </p:sp>
    </p:spTree>
    <p:extLst>
      <p:ext uri="{BB962C8B-B14F-4D97-AF65-F5344CB8AC3E}">
        <p14:creationId xmlns:p14="http://schemas.microsoft.com/office/powerpoint/2010/main" val="394931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BLANK IMAGE">
    <p:spTree>
      <p:nvGrpSpPr>
        <p:cNvPr id="1" name=""/>
        <p:cNvGrpSpPr/>
        <p:nvPr/>
      </p:nvGrpSpPr>
      <p:grpSpPr>
        <a:xfrm>
          <a:off x="0" y="0"/>
          <a:ext cx="0" cy="0"/>
          <a:chOff x="0" y="0"/>
          <a:chExt cx="0" cy="0"/>
        </a:xfrm>
      </p:grpSpPr>
      <p:sp>
        <p:nvSpPr>
          <p:cNvPr id="2" name="Title 1"/>
          <p:cNvSpPr>
            <a:spLocks noGrp="1"/>
          </p:cNvSpPr>
          <p:nvPr>
            <p:ph type="title"/>
          </p:nvPr>
        </p:nvSpPr>
        <p:spPr>
          <a:xfrm>
            <a:off x="1032294" y="377150"/>
            <a:ext cx="10080206" cy="645528"/>
          </a:xfrm>
        </p:spPr>
        <p:txBody>
          <a:bodyPr anchor="t" anchorCtr="0">
            <a:normAutofit/>
          </a:bodyPr>
          <a:lstStyle>
            <a:lvl1pPr>
              <a:lnSpc>
                <a:spcPct val="100000"/>
              </a:lnSpc>
              <a:defRPr sz="3200" b="1">
                <a:solidFill>
                  <a:schemeClr val="bg1"/>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032294" y="923165"/>
            <a:ext cx="10080206" cy="484521"/>
          </a:xfrm>
        </p:spPr>
        <p:txBody>
          <a:bodyPr anchor="t" anchorCtr="0">
            <a:normAutofit/>
          </a:bodyPr>
          <a:lstStyle>
            <a:lvl1pPr marL="0" indent="0">
              <a:buNone/>
              <a:defRPr sz="2800" b="0" i="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035301" y="1396240"/>
            <a:ext cx="10077199" cy="504742"/>
          </a:xfrm>
        </p:spPr>
        <p:txBody>
          <a:bodyPr>
            <a:normAutofit/>
          </a:bodyPr>
          <a:lstStyle>
            <a:lvl1pPr marL="0" indent="0">
              <a:buFontTx/>
              <a:buNone/>
              <a:defRPr sz="2400">
                <a:solidFill>
                  <a:schemeClr val="bg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204260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52BD8-98D3-3E4C-B4EE-2051AA1C35C3}"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84751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67554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2052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51783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70695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Imag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2349501"/>
            <a:ext cx="12192000" cy="4508500"/>
          </a:xfrm>
        </p:spPr>
        <p:txBody>
          <a:bodyPr/>
          <a:lstStyle/>
          <a:p>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 y="0"/>
            <a:ext cx="2696862" cy="2348880"/>
          </a:xfrm>
          <a:prstGeom prst="rect">
            <a:avLst/>
          </a:prstGeom>
        </p:spPr>
      </p:pic>
      <p:sp>
        <p:nvSpPr>
          <p:cNvPr id="12" name="Title 1"/>
          <p:cNvSpPr>
            <a:spLocks noGrp="1"/>
          </p:cNvSpPr>
          <p:nvPr>
            <p:ph type="title"/>
          </p:nvPr>
        </p:nvSpPr>
        <p:spPr>
          <a:xfrm>
            <a:off x="2752831" y="1009085"/>
            <a:ext cx="8639069" cy="360000"/>
          </a:xfrm>
        </p:spPr>
        <p:txBody>
          <a:bodyPr anchor="t" anchorCtr="0">
            <a:normAutofit/>
          </a:bodyPr>
          <a:lstStyle>
            <a:lvl1pPr>
              <a:lnSpc>
                <a:spcPct val="100000"/>
              </a:lnSpc>
              <a:defRPr sz="1600" b="1">
                <a:solidFill>
                  <a:schemeClr val="tx1"/>
                </a:solidFill>
                <a:latin typeface="Arial" charset="0"/>
                <a:ea typeface="Arial" charset="0"/>
                <a:cs typeface="Arial" charset="0"/>
              </a:defRPr>
            </a:lvl1pPr>
          </a:lstStyle>
          <a:p>
            <a:r>
              <a:rPr lang="en-US" dirty="0"/>
              <a:t>Click to edit Master title style</a:t>
            </a:r>
          </a:p>
        </p:txBody>
      </p:sp>
      <p:sp>
        <p:nvSpPr>
          <p:cNvPr id="14" name="Text Placeholder 2"/>
          <p:cNvSpPr>
            <a:spLocks noGrp="1"/>
          </p:cNvSpPr>
          <p:nvPr>
            <p:ph type="body" idx="1"/>
          </p:nvPr>
        </p:nvSpPr>
        <p:spPr>
          <a:xfrm>
            <a:off x="2752831" y="1366276"/>
            <a:ext cx="8639069" cy="360000"/>
          </a:xfrm>
        </p:spPr>
        <p:txBody>
          <a:bodyPr anchor="t" anchorCtr="0">
            <a:normAutofit/>
          </a:bodyPr>
          <a:lstStyle>
            <a:lvl1pPr marL="0" indent="0">
              <a:buNone/>
              <a:defRPr sz="1400" b="0" i="0">
                <a:solidFill>
                  <a:schemeClr val="tx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12"/>
          <p:cNvSpPr>
            <a:spLocks noGrp="1"/>
          </p:cNvSpPr>
          <p:nvPr>
            <p:ph type="body" sz="quarter" idx="10"/>
          </p:nvPr>
        </p:nvSpPr>
        <p:spPr>
          <a:xfrm>
            <a:off x="2752239" y="1713438"/>
            <a:ext cx="8639662" cy="360000"/>
          </a:xfrm>
        </p:spPr>
        <p:txBody>
          <a:bodyPr>
            <a:normAutofit/>
          </a:bodyPr>
          <a:lstStyle>
            <a:lvl1pPr marL="0" indent="0">
              <a:buFontTx/>
              <a:buNone/>
              <a:defRPr sz="1200">
                <a:solidFill>
                  <a:schemeClr val="tx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1654147897"/>
      </p:ext>
    </p:extLst>
  </p:cSld>
  <p:clrMapOvr>
    <a:masterClrMapping/>
  </p:clrMapOvr>
  <p:extLst>
    <p:ext uri="{DCECCB84-F9BA-43D5-87BE-67443E8EF086}">
      <p15:sldGuideLst xmlns:p15="http://schemas.microsoft.com/office/powerpoint/2012/main">
        <p15:guide id="1" orient="horz" pos="148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Vers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2572337" y="377150"/>
            <a:ext cx="5813674" cy="645528"/>
          </a:xfrm>
        </p:spPr>
        <p:txBody>
          <a:bodyPr anchor="t" anchorCtr="0">
            <a:normAutofit/>
          </a:bodyPr>
          <a:lstStyle>
            <a:lvl1pPr>
              <a:lnSpc>
                <a:spcPct val="100000"/>
              </a:lnSpc>
              <a:defRPr sz="32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2572337" y="923165"/>
            <a:ext cx="5157787"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2575344" y="1396240"/>
            <a:ext cx="5148931" cy="504742"/>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828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828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828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amp; Image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720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720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720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
        <p:nvSpPr>
          <p:cNvPr id="5" name="Picture Placeholder 4"/>
          <p:cNvSpPr>
            <a:spLocks noGrp="1"/>
          </p:cNvSpPr>
          <p:nvPr>
            <p:ph type="pic" sz="quarter" idx="11"/>
          </p:nvPr>
        </p:nvSpPr>
        <p:spPr>
          <a:xfrm>
            <a:off x="9569918" y="-1"/>
            <a:ext cx="2622082" cy="2257426"/>
          </a:xfrm>
        </p:spPr>
        <p:txBody>
          <a:bodyPr/>
          <a:lstStyle/>
          <a:p>
            <a:endParaRPr lang="en-US" dirty="0"/>
          </a:p>
        </p:txBody>
      </p:sp>
      <p:sp>
        <p:nvSpPr>
          <p:cNvPr id="8" name="Picture Placeholder 4"/>
          <p:cNvSpPr>
            <a:spLocks noGrp="1"/>
          </p:cNvSpPr>
          <p:nvPr>
            <p:ph type="pic" sz="quarter" idx="12"/>
          </p:nvPr>
        </p:nvSpPr>
        <p:spPr>
          <a:xfrm>
            <a:off x="9569918" y="2299742"/>
            <a:ext cx="2622082" cy="2257426"/>
          </a:xfrm>
        </p:spPr>
        <p:txBody>
          <a:bodyPr/>
          <a:lstStyle/>
          <a:p>
            <a:endParaRPr lang="en-US" dirty="0"/>
          </a:p>
        </p:txBody>
      </p:sp>
      <p:sp>
        <p:nvSpPr>
          <p:cNvPr id="9" name="Picture Placeholder 4"/>
          <p:cNvSpPr>
            <a:spLocks noGrp="1"/>
          </p:cNvSpPr>
          <p:nvPr>
            <p:ph type="pic" sz="quarter" idx="13"/>
          </p:nvPr>
        </p:nvSpPr>
        <p:spPr>
          <a:xfrm>
            <a:off x="9569918" y="4600574"/>
            <a:ext cx="2622082" cy="2257426"/>
          </a:xfr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F52BD8-98D3-3E4C-B4EE-2051AA1C35C3}"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436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20934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F52BD8-98D3-3E4C-B4EE-2051AA1C35C3}"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69978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52BD8-98D3-3E4C-B4EE-2051AA1C35C3}"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1342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52BD8-98D3-3E4C-B4EE-2051AA1C35C3}"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461882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52BD8-98D3-3E4C-B4EE-2051AA1C35C3}" type="datetimeFigureOut">
              <a:rPr lang="en-US" smtClean="0"/>
              <a:t>1/13/2020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A2FA6-14E5-1542-9DE5-A7E9DEFAD4B7}" type="slidenum">
              <a:rPr lang="en-US" smtClean="0"/>
              <a:t>‹#›</a:t>
            </a:fld>
            <a:endParaRPr lang="en-US"/>
          </a:p>
        </p:txBody>
      </p:sp>
    </p:spTree>
    <p:extLst>
      <p:ext uri="{BB962C8B-B14F-4D97-AF65-F5344CB8AC3E}">
        <p14:creationId xmlns:p14="http://schemas.microsoft.com/office/powerpoint/2010/main" val="1016309829"/>
      </p:ext>
    </p:extLst>
  </p:cSld>
  <p:clrMap bg1="lt1" tx1="dk1" bg2="lt2" tx2="dk2" accent1="accent1" accent2="accent2" accent3="accent3" accent4="accent4" accent5="accent5" accent6="accent6" hlink="hlink" folHlink="folHlink"/>
  <p:sldLayoutIdLst>
    <p:sldLayoutId id="2147483653" r:id="rId1"/>
    <p:sldLayoutId id="2147483660" r:id="rId2"/>
    <p:sldLayoutId id="2147483662" r:id="rId3"/>
    <p:sldLayoutId id="2147483663" r:id="rId4"/>
    <p:sldLayoutId id="2147483649" r:id="rId5"/>
    <p:sldLayoutId id="2147483650" r:id="rId6"/>
    <p:sldLayoutId id="2147483651" r:id="rId7"/>
    <p:sldLayoutId id="2147483652" r:id="rId8"/>
    <p:sldLayoutId id="2147483654" r:id="rId9"/>
    <p:sldLayoutId id="2147483655" r:id="rId10"/>
    <p:sldLayoutId id="2147483656" r:id="rId11"/>
    <p:sldLayoutId id="2147483657" r:id="rId12"/>
    <p:sldLayoutId id="2147483658" r:id="rId13"/>
    <p:sldLayoutId id="2147483659"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2831" y="759701"/>
            <a:ext cx="8639069" cy="360000"/>
          </a:xfrm>
        </p:spPr>
        <p:txBody>
          <a:bodyPr>
            <a:noAutofit/>
          </a:bodyPr>
          <a:lstStyle/>
          <a:p>
            <a:r>
              <a:rPr lang="en-US" sz="2000" dirty="0"/>
              <a:t>South Dublin Sports Pitch Strategy</a:t>
            </a:r>
          </a:p>
        </p:txBody>
      </p:sp>
      <p:sp>
        <p:nvSpPr>
          <p:cNvPr id="4" name="Text Placeholder 3"/>
          <p:cNvSpPr>
            <a:spLocks noGrp="1"/>
          </p:cNvSpPr>
          <p:nvPr>
            <p:ph type="body" idx="1"/>
          </p:nvPr>
        </p:nvSpPr>
        <p:spPr>
          <a:xfrm>
            <a:off x="2752831" y="1284649"/>
            <a:ext cx="8639069" cy="508201"/>
          </a:xfrm>
        </p:spPr>
        <p:txBody>
          <a:bodyPr>
            <a:normAutofit/>
          </a:bodyPr>
          <a:lstStyle/>
          <a:p>
            <a:r>
              <a:rPr lang="en-GB" sz="2000" dirty="0"/>
              <a:t>James Gregory and Matthew Eames – 4global Consulting  </a:t>
            </a:r>
            <a:endParaRPr lang="en-US" sz="2000" dirty="0"/>
          </a:p>
        </p:txBody>
      </p:sp>
      <p:sp>
        <p:nvSpPr>
          <p:cNvPr id="5" name="Text Placeholder 4"/>
          <p:cNvSpPr>
            <a:spLocks noGrp="1"/>
          </p:cNvSpPr>
          <p:nvPr>
            <p:ph type="body" sz="quarter" idx="10"/>
          </p:nvPr>
        </p:nvSpPr>
        <p:spPr>
          <a:xfrm>
            <a:off x="2752238" y="1792851"/>
            <a:ext cx="8639662" cy="360000"/>
          </a:xfrm>
        </p:spPr>
        <p:txBody>
          <a:bodyPr>
            <a:normAutofit/>
          </a:bodyPr>
          <a:lstStyle/>
          <a:p>
            <a:r>
              <a:rPr lang="en-US" sz="1400" dirty="0"/>
              <a:t>January 2020</a:t>
            </a:r>
          </a:p>
        </p:txBody>
      </p:sp>
      <p:pic>
        <p:nvPicPr>
          <p:cNvPr id="17" name="Picture Placeholder 1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2300" b="22300"/>
          <a:stretch>
            <a:fillRect/>
          </a:stretch>
        </p:blipFill>
        <p:spPr/>
      </p:pic>
    </p:spTree>
    <p:extLst>
      <p:ext uri="{BB962C8B-B14F-4D97-AF65-F5344CB8AC3E}">
        <p14:creationId xmlns:p14="http://schemas.microsoft.com/office/powerpoint/2010/main" val="81622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 name="Title 4">
            <a:extLst>
              <a:ext uri="{FF2B5EF4-FFF2-40B4-BE49-F238E27FC236}">
                <a16:creationId xmlns:a16="http://schemas.microsoft.com/office/drawing/2014/main" id="{0C0C541B-C155-4212-89ED-40D91BCF3E9D}"/>
              </a:ext>
            </a:extLst>
          </p:cNvPr>
          <p:cNvSpPr>
            <a:spLocks noGrp="1"/>
          </p:cNvSpPr>
          <p:nvPr>
            <p:ph type="title"/>
          </p:nvPr>
        </p:nvSpPr>
        <p:spPr>
          <a:xfrm>
            <a:off x="888630" y="4760132"/>
            <a:ext cx="4980883" cy="1777829"/>
          </a:xfrm>
        </p:spPr>
        <p:txBody>
          <a:bodyPr vert="horz" lIns="91440" tIns="45720" rIns="91440" bIns="45720" rtlCol="0" anchor="ctr">
            <a:normAutofit/>
          </a:bodyPr>
          <a:lstStyle/>
          <a:p>
            <a:pPr algn="r">
              <a:lnSpc>
                <a:spcPct val="90000"/>
              </a:lnSpc>
            </a:pPr>
            <a:r>
              <a:rPr lang="en-US" sz="4000">
                <a:solidFill>
                  <a:schemeClr val="tx1"/>
                </a:solidFill>
                <a:latin typeface="+mj-lt"/>
                <a:ea typeface="+mj-ea"/>
                <a:cs typeface="+mj-cs"/>
              </a:rPr>
              <a:t>Projected population SDCC 2035</a:t>
            </a:r>
          </a:p>
        </p:txBody>
      </p:sp>
      <p:sp>
        <p:nvSpPr>
          <p:cNvPr id="36" name="Freeform: Shape 35">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ext, map&#10;&#10;Description automatically generated">
            <a:extLst>
              <a:ext uri="{FF2B5EF4-FFF2-40B4-BE49-F238E27FC236}">
                <a16:creationId xmlns:a16="http://schemas.microsoft.com/office/drawing/2014/main" id="{CECDE426-8904-4378-9E12-55F6A0E19A29}"/>
              </a:ext>
            </a:extLst>
          </p:cNvPr>
          <p:cNvPicPr>
            <a:picLocks noChangeAspect="1"/>
          </p:cNvPicPr>
          <p:nvPr/>
        </p:nvPicPr>
        <p:blipFill>
          <a:blip r:embed="rId3"/>
          <a:stretch>
            <a:fillRect/>
          </a:stretch>
        </p:blipFill>
        <p:spPr>
          <a:xfrm>
            <a:off x="911988" y="658995"/>
            <a:ext cx="4760068" cy="3355848"/>
          </a:xfrm>
          <a:prstGeom prst="rect">
            <a:avLst/>
          </a:prstGeom>
        </p:spPr>
      </p:pic>
      <p:pic>
        <p:nvPicPr>
          <p:cNvPr id="2" name="Picture 1">
            <a:extLst>
              <a:ext uri="{FF2B5EF4-FFF2-40B4-BE49-F238E27FC236}">
                <a16:creationId xmlns:a16="http://schemas.microsoft.com/office/drawing/2014/main" id="{3B2EF3F9-C700-4D05-80A5-3AB027E37AED}"/>
              </a:ext>
            </a:extLst>
          </p:cNvPr>
          <p:cNvPicPr>
            <a:picLocks noChangeAspect="1"/>
          </p:cNvPicPr>
          <p:nvPr/>
        </p:nvPicPr>
        <p:blipFill>
          <a:blip r:embed="rId4"/>
          <a:stretch>
            <a:fillRect/>
          </a:stretch>
        </p:blipFill>
        <p:spPr>
          <a:xfrm>
            <a:off x="6256867" y="2270134"/>
            <a:ext cx="5300659" cy="136830"/>
          </a:xfrm>
          <a:prstGeom prst="rect">
            <a:avLst/>
          </a:prstGeom>
        </p:spPr>
      </p:pic>
      <p:sp>
        <p:nvSpPr>
          <p:cNvPr id="8" name="Content Placeholder 1">
            <a:extLst>
              <a:ext uri="{FF2B5EF4-FFF2-40B4-BE49-F238E27FC236}">
                <a16:creationId xmlns:a16="http://schemas.microsoft.com/office/drawing/2014/main" id="{D9651CB4-CA0C-48AB-93EF-36E7C1255C0E}"/>
              </a:ext>
            </a:extLst>
          </p:cNvPr>
          <p:cNvSpPr txBox="1">
            <a:spLocks/>
          </p:cNvSpPr>
          <p:nvPr/>
        </p:nvSpPr>
        <p:spPr>
          <a:xfrm>
            <a:off x="6324600" y="4767660"/>
            <a:ext cx="5075720" cy="17703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1">
              <a:spcBef>
                <a:spcPts val="1000"/>
              </a:spcBef>
              <a:buFont typeface="Arial" panose="020B0604020202020204" pitchFamily="34" charset="0"/>
              <a:buChar char="•"/>
            </a:pPr>
            <a:r>
              <a:rPr lang="en-US" sz="1400"/>
              <a:t>Expected population increase throughout the county</a:t>
            </a:r>
          </a:p>
          <a:p>
            <a:pPr marL="342900" lvl="1">
              <a:spcBef>
                <a:spcPts val="1000"/>
              </a:spcBef>
              <a:buFont typeface="Arial" panose="020B0604020202020204" pitchFamily="34" charset="0"/>
              <a:buChar char="•"/>
            </a:pPr>
            <a:endParaRPr lang="en-US" sz="1400"/>
          </a:p>
          <a:p>
            <a:pPr marL="342900" lvl="1">
              <a:spcBef>
                <a:spcPts val="1000"/>
              </a:spcBef>
              <a:buFont typeface="Arial" panose="020B0604020202020204" pitchFamily="34" charset="0"/>
              <a:buChar char="•"/>
            </a:pPr>
            <a:r>
              <a:rPr lang="en-US" sz="1400"/>
              <a:t>Expected an overall increased of 50,958 people</a:t>
            </a:r>
          </a:p>
          <a:p>
            <a:pPr marL="342900" lvl="1">
              <a:spcBef>
                <a:spcPts val="1000"/>
              </a:spcBef>
              <a:buFont typeface="Arial" panose="020B0604020202020204" pitchFamily="34" charset="0"/>
              <a:buChar char="•"/>
            </a:pPr>
            <a:endParaRPr lang="en-US" sz="1400"/>
          </a:p>
          <a:p>
            <a:pPr marL="342900" lvl="1">
              <a:spcBef>
                <a:spcPts val="1000"/>
              </a:spcBef>
              <a:buFont typeface="Arial" panose="020B0604020202020204" pitchFamily="34" charset="0"/>
              <a:buChar char="•"/>
            </a:pPr>
            <a:r>
              <a:rPr lang="en-US" sz="1400"/>
              <a:t>Growth expected in all areas of the county due to planned housing developments and growth in surrounding areas.</a:t>
            </a:r>
          </a:p>
        </p:txBody>
      </p:sp>
      <p:sp>
        <p:nvSpPr>
          <p:cNvPr id="3" name="TextBox 2">
            <a:extLst>
              <a:ext uri="{FF2B5EF4-FFF2-40B4-BE49-F238E27FC236}">
                <a16:creationId xmlns:a16="http://schemas.microsoft.com/office/drawing/2014/main" id="{52D8BD8E-F954-4CAE-B4B5-ABC9583934C3}"/>
              </a:ext>
            </a:extLst>
          </p:cNvPr>
          <p:cNvSpPr txBox="1"/>
          <p:nvPr/>
        </p:nvSpPr>
        <p:spPr>
          <a:xfrm>
            <a:off x="6870693" y="925551"/>
            <a:ext cx="4701122" cy="2631490"/>
          </a:xfrm>
          <a:prstGeom prst="rect">
            <a:avLst/>
          </a:prstGeom>
          <a:noFill/>
        </p:spPr>
        <p:txBody>
          <a:bodyPr wrap="square" rtlCol="0">
            <a:spAutoFit/>
          </a:bodyPr>
          <a:lstStyle/>
          <a:p>
            <a:pPr>
              <a:spcAft>
                <a:spcPts val="0"/>
              </a:spcAft>
            </a:pPr>
            <a:r>
              <a:rPr lang="en-IE" sz="1100" dirty="0">
                <a:solidFill>
                  <a:srgbClr val="000000"/>
                </a:solidFill>
                <a:ea typeface="Calibri" panose="020F0502020204030204" pitchFamily="34" charset="0"/>
              </a:rPr>
              <a:t>The population projects are made on the following assumptions which was available at the time of the strategy development:</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Calibri" panose="020F0502020204030204" pitchFamily="34" charset="0"/>
              </a:rPr>
              <a:t>2016 Census of population for base age and gender</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Fertility Rate of 1.8 as per CSO assumptions for F2 regional projections </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Age Distribution Fertility Rate as per CSO Assumptions for F2 Regional Projections</a:t>
            </a:r>
            <a:r>
              <a:rPr lang="en-IE" sz="1100" dirty="0">
                <a:ea typeface="Times New Roman" panose="02020603050405020304" pitchFamily="18" charset="0"/>
              </a:rPr>
              <a:t> </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Life expectancy at birth: as per CSO Assumptions for Regional Projections </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The age pattern of mortality is based on UN Population Division Ireland Data life tables through 2014 from the Human Mortality Database.</a:t>
            </a:r>
            <a:r>
              <a:rPr lang="en-IE" sz="1100" dirty="0">
                <a:ea typeface="Times New Roman" panose="02020603050405020304" pitchFamily="18" charset="0"/>
              </a:rPr>
              <a:t> </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Infant and child mortality: Based on UN Population Division Ireland Data (a) official estimates through 2013, and (b) death rates estimated through 2014.</a:t>
            </a:r>
            <a:r>
              <a:rPr lang="en-IE" sz="1100" dirty="0">
                <a:ea typeface="Times New Roman" panose="02020603050405020304" pitchFamily="18" charset="0"/>
              </a:rPr>
              <a:t> </a:t>
            </a:r>
            <a:endParaRPr lang="en-IE" sz="1100" dirty="0">
              <a:ea typeface="Calibri" panose="020F0502020204030204" pitchFamily="34" charset="0"/>
            </a:endParaRPr>
          </a:p>
          <a:p>
            <a:pPr marL="342900" lvl="0" indent="-342900">
              <a:spcAft>
                <a:spcPts val="0"/>
              </a:spcAft>
              <a:buFont typeface="+mj-lt"/>
              <a:buAutoNum type="arabicPeriod"/>
              <a:tabLst>
                <a:tab pos="457200" algn="l"/>
              </a:tabLst>
            </a:pPr>
            <a:r>
              <a:rPr lang="en-IE" sz="1100" dirty="0">
                <a:solidFill>
                  <a:srgbClr val="000000"/>
                </a:solidFill>
                <a:ea typeface="Times New Roman" panose="02020603050405020304" pitchFamily="18" charset="0"/>
              </a:rPr>
              <a:t>Net Migration has been based on anticipated housing yield and RSES Appendix B Strategic Planning Area (SPA) and County Population Tables figures for SDCC</a:t>
            </a:r>
            <a:endParaRPr lang="en-IE" sz="1100" dirty="0">
              <a:ea typeface="Calibri" panose="020F0502020204030204" pitchFamily="34" charset="0"/>
            </a:endParaRPr>
          </a:p>
        </p:txBody>
      </p:sp>
    </p:spTree>
    <p:extLst>
      <p:ext uri="{BB962C8B-B14F-4D97-AF65-F5344CB8AC3E}">
        <p14:creationId xmlns:p14="http://schemas.microsoft.com/office/powerpoint/2010/main" val="32652857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lnSpc>
                <a:spcPct val="90000"/>
              </a:lnSpc>
            </a:pPr>
            <a:r>
              <a:rPr lang="en-US" sz="4400" dirty="0">
                <a:solidFill>
                  <a:schemeClr val="tx1"/>
                </a:solidFill>
                <a:latin typeface="+mj-lt"/>
                <a:ea typeface="+mj-ea"/>
                <a:cs typeface="+mj-cs"/>
              </a:rPr>
              <a:t>Population by age for South Dublin County </a:t>
            </a:r>
            <a:br>
              <a:rPr lang="en-US" sz="4400" dirty="0">
                <a:solidFill>
                  <a:schemeClr val="tx1"/>
                </a:solidFill>
                <a:latin typeface="+mj-lt"/>
                <a:ea typeface="+mj-ea"/>
                <a:cs typeface="+mj-cs"/>
              </a:rPr>
            </a:br>
            <a:r>
              <a:rPr lang="en-US" sz="4400" dirty="0">
                <a:solidFill>
                  <a:schemeClr val="tx1"/>
                </a:solidFill>
                <a:latin typeface="+mj-lt"/>
                <a:ea typeface="+mj-ea"/>
                <a:cs typeface="+mj-cs"/>
              </a:rPr>
              <a:t>5-year projections</a:t>
            </a:r>
          </a:p>
        </p:txBody>
      </p:sp>
      <p:sp>
        <p:nvSpPr>
          <p:cNvPr id="34" name="Rectangle 21">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B2EF3F9-C700-4D05-80A5-3AB027E37AED}"/>
              </a:ext>
            </a:extLst>
          </p:cNvPr>
          <p:cNvPicPr>
            <a:picLocks noChangeAspect="1"/>
          </p:cNvPicPr>
          <p:nvPr/>
        </p:nvPicPr>
        <p:blipFill>
          <a:blip r:embed="rId3"/>
          <a:stretch>
            <a:fillRect/>
          </a:stretch>
        </p:blipFill>
        <p:spPr>
          <a:xfrm>
            <a:off x="6157913" y="2425700"/>
            <a:ext cx="2320925" cy="17463"/>
          </a:xfrm>
          <a:prstGeom prst="rect">
            <a:avLst/>
          </a:prstGeom>
        </p:spPr>
      </p:pic>
      <p:pic>
        <p:nvPicPr>
          <p:cNvPr id="3" name="Picture 2">
            <a:extLst>
              <a:ext uri="{FF2B5EF4-FFF2-40B4-BE49-F238E27FC236}">
                <a16:creationId xmlns:a16="http://schemas.microsoft.com/office/drawing/2014/main" id="{B2846868-6732-45B8-B285-7084725C37F7}"/>
              </a:ext>
            </a:extLst>
          </p:cNvPr>
          <p:cNvPicPr>
            <a:picLocks noChangeAspect="1"/>
          </p:cNvPicPr>
          <p:nvPr/>
        </p:nvPicPr>
        <p:blipFill>
          <a:blip r:embed="rId4"/>
          <a:stretch>
            <a:fillRect/>
          </a:stretch>
        </p:blipFill>
        <p:spPr>
          <a:xfrm>
            <a:off x="1260475" y="2425700"/>
            <a:ext cx="2366963" cy="3535363"/>
          </a:xfrm>
          <a:prstGeom prst="rect">
            <a:avLst/>
          </a:prstGeom>
        </p:spPr>
      </p:pic>
      <p:pic>
        <p:nvPicPr>
          <p:cNvPr id="4" name="Picture 3">
            <a:extLst>
              <a:ext uri="{FF2B5EF4-FFF2-40B4-BE49-F238E27FC236}">
                <a16:creationId xmlns:a16="http://schemas.microsoft.com/office/drawing/2014/main" id="{DDA1BFCE-7A0A-4B21-B246-3E94B6847E9C}"/>
              </a:ext>
            </a:extLst>
          </p:cNvPr>
          <p:cNvPicPr>
            <a:picLocks noChangeAspect="1"/>
          </p:cNvPicPr>
          <p:nvPr/>
        </p:nvPicPr>
        <p:blipFill>
          <a:blip r:embed="rId5"/>
          <a:stretch>
            <a:fillRect/>
          </a:stretch>
        </p:blipFill>
        <p:spPr>
          <a:xfrm>
            <a:off x="3709988" y="2425700"/>
            <a:ext cx="2365375" cy="3535363"/>
          </a:xfrm>
          <a:prstGeom prst="rect">
            <a:avLst/>
          </a:prstGeom>
        </p:spPr>
      </p:pic>
      <p:pic>
        <p:nvPicPr>
          <p:cNvPr id="5" name="Picture 4">
            <a:extLst>
              <a:ext uri="{FF2B5EF4-FFF2-40B4-BE49-F238E27FC236}">
                <a16:creationId xmlns:a16="http://schemas.microsoft.com/office/drawing/2014/main" id="{A1557ECA-4D38-4605-BC68-95CB25BF0F83}"/>
              </a:ext>
            </a:extLst>
          </p:cNvPr>
          <p:cNvPicPr>
            <a:picLocks noChangeAspect="1"/>
          </p:cNvPicPr>
          <p:nvPr/>
        </p:nvPicPr>
        <p:blipFill>
          <a:blip r:embed="rId6"/>
          <a:stretch>
            <a:fillRect/>
          </a:stretch>
        </p:blipFill>
        <p:spPr>
          <a:xfrm>
            <a:off x="6278562" y="2443163"/>
            <a:ext cx="2366963" cy="3535363"/>
          </a:xfrm>
          <a:prstGeom prst="rect">
            <a:avLst/>
          </a:prstGeom>
        </p:spPr>
      </p:pic>
      <p:pic>
        <p:nvPicPr>
          <p:cNvPr id="6" name="Picture 5">
            <a:extLst>
              <a:ext uri="{FF2B5EF4-FFF2-40B4-BE49-F238E27FC236}">
                <a16:creationId xmlns:a16="http://schemas.microsoft.com/office/drawing/2014/main" id="{0BA8E832-1058-47D4-B085-FB701671A8FC}"/>
              </a:ext>
            </a:extLst>
          </p:cNvPr>
          <p:cNvPicPr>
            <a:picLocks noChangeAspect="1"/>
          </p:cNvPicPr>
          <p:nvPr/>
        </p:nvPicPr>
        <p:blipFill>
          <a:blip r:embed="rId7"/>
          <a:stretch>
            <a:fillRect/>
          </a:stretch>
        </p:blipFill>
        <p:spPr>
          <a:xfrm>
            <a:off x="8848724" y="2439415"/>
            <a:ext cx="2366963" cy="3539112"/>
          </a:xfrm>
          <a:prstGeom prst="rect">
            <a:avLst/>
          </a:prstGeom>
        </p:spPr>
      </p:pic>
    </p:spTree>
    <p:extLst>
      <p:ext uri="{BB962C8B-B14F-4D97-AF65-F5344CB8AC3E}">
        <p14:creationId xmlns:p14="http://schemas.microsoft.com/office/powerpoint/2010/main" val="112953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8444204" y="640081"/>
            <a:ext cx="3141664" cy="5574451"/>
          </a:xfrm>
        </p:spPr>
        <p:txBody>
          <a:bodyPr vert="horz" lIns="91440" tIns="45720" rIns="91440" bIns="45720" rtlCol="0" anchor="ctr">
            <a:normAutofit/>
          </a:bodyPr>
          <a:lstStyle/>
          <a:p>
            <a:pPr>
              <a:lnSpc>
                <a:spcPct val="90000"/>
              </a:lnSpc>
            </a:pPr>
            <a:r>
              <a:rPr lang="en-US" sz="4400" kern="1200" dirty="0">
                <a:solidFill>
                  <a:schemeClr val="tx1"/>
                </a:solidFill>
                <a:latin typeface="+mj-lt"/>
                <a:ea typeface="+mj-ea"/>
                <a:cs typeface="+mj-cs"/>
              </a:rPr>
              <a:t>‘Do nothing’</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Scenario</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Pitch Capacity 2035</a:t>
            </a:r>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7BFD0320-F23D-4DAB-A5D4-7151C07B940F}"/>
              </a:ext>
            </a:extLst>
          </p:cNvPr>
          <p:cNvPicPr>
            <a:picLocks noChangeAspect="1"/>
          </p:cNvPicPr>
          <p:nvPr/>
        </p:nvPicPr>
        <p:blipFill>
          <a:blip r:embed="rId3"/>
          <a:srcRect/>
          <a:stretch/>
        </p:blipFill>
        <p:spPr>
          <a:xfrm>
            <a:off x="701545" y="722313"/>
            <a:ext cx="7369436" cy="5214938"/>
          </a:xfrm>
          <a:prstGeom prst="rect">
            <a:avLst/>
          </a:prstGeom>
        </p:spPr>
      </p:pic>
      <p:pic>
        <p:nvPicPr>
          <p:cNvPr id="2" name="Picture 1">
            <a:extLst>
              <a:ext uri="{FF2B5EF4-FFF2-40B4-BE49-F238E27FC236}">
                <a16:creationId xmlns:a16="http://schemas.microsoft.com/office/drawing/2014/main" id="{3B2EF3F9-C700-4D05-80A5-3AB027E37AED}"/>
              </a:ext>
            </a:extLst>
          </p:cNvPr>
          <p:cNvPicPr>
            <a:picLocks noChangeAspect="1"/>
          </p:cNvPicPr>
          <p:nvPr/>
        </p:nvPicPr>
        <p:blipFill>
          <a:blip r:embed="rId4"/>
          <a:stretch>
            <a:fillRect/>
          </a:stretch>
        </p:blipFill>
        <p:spPr>
          <a:xfrm>
            <a:off x="684213" y="6019800"/>
            <a:ext cx="7404100" cy="111125"/>
          </a:xfrm>
          <a:prstGeom prst="rect">
            <a:avLst/>
          </a:prstGeom>
        </p:spPr>
      </p:pic>
    </p:spTree>
    <p:extLst>
      <p:ext uri="{BB962C8B-B14F-4D97-AF65-F5344CB8AC3E}">
        <p14:creationId xmlns:p14="http://schemas.microsoft.com/office/powerpoint/2010/main" val="1069021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1800" dirty="0">
                <a:solidFill>
                  <a:srgbClr val="FFFFFF"/>
                </a:solidFill>
                <a:latin typeface="+mj-lt"/>
                <a:ea typeface="+mj-ea"/>
                <a:cs typeface="+mj-cs"/>
              </a:rPr>
              <a:t>SPORTS</a:t>
            </a:r>
            <a:r>
              <a:rPr lang="en-US" sz="1800" kern="1200" dirty="0">
                <a:solidFill>
                  <a:srgbClr val="FFFFFF"/>
                </a:solidFill>
                <a:latin typeface="+mj-lt"/>
                <a:ea typeface="+mj-ea"/>
                <a:cs typeface="+mj-cs"/>
              </a:rPr>
              <a:t> PITCH STRATEGY:</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5 ACTIONS TO OPTIMISE OF CAPACITY</a:t>
            </a: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graphicFrame>
        <p:nvGraphicFramePr>
          <p:cNvPr id="4" name="Table 4">
            <a:extLst>
              <a:ext uri="{FF2B5EF4-FFF2-40B4-BE49-F238E27FC236}">
                <a16:creationId xmlns:a16="http://schemas.microsoft.com/office/drawing/2014/main" id="{FDCFAD39-25F5-4E7C-AD2B-FEE9D725D0D3}"/>
              </a:ext>
            </a:extLst>
          </p:cNvPr>
          <p:cNvGraphicFramePr>
            <a:graphicFrameLocks noGrp="1"/>
          </p:cNvGraphicFramePr>
          <p:nvPr>
            <p:extLst>
              <p:ext uri="{D42A27DB-BD31-4B8C-83A1-F6EECF244321}">
                <p14:modId xmlns:p14="http://schemas.microsoft.com/office/powerpoint/2010/main" val="272832587"/>
              </p:ext>
            </p:extLst>
          </p:nvPr>
        </p:nvGraphicFramePr>
        <p:xfrm>
          <a:off x="4038600" y="1445307"/>
          <a:ext cx="7188201" cy="4288957"/>
        </p:xfrm>
        <a:graphic>
          <a:graphicData uri="http://schemas.openxmlformats.org/drawingml/2006/table">
            <a:tbl>
              <a:tblPr firstRow="1" bandRow="1">
                <a:noFill/>
                <a:tableStyleId>{5C22544A-7EE6-4342-B048-85BDC9FD1C3A}</a:tableStyleId>
              </a:tblPr>
              <a:tblGrid>
                <a:gridCol w="804658">
                  <a:extLst>
                    <a:ext uri="{9D8B030D-6E8A-4147-A177-3AD203B41FA5}">
                      <a16:colId xmlns:a16="http://schemas.microsoft.com/office/drawing/2014/main" val="3658728592"/>
                    </a:ext>
                  </a:extLst>
                </a:gridCol>
                <a:gridCol w="1937921">
                  <a:extLst>
                    <a:ext uri="{9D8B030D-6E8A-4147-A177-3AD203B41FA5}">
                      <a16:colId xmlns:a16="http://schemas.microsoft.com/office/drawing/2014/main" val="4094630801"/>
                    </a:ext>
                  </a:extLst>
                </a:gridCol>
                <a:gridCol w="2898080">
                  <a:extLst>
                    <a:ext uri="{9D8B030D-6E8A-4147-A177-3AD203B41FA5}">
                      <a16:colId xmlns:a16="http://schemas.microsoft.com/office/drawing/2014/main" val="2574136848"/>
                    </a:ext>
                  </a:extLst>
                </a:gridCol>
                <a:gridCol w="1547542">
                  <a:extLst>
                    <a:ext uri="{9D8B030D-6E8A-4147-A177-3AD203B41FA5}">
                      <a16:colId xmlns:a16="http://schemas.microsoft.com/office/drawing/2014/main" val="757795439"/>
                    </a:ext>
                  </a:extLst>
                </a:gridCol>
              </a:tblGrid>
              <a:tr h="513555">
                <a:tc>
                  <a:txBody>
                    <a:bodyPr/>
                    <a:lstStyle/>
                    <a:p>
                      <a:r>
                        <a:rPr lang="en-IE" sz="1600">
                          <a:solidFill>
                            <a:schemeClr val="tx1">
                              <a:lumMod val="75000"/>
                              <a:lumOff val="25000"/>
                            </a:schemeClr>
                          </a:solidFill>
                        </a:rPr>
                        <a:t>No.:</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Action:</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Location:</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Priority</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920125789"/>
                  </a:ext>
                </a:extLst>
              </a:tr>
              <a:tr h="802429">
                <a:tc>
                  <a:txBody>
                    <a:bodyPr/>
                    <a:lstStyle/>
                    <a:p>
                      <a:r>
                        <a:rPr lang="en-IE" sz="1200">
                          <a:solidFill>
                            <a:schemeClr val="tx1">
                              <a:lumMod val="75000"/>
                              <a:lumOff val="25000"/>
                            </a:schemeClr>
                          </a:solidFill>
                        </a:rPr>
                        <a:t>1</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Increase maintenance of pitches to improve match play equivalents</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Targeted: Areas of high use, high demand, growing population</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Ongoing Lifetime of strategy</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31529506"/>
                  </a:ext>
                </a:extLst>
              </a:tr>
              <a:tr h="615196">
                <a:tc>
                  <a:txBody>
                    <a:bodyPr/>
                    <a:lstStyle/>
                    <a:p>
                      <a:r>
                        <a:rPr lang="en-IE" sz="1200">
                          <a:solidFill>
                            <a:schemeClr val="tx1">
                              <a:lumMod val="75000"/>
                              <a:lumOff val="25000"/>
                            </a:schemeClr>
                          </a:solidFill>
                        </a:rPr>
                        <a:t>2</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Develop revised allocation policy; including pitch sharing and multipurpose use of facilities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County wide</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581580079"/>
                  </a:ext>
                </a:extLst>
              </a:tr>
              <a:tr h="615196">
                <a:tc>
                  <a:txBody>
                    <a:bodyPr/>
                    <a:lstStyle/>
                    <a:p>
                      <a:r>
                        <a:rPr lang="en-IE" sz="1200">
                          <a:solidFill>
                            <a:schemeClr val="tx1">
                              <a:lumMod val="75000"/>
                              <a:lumOff val="25000"/>
                            </a:schemeClr>
                          </a:solidFill>
                        </a:rPr>
                        <a:t>3</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Reserve ability to change configuration of pitches.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Targeted as tastes, demographics and / or local needs change</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On-going</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32958104"/>
                  </a:ext>
                </a:extLst>
              </a:tr>
              <a:tr h="615196">
                <a:tc>
                  <a:txBody>
                    <a:bodyPr/>
                    <a:lstStyle/>
                    <a:p>
                      <a:r>
                        <a:rPr lang="en-IE" sz="1200">
                          <a:solidFill>
                            <a:schemeClr val="tx1">
                              <a:lumMod val="75000"/>
                              <a:lumOff val="25000"/>
                            </a:schemeClr>
                          </a:solidFill>
                        </a:rPr>
                        <a:t>4</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Provide new pitches to meet capacity issues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New development areas, areas of growing population</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81627648"/>
                  </a:ext>
                </a:extLst>
              </a:tr>
              <a:tr h="802429">
                <a:tc>
                  <a:txBody>
                    <a:bodyPr/>
                    <a:lstStyle/>
                    <a:p>
                      <a:r>
                        <a:rPr lang="en-IE" sz="1200">
                          <a:solidFill>
                            <a:schemeClr val="tx1">
                              <a:lumMod val="75000"/>
                              <a:lumOff val="25000"/>
                            </a:schemeClr>
                          </a:solidFill>
                        </a:rPr>
                        <a:t>5</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Provide AGPs to augment long term capacity and meet training need</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3-5 across county</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r>
                        <a:rPr lang="en-IE" sz="1200" dirty="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1331928939"/>
                  </a:ext>
                </a:extLst>
              </a:tr>
            </a:tbl>
          </a:graphicData>
        </a:graphic>
      </p:graphicFrame>
    </p:spTree>
    <p:extLst>
      <p:ext uri="{BB962C8B-B14F-4D97-AF65-F5344CB8AC3E}">
        <p14:creationId xmlns:p14="http://schemas.microsoft.com/office/powerpoint/2010/main" val="168263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4942368" y="228608"/>
            <a:ext cx="6860611" cy="1286160"/>
          </a:xfrm>
        </p:spPr>
        <p:txBody>
          <a:bodyPr vert="horz" lIns="91440" tIns="45720" rIns="91440" bIns="45720" rtlCol="0" anchor="b">
            <a:normAutofit/>
          </a:bodyPr>
          <a:lstStyle/>
          <a:p>
            <a:pPr>
              <a:lnSpc>
                <a:spcPct val="90000"/>
              </a:lnSpc>
            </a:pPr>
            <a:r>
              <a:rPr lang="en-US" sz="4100" dirty="0">
                <a:solidFill>
                  <a:schemeClr val="tx1"/>
                </a:solidFill>
                <a:latin typeface="+mj-lt"/>
                <a:ea typeface="+mj-ea"/>
                <a:cs typeface="+mj-cs"/>
              </a:rPr>
              <a:t>Existing Maintenance of pitches:</a:t>
            </a:r>
          </a:p>
        </p:txBody>
      </p:sp>
      <p:pic>
        <p:nvPicPr>
          <p:cNvPr id="4" name="Picture 3" descr="A large green field&#10;&#10;Description automatically generated">
            <a:extLst>
              <a:ext uri="{FF2B5EF4-FFF2-40B4-BE49-F238E27FC236}">
                <a16:creationId xmlns:a16="http://schemas.microsoft.com/office/drawing/2014/main" id="{8CFE3E15-2BB8-4BCC-B3CA-DDAA29363FE6}"/>
              </a:ext>
            </a:extLst>
          </p:cNvPr>
          <p:cNvPicPr>
            <a:picLocks noChangeAspect="1"/>
          </p:cNvPicPr>
          <p:nvPr/>
        </p:nvPicPr>
        <p:blipFill rotWithShape="1">
          <a:blip r:embed="rId3"/>
          <a:srcRect l="25702" r="2360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2883E"/>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3052BDB9-B5A6-432C-A929-F4E265204E3E}"/>
              </a:ext>
            </a:extLst>
          </p:cNvPr>
          <p:cNvGraphicFramePr/>
          <p:nvPr>
            <p:extLst>
              <p:ext uri="{D42A27DB-BD31-4B8C-83A1-F6EECF244321}">
                <p14:modId xmlns:p14="http://schemas.microsoft.com/office/powerpoint/2010/main" val="3005888363"/>
              </p:ext>
            </p:extLst>
          </p:nvPr>
        </p:nvGraphicFramePr>
        <p:xfrm>
          <a:off x="5080934" y="1840833"/>
          <a:ext cx="6586489" cy="4788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713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838200" y="620392"/>
            <a:ext cx="3374136" cy="5504688"/>
          </a:xfrm>
        </p:spPr>
        <p:txBody>
          <a:bodyPr vert="horz" lIns="91440" tIns="45720" rIns="91440" bIns="45720" rtlCol="0" anchor="ctr">
            <a:normAutofit/>
          </a:bodyPr>
          <a:lstStyle/>
          <a:p>
            <a:pPr>
              <a:lnSpc>
                <a:spcPct val="90000"/>
              </a:lnSpc>
            </a:pPr>
            <a:r>
              <a:rPr lang="en-US" sz="3700" kern="1200">
                <a:solidFill>
                  <a:schemeClr val="tx1"/>
                </a:solidFill>
                <a:latin typeface="+mj-lt"/>
                <a:ea typeface="+mj-ea"/>
                <a:cs typeface="+mj-cs"/>
              </a:rPr>
              <a:t>Develop a revised allocation model in association with on-line booking system:</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p>
        </p:txBody>
      </p:sp>
      <p:graphicFrame>
        <p:nvGraphicFramePr>
          <p:cNvPr id="6" name="Text Placeholder 3">
            <a:extLst>
              <a:ext uri="{FF2B5EF4-FFF2-40B4-BE49-F238E27FC236}">
                <a16:creationId xmlns:a16="http://schemas.microsoft.com/office/drawing/2014/main" id="{97572364-47F5-4601-AAD4-BE8860917777}"/>
              </a:ext>
            </a:extLst>
          </p:cNvPr>
          <p:cNvGraphicFramePr/>
          <p:nvPr>
            <p:extLst>
              <p:ext uri="{D42A27DB-BD31-4B8C-83A1-F6EECF244321}">
                <p14:modId xmlns:p14="http://schemas.microsoft.com/office/powerpoint/2010/main" val="7066880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92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14440A54-901C-4010-9878-CE5992227C75}"/>
              </a:ext>
            </a:extLst>
          </p:cNvPr>
          <p:cNvPicPr>
            <a:picLocks noChangeAspect="1"/>
          </p:cNvPicPr>
          <p:nvPr/>
        </p:nvPicPr>
        <p:blipFill rotWithShape="1">
          <a:blip r:embed="rId3"/>
          <a:srcRect t="28401" r="-1" b="23439"/>
          <a:stretch/>
        </p:blipFill>
        <p:spPr>
          <a:xfrm rot="16200000">
            <a:off x="-1094873" y="1085251"/>
            <a:ext cx="6858000" cy="4668253"/>
          </a:xfrm>
          <a:prstGeom prst="rect">
            <a:avLst/>
          </a:prstGeom>
        </p:spPr>
      </p:pic>
      <p:sp>
        <p:nvSpPr>
          <p:cNvPr id="13" name="Freeform 28">
            <a:extLst>
              <a:ext uri="{FF2B5EF4-FFF2-40B4-BE49-F238E27FC236}">
                <a16:creationId xmlns:a16="http://schemas.microsoft.com/office/drawing/2014/main" id="{2B70B725-07B0-4EB9-A2D7-AE7B6CFF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73338"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B2C47C6-EA4D-46C3-8760-73C091352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4384039" y="365125"/>
            <a:ext cx="7164493" cy="1325563"/>
          </a:xfrm>
        </p:spPr>
        <p:txBody>
          <a:bodyPr vert="horz" lIns="91440" tIns="45720" rIns="91440" bIns="45720" rtlCol="0" anchor="ctr">
            <a:normAutofit/>
          </a:bodyPr>
          <a:lstStyle/>
          <a:p>
            <a:pPr>
              <a:lnSpc>
                <a:spcPct val="90000"/>
              </a:lnSpc>
            </a:pPr>
            <a:r>
              <a:rPr lang="en-US" dirty="0">
                <a:solidFill>
                  <a:schemeClr val="tx1"/>
                </a:solidFill>
                <a:latin typeface="+mj-lt"/>
                <a:ea typeface="+mj-ea"/>
                <a:cs typeface="+mj-cs"/>
              </a:rPr>
              <a:t>Meet the need for new pitch provision in areas of population growth</a:t>
            </a:r>
            <a:br>
              <a:rPr lang="en-US" dirty="0">
                <a:solidFill>
                  <a:schemeClr val="tx1"/>
                </a:solidFill>
                <a:latin typeface="+mj-lt"/>
                <a:ea typeface="+mj-ea"/>
                <a:cs typeface="+mj-cs"/>
              </a:rPr>
            </a:br>
            <a:endParaRPr lang="en-US" dirty="0">
              <a:solidFill>
                <a:schemeClr val="tx1"/>
              </a:solidFill>
              <a:latin typeface="+mj-lt"/>
              <a:ea typeface="+mj-ea"/>
              <a:cs typeface="+mj-cs"/>
            </a:endParaRPr>
          </a:p>
        </p:txBody>
      </p:sp>
      <p:graphicFrame>
        <p:nvGraphicFramePr>
          <p:cNvPr id="6" name="Text Placeholder 3">
            <a:extLst>
              <a:ext uri="{FF2B5EF4-FFF2-40B4-BE49-F238E27FC236}">
                <a16:creationId xmlns:a16="http://schemas.microsoft.com/office/drawing/2014/main" id="{B4E2AA55-3285-47A3-B94A-A954C7D55E65}"/>
              </a:ext>
            </a:extLst>
          </p:cNvPr>
          <p:cNvGraphicFramePr/>
          <p:nvPr>
            <p:extLst>
              <p:ext uri="{D42A27DB-BD31-4B8C-83A1-F6EECF244321}">
                <p14:modId xmlns:p14="http://schemas.microsoft.com/office/powerpoint/2010/main" val="1264693457"/>
              </p:ext>
            </p:extLst>
          </p:nvPr>
        </p:nvGraphicFramePr>
        <p:xfrm>
          <a:off x="4387515" y="2022601"/>
          <a:ext cx="7161017" cy="4154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773629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5297762" y="1053711"/>
            <a:ext cx="5638994" cy="1424446"/>
          </a:xfrm>
        </p:spPr>
        <p:txBody>
          <a:bodyPr vert="horz" lIns="91440" tIns="45720" rIns="91440" bIns="45720" rtlCol="0" anchor="ctr">
            <a:normAutofit/>
          </a:bodyPr>
          <a:lstStyle/>
          <a:p>
            <a:pPr>
              <a:lnSpc>
                <a:spcPct val="90000"/>
              </a:lnSpc>
            </a:pPr>
            <a:r>
              <a:rPr lang="en-US" sz="3100" dirty="0">
                <a:solidFill>
                  <a:srgbClr val="FFFFFF"/>
                </a:solidFill>
                <a:latin typeface="+mj-lt"/>
                <a:ea typeface="+mj-ea"/>
                <a:cs typeface="+mj-cs"/>
              </a:rPr>
              <a:t>Provide 3-5 Artificial Grass Pitches (AGPs) to increase provision, usage and provide for training need. </a:t>
            </a:r>
          </a:p>
        </p:txBody>
      </p:sp>
      <p:pic>
        <p:nvPicPr>
          <p:cNvPr id="5" name="Picture 4" descr="A picture containing text, map&#10;&#10;Description automatically generated">
            <a:extLst>
              <a:ext uri="{FF2B5EF4-FFF2-40B4-BE49-F238E27FC236}">
                <a16:creationId xmlns:a16="http://schemas.microsoft.com/office/drawing/2014/main" id="{B7409127-AB69-4380-8DBF-9941201FEC44}"/>
              </a:ext>
            </a:extLst>
          </p:cNvPr>
          <p:cNvPicPr>
            <a:picLocks noChangeAspect="1"/>
          </p:cNvPicPr>
          <p:nvPr/>
        </p:nvPicPr>
        <p:blipFill>
          <a:blip r:embed="rId3"/>
          <a:stretch>
            <a:fillRect/>
          </a:stretch>
        </p:blipFill>
        <p:spPr>
          <a:xfrm>
            <a:off x="481886" y="582071"/>
            <a:ext cx="3662730" cy="2582224"/>
          </a:xfrm>
          <a:prstGeom prst="rect">
            <a:avLst/>
          </a:prstGeom>
        </p:spPr>
      </p:pic>
      <p:cxnSp>
        <p:nvCxnSpPr>
          <p:cNvPr id="57" name="Straight Connector 5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AF199D13-67CD-436E-A066-54B794A5C033}"/>
              </a:ext>
            </a:extLst>
          </p:cNvPr>
          <p:cNvGraphicFramePr/>
          <p:nvPr>
            <p:extLst>
              <p:ext uri="{D42A27DB-BD31-4B8C-83A1-F6EECF244321}">
                <p14:modId xmlns:p14="http://schemas.microsoft.com/office/powerpoint/2010/main" val="2750264653"/>
              </p:ext>
            </p:extLst>
          </p:nvPr>
        </p:nvGraphicFramePr>
        <p:xfrm>
          <a:off x="5297762" y="2639023"/>
          <a:ext cx="5747187" cy="375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051571EE-AAD2-411C-B9A2-E8D3560C9678}"/>
              </a:ext>
            </a:extLst>
          </p:cNvPr>
          <p:cNvSpPr txBox="1"/>
          <p:nvPr/>
        </p:nvSpPr>
        <p:spPr>
          <a:xfrm>
            <a:off x="245327" y="3773103"/>
            <a:ext cx="3899289" cy="3970318"/>
          </a:xfrm>
          <a:prstGeom prst="rect">
            <a:avLst/>
          </a:prstGeom>
          <a:noFill/>
        </p:spPr>
        <p:txBody>
          <a:bodyPr wrap="square" rtlCol="0">
            <a:spAutoFit/>
          </a:bodyPr>
          <a:lstStyle/>
          <a:p>
            <a:r>
              <a:rPr lang="en-IE" dirty="0"/>
              <a:t>AGPs:</a:t>
            </a:r>
          </a:p>
          <a:p>
            <a:pPr marL="285750" indent="-285750">
              <a:buFont typeface="Arial" panose="020B0604020202020204" pitchFamily="34" charset="0"/>
              <a:buChar char="•"/>
            </a:pPr>
            <a:r>
              <a:rPr lang="en-IE" dirty="0"/>
              <a:t>Adamstown SDZ</a:t>
            </a:r>
          </a:p>
          <a:p>
            <a:pPr marL="285750" indent="-285750">
              <a:buFont typeface="Arial" panose="020B0604020202020204" pitchFamily="34" charset="0"/>
              <a:buChar char="•"/>
            </a:pPr>
            <a:r>
              <a:rPr lang="en-IE" dirty="0" err="1"/>
              <a:t>Clonburris</a:t>
            </a:r>
            <a:r>
              <a:rPr lang="en-IE" dirty="0"/>
              <a:t> SDZ</a:t>
            </a:r>
          </a:p>
          <a:p>
            <a:pPr marL="285750" indent="-285750">
              <a:buFont typeface="Arial" panose="020B0604020202020204" pitchFamily="34" charset="0"/>
              <a:buChar char="•"/>
            </a:pPr>
            <a:r>
              <a:rPr lang="en-IE" dirty="0"/>
              <a:t>Fortunestown LAP area / Rathcoole/ Newcastle area</a:t>
            </a:r>
          </a:p>
          <a:p>
            <a:pPr marL="285750" indent="-285750">
              <a:buFont typeface="Arial" panose="020B0604020202020204" pitchFamily="34" charset="0"/>
              <a:buChar char="•"/>
            </a:pPr>
            <a:r>
              <a:rPr lang="en-IE" dirty="0"/>
              <a:t>Tallaght LAP</a:t>
            </a:r>
          </a:p>
          <a:p>
            <a:pPr marL="285750" indent="-285750">
              <a:buFont typeface="Arial" panose="020B0604020202020204" pitchFamily="34" charset="0"/>
              <a:buChar char="•"/>
            </a:pPr>
            <a:r>
              <a:rPr lang="en-IE" dirty="0" err="1"/>
              <a:t>Ballycullen</a:t>
            </a:r>
            <a:r>
              <a:rPr lang="en-IE" dirty="0"/>
              <a:t> /  </a:t>
            </a:r>
            <a:r>
              <a:rPr lang="en-IE" dirty="0" err="1"/>
              <a:t>Firhouse</a:t>
            </a:r>
            <a:r>
              <a:rPr lang="en-IE" dirty="0"/>
              <a:t> LAP</a:t>
            </a:r>
          </a:p>
          <a:p>
            <a:endParaRPr lang="en-IE" dirty="0"/>
          </a:p>
          <a:p>
            <a:r>
              <a:rPr lang="en-IE" dirty="0"/>
              <a:t>€3million provided within 2019-2021 capital budget for Astro Programme</a:t>
            </a:r>
          </a:p>
          <a:p>
            <a:endParaRPr lang="en-IE" dirty="0"/>
          </a:p>
          <a:p>
            <a:endParaRPr lang="en-IE" dirty="0"/>
          </a:p>
          <a:p>
            <a:endParaRPr lang="en-IE" dirty="0"/>
          </a:p>
          <a:p>
            <a:endParaRPr lang="en-IE" dirty="0"/>
          </a:p>
        </p:txBody>
      </p:sp>
    </p:spTree>
    <p:extLst>
      <p:ext uri="{BB962C8B-B14F-4D97-AF65-F5344CB8AC3E}">
        <p14:creationId xmlns:p14="http://schemas.microsoft.com/office/powerpoint/2010/main" val="66440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Ancillary facilities</a:t>
            </a:r>
            <a:br>
              <a:rPr lang="en-US" sz="4400" kern="1200">
                <a:solidFill>
                  <a:srgbClr val="FFFFFF"/>
                </a:solidFill>
                <a:latin typeface="+mj-lt"/>
                <a:ea typeface="+mj-ea"/>
                <a:cs typeface="+mj-cs"/>
              </a:rPr>
            </a:br>
            <a:endParaRPr lang="en-US" sz="4400" kern="1200">
              <a:solidFill>
                <a:srgbClr val="FFFFFF"/>
              </a:solidFill>
              <a:latin typeface="+mj-lt"/>
              <a:ea typeface="+mj-ea"/>
              <a:cs typeface="+mj-cs"/>
            </a:endParaRPr>
          </a:p>
        </p:txBody>
      </p:sp>
      <p:graphicFrame>
        <p:nvGraphicFramePr>
          <p:cNvPr id="9" name="Text Placeholder 3">
            <a:extLst>
              <a:ext uri="{FF2B5EF4-FFF2-40B4-BE49-F238E27FC236}">
                <a16:creationId xmlns:a16="http://schemas.microsoft.com/office/drawing/2014/main" id="{E6066F07-F8E6-45A2-9C62-A22BC8CFC3E3}"/>
              </a:ext>
            </a:extLst>
          </p:cNvPr>
          <p:cNvGraphicFramePr/>
          <p:nvPr>
            <p:extLst>
              <p:ext uri="{D42A27DB-BD31-4B8C-83A1-F6EECF244321}">
                <p14:modId xmlns:p14="http://schemas.microsoft.com/office/powerpoint/2010/main" val="11998187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612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966952" y="1204108"/>
            <a:ext cx="2669406" cy="1781175"/>
          </a:xfrm>
          <a:prstGeom prst="ellipse">
            <a:avLst/>
          </a:prstGeom>
        </p:spPr>
        <p:txBody>
          <a:bodyPr vert="horz" lIns="91440" tIns="45720" rIns="91440" bIns="45720" rtlCol="0" anchor="ctr">
            <a:normAutofit/>
          </a:bodyPr>
          <a:lstStyle/>
          <a:p>
            <a:pPr>
              <a:lnSpc>
                <a:spcPct val="90000"/>
              </a:lnSpc>
            </a:pPr>
            <a:r>
              <a:rPr lang="en-US" sz="3200" dirty="0">
                <a:solidFill>
                  <a:srgbClr val="FFFFFF"/>
                </a:solidFill>
                <a:latin typeface="+mj-lt"/>
                <a:ea typeface="+mj-ea"/>
                <a:cs typeface="+mj-cs"/>
              </a:rPr>
              <a:t>Detail summary</a:t>
            </a:r>
            <a:r>
              <a:rPr lang="en-US" sz="3200" kern="1200" dirty="0">
                <a:solidFill>
                  <a:srgbClr val="FFFFFF"/>
                </a:solidFill>
                <a:latin typeface="+mj-lt"/>
                <a:ea typeface="+mj-ea"/>
                <a:cs typeface="+mj-cs"/>
              </a:rPr>
              <a:t>:</a:t>
            </a:r>
          </a:p>
        </p:txBody>
      </p:sp>
      <p:sp>
        <p:nvSpPr>
          <p:cNvPr id="4" name="Text Placeholder 3">
            <a:extLst>
              <a:ext uri="{FF2B5EF4-FFF2-40B4-BE49-F238E27FC236}">
                <a16:creationId xmlns:a16="http://schemas.microsoft.com/office/drawing/2014/main" id="{AFBB1048-B1B2-488D-94AC-04C19BC0C452}"/>
              </a:ext>
            </a:extLst>
          </p:cNvPr>
          <p:cNvSpPr>
            <a:spLocks noGrp="1"/>
          </p:cNvSpPr>
          <p:nvPr>
            <p:ph type="body" sz="quarter" idx="10"/>
          </p:nvPr>
        </p:nvSpPr>
        <p:spPr>
          <a:xfrm>
            <a:off x="717423" y="3355130"/>
            <a:ext cx="2918935" cy="2427333"/>
          </a:xfrm>
        </p:spPr>
        <p:txBody>
          <a:bodyPr vert="horz" lIns="91440" tIns="45720" rIns="91440" bIns="45720" rtlCol="0">
            <a:normAutofit/>
          </a:bodyPr>
          <a:lstStyle/>
          <a:p>
            <a:pPr marL="342900" indent="-228600">
              <a:buFont typeface="Arial" panose="020B0604020202020204" pitchFamily="34" charset="0"/>
              <a:buChar char="•"/>
            </a:pPr>
            <a:r>
              <a:rPr lang="en-US" sz="1200">
                <a:solidFill>
                  <a:schemeClr val="tx1"/>
                </a:solidFill>
                <a:latin typeface="+mn-lt"/>
                <a:ea typeface="+mn-ea"/>
                <a:cs typeface="+mn-cs"/>
              </a:rPr>
              <a:t>Population growth predicted in all areas across the county</a:t>
            </a:r>
          </a:p>
          <a:p>
            <a:pPr marL="342900" indent="-228600">
              <a:buFont typeface="Arial" panose="020B0604020202020204" pitchFamily="34" charset="0"/>
              <a:buChar char="•"/>
            </a:pPr>
            <a:r>
              <a:rPr lang="en-US" sz="1200">
                <a:solidFill>
                  <a:schemeClr val="tx1"/>
                </a:solidFill>
                <a:latin typeface="+mn-lt"/>
                <a:ea typeface="+mn-ea"/>
                <a:cs typeface="+mn-cs"/>
              </a:rPr>
              <a:t>Increase in generation of teams</a:t>
            </a:r>
          </a:p>
          <a:p>
            <a:pPr marL="342900" indent="-228600">
              <a:buFont typeface="Arial" panose="020B0604020202020204" pitchFamily="34" charset="0"/>
              <a:buChar char="•"/>
            </a:pPr>
            <a:r>
              <a:rPr lang="en-US" sz="1200">
                <a:solidFill>
                  <a:schemeClr val="tx1"/>
                </a:solidFill>
                <a:latin typeface="+mn-lt"/>
                <a:ea typeface="+mn-ea"/>
                <a:cs typeface="+mn-cs"/>
              </a:rPr>
              <a:t>Sports facility provision required to grow and adapt to meet current and future demand</a:t>
            </a:r>
          </a:p>
          <a:p>
            <a:pPr marL="342900" indent="-228600">
              <a:buFont typeface="Arial" panose="020B0604020202020204" pitchFamily="34" charset="0"/>
              <a:buChar char="•"/>
            </a:pPr>
            <a:r>
              <a:rPr lang="en-US" sz="1200">
                <a:solidFill>
                  <a:schemeClr val="tx1"/>
                </a:solidFill>
                <a:latin typeface="+mn-lt"/>
                <a:ea typeface="+mn-ea"/>
                <a:cs typeface="+mn-cs"/>
              </a:rPr>
              <a:t>Management of facilites required to adapt to meet demand.</a:t>
            </a:r>
          </a:p>
        </p:txBody>
      </p:sp>
      <p:sp>
        <p:nvSpPr>
          <p:cNvPr id="9" name="Rectangle 1">
            <a:extLst>
              <a:ext uri="{FF2B5EF4-FFF2-40B4-BE49-F238E27FC236}">
                <a16:creationId xmlns:a16="http://schemas.microsoft.com/office/drawing/2014/main" id="{BF2E072E-D879-4B9C-9ACD-FD5E70225096}"/>
              </a:ext>
            </a:extLst>
          </p:cNvPr>
          <p:cNvSpPr>
            <a:spLocks noChangeArrowheads="1"/>
          </p:cNvSpPr>
          <p:nvPr/>
        </p:nvSpPr>
        <p:spPr bwMode="auto">
          <a:xfrm>
            <a:off x="4252913" y="21574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7883B98A-4FA5-48F7-BC05-EF871D50706E}"/>
              </a:ext>
            </a:extLst>
          </p:cNvPr>
          <p:cNvGraphicFramePr>
            <a:graphicFrameLocks noGrp="1"/>
          </p:cNvGraphicFramePr>
          <p:nvPr>
            <p:extLst>
              <p:ext uri="{D42A27DB-BD31-4B8C-83A1-F6EECF244321}">
                <p14:modId xmlns:p14="http://schemas.microsoft.com/office/powerpoint/2010/main" val="192548570"/>
              </p:ext>
            </p:extLst>
          </p:nvPr>
        </p:nvGraphicFramePr>
        <p:xfrm>
          <a:off x="4570853" y="693455"/>
          <a:ext cx="6903724" cy="5471090"/>
        </p:xfrm>
        <a:graphic>
          <a:graphicData uri="http://schemas.openxmlformats.org/drawingml/2006/table">
            <a:tbl>
              <a:tblPr firstRow="1" firstCol="1" bandRow="1">
                <a:noFill/>
                <a:tableStyleId>{5C22544A-7EE6-4342-B048-85BDC9FD1C3A}</a:tableStyleId>
              </a:tblPr>
              <a:tblGrid>
                <a:gridCol w="773498">
                  <a:extLst>
                    <a:ext uri="{9D8B030D-6E8A-4147-A177-3AD203B41FA5}">
                      <a16:colId xmlns:a16="http://schemas.microsoft.com/office/drawing/2014/main" val="3597503005"/>
                    </a:ext>
                  </a:extLst>
                </a:gridCol>
                <a:gridCol w="1651000">
                  <a:extLst>
                    <a:ext uri="{9D8B030D-6E8A-4147-A177-3AD203B41FA5}">
                      <a16:colId xmlns:a16="http://schemas.microsoft.com/office/drawing/2014/main" val="1259657484"/>
                    </a:ext>
                  </a:extLst>
                </a:gridCol>
                <a:gridCol w="2286000">
                  <a:extLst>
                    <a:ext uri="{9D8B030D-6E8A-4147-A177-3AD203B41FA5}">
                      <a16:colId xmlns:a16="http://schemas.microsoft.com/office/drawing/2014/main" val="3391817499"/>
                    </a:ext>
                  </a:extLst>
                </a:gridCol>
                <a:gridCol w="2193226">
                  <a:extLst>
                    <a:ext uri="{9D8B030D-6E8A-4147-A177-3AD203B41FA5}">
                      <a16:colId xmlns:a16="http://schemas.microsoft.com/office/drawing/2014/main" val="1469471660"/>
                    </a:ext>
                  </a:extLst>
                </a:gridCol>
              </a:tblGrid>
              <a:tr h="372494">
                <a:tc>
                  <a:txBody>
                    <a:bodyPr/>
                    <a:lstStyle/>
                    <a:p>
                      <a:pPr>
                        <a:spcAft>
                          <a:spcPts val="0"/>
                        </a:spcAft>
                      </a:pPr>
                      <a:r>
                        <a:rPr lang="en-IE" sz="1300" b="1">
                          <a:solidFill>
                            <a:schemeClr val="tx1">
                              <a:lumMod val="75000"/>
                              <a:lumOff val="25000"/>
                            </a:schemeClr>
                          </a:solidFill>
                          <a:effectLst/>
                        </a:rPr>
                        <a:t>Sport</a:t>
                      </a:r>
                      <a:endParaRPr lang="en-IE" sz="13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67928" marT="67928" marB="67928">
                    <a:lnL w="12700" cmpd="sng">
                      <a:noFill/>
                      <a:prstDash val="solid"/>
                    </a:lnL>
                    <a:lnR w="19050" cap="flat" cmpd="sng" algn="ctr">
                      <a:solidFill>
                        <a:srgbClr val="FFFFFF"/>
                      </a:solid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IE" sz="1300" b="1" dirty="0">
                          <a:solidFill>
                            <a:schemeClr val="tx1">
                              <a:lumMod val="75000"/>
                              <a:lumOff val="25000"/>
                            </a:schemeClr>
                          </a:solidFill>
                          <a:effectLst/>
                        </a:rPr>
                        <a:t>Current Requirements</a:t>
                      </a:r>
                      <a:endParaRPr lang="en-IE" sz="1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67928" marT="67928" marB="67928">
                    <a:lnL w="19050" cap="flat" cmpd="sng" algn="ctr">
                      <a:solidFill>
                        <a:srgbClr val="FFFFFF"/>
                      </a:solid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IE" sz="1300" b="1" dirty="0">
                          <a:solidFill>
                            <a:schemeClr val="tx1">
                              <a:lumMod val="75000"/>
                              <a:lumOff val="25000"/>
                            </a:schemeClr>
                          </a:solidFill>
                          <a:effectLst/>
                        </a:rPr>
                        <a:t>Lifetime of Strategy requirement</a:t>
                      </a:r>
                      <a:endParaRPr lang="en-IE" sz="1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67928" marT="67928" marB="67928">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IE" sz="1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Current Planned Provision</a:t>
                      </a:r>
                    </a:p>
                  </a:txBody>
                  <a:tcPr marL="113214" marR="67928" marT="67928" marB="67928">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696378879"/>
                  </a:ext>
                </a:extLst>
              </a:tr>
              <a:tr h="461941">
                <a:tc>
                  <a:txBody>
                    <a:bodyPr/>
                    <a:lstStyle/>
                    <a:p>
                      <a:pPr>
                        <a:spcAft>
                          <a:spcPts val="0"/>
                        </a:spcAft>
                      </a:pPr>
                      <a:r>
                        <a:rPr lang="en-IE" sz="1000" b="1">
                          <a:solidFill>
                            <a:schemeClr val="tx1">
                              <a:lumMod val="75000"/>
                              <a:lumOff val="25000"/>
                            </a:schemeClr>
                          </a:solidFill>
                          <a:effectLst/>
                        </a:rPr>
                        <a:t>Soccer</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20000"/>
                      </a:srgbClr>
                    </a:solidFill>
                  </a:tcPr>
                </a:tc>
                <a:tc>
                  <a:txBody>
                    <a:bodyPr/>
                    <a:lstStyle/>
                    <a:p>
                      <a:pPr>
                        <a:spcAft>
                          <a:spcPts val="0"/>
                        </a:spcAft>
                      </a:pPr>
                      <a:r>
                        <a:rPr lang="en-IE" sz="1000" dirty="0">
                          <a:solidFill>
                            <a:schemeClr val="tx1">
                              <a:lumMod val="75000"/>
                              <a:lumOff val="25000"/>
                            </a:schemeClr>
                          </a:solidFill>
                          <a:effectLst/>
                        </a:rPr>
                        <a:t>Requirements being met. Demand also met by sharing pitches etc.</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5 new required or improve quality of existing pitches</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6  planned as part of new developments</a:t>
                      </a:r>
                    </a:p>
                  </a:txBody>
                  <a:tcPr marL="113214" marR="58871" marT="58871" marB="58871">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1218535728"/>
                  </a:ext>
                </a:extLst>
              </a:tr>
              <a:tr h="615602">
                <a:tc>
                  <a:txBody>
                    <a:bodyPr/>
                    <a:lstStyle/>
                    <a:p>
                      <a:pPr>
                        <a:spcAft>
                          <a:spcPts val="0"/>
                        </a:spcAft>
                      </a:pPr>
                      <a:r>
                        <a:rPr lang="en-IE" sz="1000" b="1">
                          <a:solidFill>
                            <a:schemeClr val="tx1">
                              <a:lumMod val="75000"/>
                              <a:lumOff val="25000"/>
                            </a:schemeClr>
                          </a:solidFill>
                          <a:effectLst/>
                        </a:rPr>
                        <a:t>GAA</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lnT>
                    <a:lnB w="19050" cap="flat" cmpd="sng" algn="ctr">
                      <a:solidFill>
                        <a:srgbClr val="FFFFFF"/>
                      </a:solidFill>
                      <a:prstDash val="solid"/>
                      <a:round/>
                      <a:headEnd type="none" w="med" len="med"/>
                      <a:tailEnd type="none" w="med" len="med"/>
                    </a:lnB>
                    <a:solidFill>
                      <a:srgbClr val="B4BCBE">
                        <a:alpha val="20000"/>
                      </a:srgbClr>
                    </a:solidFill>
                  </a:tcPr>
                </a:tc>
                <a:tc>
                  <a:txBody>
                    <a:bodyPr/>
                    <a:lstStyle/>
                    <a:p>
                      <a:pPr>
                        <a:spcAft>
                          <a:spcPts val="0"/>
                        </a:spcAft>
                      </a:pPr>
                      <a:r>
                        <a:rPr lang="en-IE" sz="1000" dirty="0">
                          <a:solidFill>
                            <a:schemeClr val="tx1">
                              <a:lumMod val="75000"/>
                              <a:lumOff val="25000"/>
                            </a:schemeClr>
                          </a:solidFill>
                          <a:effectLst/>
                        </a:rPr>
                        <a:t>Requirements being met. </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round/>
                      <a:headEnd type="none" w="med" len="med"/>
                      <a:tailEnd type="none" w="med" len="med"/>
                    </a:lnL>
                    <a:lnR w="12700" cmpd="sng">
                      <a:noFill/>
                      <a:prstDash val="solid"/>
                    </a:lnR>
                    <a:lnT w="19050" cap="flat" cmpd="sng" algn="ctr">
                      <a:solidFill>
                        <a:srgbClr val="FFFFFF"/>
                      </a:solid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11 senior teams and 5 junior teams will be created but a reduction in mini teams. Align pitches to housing developments. 10 new required but need may also be met by improving current stock</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7-8  planned as part of new developments</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2859980724"/>
                  </a:ext>
                </a:extLst>
              </a:tr>
              <a:tr h="615602">
                <a:tc>
                  <a:txBody>
                    <a:bodyPr/>
                    <a:lstStyle/>
                    <a:p>
                      <a:pPr>
                        <a:spcAft>
                          <a:spcPts val="0"/>
                        </a:spcAft>
                      </a:pPr>
                      <a:r>
                        <a:rPr lang="en-IE" sz="1000" b="1">
                          <a:solidFill>
                            <a:schemeClr val="tx1">
                              <a:lumMod val="75000"/>
                              <a:lumOff val="25000"/>
                            </a:schemeClr>
                          </a:solidFill>
                          <a:effectLst/>
                        </a:rPr>
                        <a:t>Rugby</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20000"/>
                      </a:srgbClr>
                    </a:solidFill>
                  </a:tcPr>
                </a:tc>
                <a:tc>
                  <a:txBody>
                    <a:bodyPr/>
                    <a:lstStyle/>
                    <a:p>
                      <a:pPr>
                        <a:spcAft>
                          <a:spcPts val="0"/>
                        </a:spcAft>
                      </a:pPr>
                      <a:r>
                        <a:rPr lang="en-IE" sz="1000" dirty="0">
                          <a:solidFill>
                            <a:schemeClr val="tx1">
                              <a:lumMod val="75000"/>
                              <a:lumOff val="25000"/>
                            </a:schemeClr>
                          </a:solidFill>
                          <a:effectLst/>
                        </a:rPr>
                        <a:t>Needs being met, training need is the  highest deficit</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round/>
                      <a:headEnd type="none" w="med" len="med"/>
                      <a:tailEnd type="none" w="med" len="me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2 additional required: 1 junior 1 senior in eastern part of county. Training need will continue to impact on grass pitch quality unless met by AGP provision.</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Re configuration of pitches may be required</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3375127342"/>
                  </a:ext>
                </a:extLst>
              </a:tr>
              <a:tr h="461941">
                <a:tc>
                  <a:txBody>
                    <a:bodyPr/>
                    <a:lstStyle/>
                    <a:p>
                      <a:pPr>
                        <a:spcAft>
                          <a:spcPts val="0"/>
                        </a:spcAft>
                      </a:pPr>
                      <a:r>
                        <a:rPr lang="en-IE" sz="1000" b="1">
                          <a:solidFill>
                            <a:schemeClr val="tx1">
                              <a:lumMod val="75000"/>
                              <a:lumOff val="25000"/>
                            </a:schemeClr>
                          </a:solidFill>
                          <a:effectLst/>
                        </a:rPr>
                        <a:t>Cricket</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20000"/>
                      </a:srgbClr>
                    </a:solidFill>
                  </a:tcPr>
                </a:tc>
                <a:tc>
                  <a:txBody>
                    <a:bodyPr/>
                    <a:lstStyle/>
                    <a:p>
                      <a:pPr>
                        <a:spcAft>
                          <a:spcPts val="0"/>
                        </a:spcAft>
                      </a:pPr>
                      <a:r>
                        <a:rPr lang="en-IE" sz="1000" dirty="0">
                          <a:solidFill>
                            <a:schemeClr val="tx1">
                              <a:lumMod val="75000"/>
                              <a:lumOff val="25000"/>
                            </a:schemeClr>
                          </a:solidFill>
                          <a:effectLst/>
                        </a:rPr>
                        <a:t>Being met, deficit in northern part of county</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round/>
                      <a:headEnd type="none" w="med" len="med"/>
                      <a:tailEnd type="none" w="med" len="me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2 new NTP required</a:t>
                      </a:r>
                    </a:p>
                    <a:p>
                      <a:pPr>
                        <a:spcAft>
                          <a:spcPts val="0"/>
                        </a:spcAft>
                      </a:pPr>
                      <a:r>
                        <a:rPr lang="en-IE" sz="1000" dirty="0">
                          <a:solidFill>
                            <a:schemeClr val="tx1">
                              <a:lumMod val="75000"/>
                              <a:lumOff val="25000"/>
                            </a:schemeClr>
                          </a:solidFill>
                          <a:effectLst/>
                        </a:rPr>
                        <a:t>Or</a:t>
                      </a:r>
                    </a:p>
                    <a:p>
                      <a:pPr>
                        <a:spcAft>
                          <a:spcPts val="0"/>
                        </a:spcAft>
                      </a:pPr>
                      <a:r>
                        <a:rPr lang="en-IE" sz="1000" dirty="0">
                          <a:solidFill>
                            <a:schemeClr val="tx1">
                              <a:lumMod val="75000"/>
                              <a:lumOff val="25000"/>
                            </a:schemeClr>
                          </a:solidFill>
                          <a:effectLst/>
                        </a:rPr>
                        <a:t>Improve existing quality from standard to good.</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2 NTP  about to be tendered for in Adamstown SDZ</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2132536224"/>
                  </a:ext>
                </a:extLst>
              </a:tr>
              <a:tr h="461941">
                <a:tc>
                  <a:txBody>
                    <a:bodyPr/>
                    <a:lstStyle/>
                    <a:p>
                      <a:pPr>
                        <a:spcAft>
                          <a:spcPts val="0"/>
                        </a:spcAft>
                      </a:pPr>
                      <a:r>
                        <a:rPr lang="en-IE" sz="1000" b="1">
                          <a:solidFill>
                            <a:schemeClr val="tx1">
                              <a:lumMod val="75000"/>
                              <a:lumOff val="25000"/>
                            </a:schemeClr>
                          </a:solidFill>
                          <a:effectLst/>
                        </a:rPr>
                        <a:t>Athletics</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20000"/>
                      </a:srgbClr>
                    </a:solidFill>
                  </a:tcPr>
                </a:tc>
                <a:tc>
                  <a:txBody>
                    <a:bodyPr/>
                    <a:lstStyle/>
                    <a:p>
                      <a:pPr>
                        <a:spcAft>
                          <a:spcPts val="0"/>
                        </a:spcAft>
                      </a:pPr>
                      <a:r>
                        <a:rPr lang="en-IE" sz="1000">
                          <a:solidFill>
                            <a:schemeClr val="tx1">
                              <a:lumMod val="75000"/>
                              <a:lumOff val="25000"/>
                            </a:schemeClr>
                          </a:solidFill>
                          <a:effectLst/>
                        </a:rPr>
                        <a:t>Under capacity due to lack of coaches and training facilites</a:t>
                      </a:r>
                      <a:endParaRPr lang="en-IE" sz="10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round/>
                      <a:headEnd type="none" w="med" len="med"/>
                      <a:tailEnd type="none" w="med" len="me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Consider meeting training need via synthetic track.</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 athletics track under construction at Dodder Valley Mt Carmel</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3842016356"/>
                  </a:ext>
                </a:extLst>
              </a:tr>
              <a:tr h="461941">
                <a:tc>
                  <a:txBody>
                    <a:bodyPr/>
                    <a:lstStyle/>
                    <a:p>
                      <a:pPr>
                        <a:spcAft>
                          <a:spcPts val="0"/>
                        </a:spcAft>
                      </a:pPr>
                      <a:r>
                        <a:rPr lang="en-IE" sz="1000" b="1">
                          <a:solidFill>
                            <a:schemeClr val="tx1">
                              <a:lumMod val="75000"/>
                              <a:lumOff val="25000"/>
                            </a:schemeClr>
                          </a:solidFill>
                          <a:effectLst/>
                        </a:rPr>
                        <a:t>Hockey</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lnB>
                    <a:solidFill>
                      <a:srgbClr val="B4BCBE">
                        <a:alpha val="20000"/>
                      </a:srgbClr>
                    </a:solidFill>
                  </a:tcPr>
                </a:tc>
                <a:tc>
                  <a:txBody>
                    <a:bodyPr/>
                    <a:lstStyle/>
                    <a:p>
                      <a:pPr>
                        <a:spcAft>
                          <a:spcPts val="0"/>
                        </a:spcAft>
                      </a:pPr>
                      <a:r>
                        <a:rPr lang="en-IE" sz="1000">
                          <a:solidFill>
                            <a:schemeClr val="tx1">
                              <a:lumMod val="75000"/>
                              <a:lumOff val="25000"/>
                            </a:schemeClr>
                          </a:solidFill>
                          <a:effectLst/>
                        </a:rPr>
                        <a:t>Currently adequate</a:t>
                      </a:r>
                      <a:endParaRPr lang="en-IE" sz="10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9050" cap="flat" cmpd="sng" algn="ctr">
                      <a:solidFill>
                        <a:srgbClr val="FFFFFF"/>
                      </a:solid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A slight deficit over life time of strategy but could be facilitated by flexibility in fixtures</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Consultation with clubs and pitch providers.</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extLst>
                  <a:ext uri="{0D108BD9-81ED-4DB2-BD59-A6C34878D82A}">
                    <a16:rowId xmlns:a16="http://schemas.microsoft.com/office/drawing/2014/main" val="667870271"/>
                  </a:ext>
                </a:extLst>
              </a:tr>
              <a:tr h="615602">
                <a:tc>
                  <a:txBody>
                    <a:bodyPr/>
                    <a:lstStyle/>
                    <a:p>
                      <a:pPr>
                        <a:spcAft>
                          <a:spcPts val="0"/>
                        </a:spcAft>
                      </a:pPr>
                      <a:r>
                        <a:rPr lang="en-IE" sz="1000" b="1">
                          <a:solidFill>
                            <a:schemeClr val="tx1">
                              <a:lumMod val="75000"/>
                              <a:lumOff val="25000"/>
                            </a:schemeClr>
                          </a:solidFill>
                          <a:effectLst/>
                        </a:rPr>
                        <a:t>AGPs</a:t>
                      </a:r>
                      <a:endParaRPr lang="en-IE" sz="10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mpd="sng">
                      <a:noFill/>
                      <a:prstDash val="solid"/>
                    </a:lnB>
                    <a:solidFill>
                      <a:srgbClr val="B4BCBE">
                        <a:alpha val="20000"/>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Local Authority specific provision does not exist except for specialist frame football. </a:t>
                      </a:r>
                    </a:p>
                  </a:txBody>
                  <a:tcPr marL="113214" marR="58871" marT="58871" marB="58871">
                    <a:lnL w="19050" cap="flat" cmpd="sng" algn="ctr">
                      <a:solidFill>
                        <a:srgbClr val="FFFFFF"/>
                      </a:solidFill>
                      <a:prstDash val="solid"/>
                      <a:round/>
                      <a:headEnd type="none" w="med" len="med"/>
                      <a:tailEnd type="none" w="med" len="med"/>
                    </a:lnL>
                    <a:lnR w="12700" cmpd="sng">
                      <a:noFill/>
                      <a:prstDash val="solid"/>
                    </a:lnR>
                    <a:lnT w="19050" cap="flat" cmpd="sng" algn="ctr">
                      <a:solidFill>
                        <a:srgbClr val="FFFFFF"/>
                      </a:solidFill>
                      <a:prstDash val="solid"/>
                      <a:round/>
                      <a:headEnd type="none" w="med" len="med"/>
                      <a:tailEnd type="none" w="med" len="med"/>
                    </a:lnT>
                    <a:lnB w="12700" cmpd="sng">
                      <a:noFill/>
                      <a:prstDash val="soli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rPr>
                        <a:t>3-5; include for multi use soccer and GAA at a number of locations. </a:t>
                      </a:r>
                    </a:p>
                    <a:p>
                      <a:pPr>
                        <a:spcAft>
                          <a:spcPts val="0"/>
                        </a:spcAft>
                      </a:pPr>
                      <a:r>
                        <a:rPr lang="en-IE" sz="1000" dirty="0">
                          <a:solidFill>
                            <a:schemeClr val="tx1">
                              <a:lumMod val="75000"/>
                              <a:lumOff val="25000"/>
                            </a:schemeClr>
                          </a:solidFill>
                          <a:effectLst/>
                        </a:rPr>
                        <a:t>Allow for rugby training</a:t>
                      </a:r>
                      <a:endPar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2700" cmpd="sng">
                      <a:noFill/>
                      <a:prstDash val="solid"/>
                    </a:lnB>
                    <a:solidFill>
                      <a:srgbClr val="B4BCBE">
                        <a:alpha val="34902"/>
                      </a:srgbClr>
                    </a:solidFill>
                  </a:tcPr>
                </a:tc>
                <a:tc>
                  <a:txBody>
                    <a:bodyPr/>
                    <a:lstStyle/>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Astro Pitch programme budgeted for in SDCC 3 year Capital Budget.</a:t>
                      </a:r>
                    </a:p>
                    <a:p>
                      <a:pPr>
                        <a:spcAft>
                          <a:spcPts val="0"/>
                        </a:spcAft>
                      </a:pP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3 AGPS already planned for in Adamstown and </a:t>
                      </a:r>
                      <a:r>
                        <a:rPr lang="en-IE" sz="1000"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Clonburris</a:t>
                      </a:r>
                      <a:r>
                        <a:rPr lang="en-IE"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SDZs.</a:t>
                      </a:r>
                    </a:p>
                  </a:txBody>
                  <a:tcPr marL="113214" marR="58871" marT="58871" marB="58871">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2700" cmpd="sng">
                      <a:noFill/>
                      <a:prstDash val="solid"/>
                    </a:lnB>
                    <a:solidFill>
                      <a:srgbClr val="B4BCBE">
                        <a:alpha val="34902"/>
                      </a:srgbClr>
                    </a:solidFill>
                  </a:tcPr>
                </a:tc>
                <a:extLst>
                  <a:ext uri="{0D108BD9-81ED-4DB2-BD59-A6C34878D82A}">
                    <a16:rowId xmlns:a16="http://schemas.microsoft.com/office/drawing/2014/main" val="1916780464"/>
                  </a:ext>
                </a:extLst>
              </a:tr>
            </a:tbl>
          </a:graphicData>
        </a:graphic>
      </p:graphicFrame>
    </p:spTree>
    <p:extLst>
      <p:ext uri="{BB962C8B-B14F-4D97-AF65-F5344CB8AC3E}">
        <p14:creationId xmlns:p14="http://schemas.microsoft.com/office/powerpoint/2010/main" val="291826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131618" y="124015"/>
            <a:ext cx="9926780" cy="1288473"/>
          </a:xfrm>
        </p:spPr>
        <p:txBody>
          <a:bodyPr anchor="t">
            <a:normAutofit/>
          </a:bodyPr>
          <a:lstStyle/>
          <a:p>
            <a:r>
              <a:rPr lang="en-GB" sz="4000" dirty="0">
                <a:solidFill>
                  <a:srgbClr val="FFFFFF"/>
                </a:solidFill>
                <a:latin typeface="Arial" charset="0"/>
                <a:ea typeface="+mn-ea"/>
                <a:cs typeface="Arial" charset="0"/>
              </a:rPr>
              <a:t>Sports Pitch </a:t>
            </a:r>
            <a:r>
              <a:rPr lang="en-GB" sz="4000" dirty="0">
                <a:solidFill>
                  <a:schemeClr val="bg1"/>
                </a:solidFill>
                <a:latin typeface="Arial" charset="0"/>
                <a:ea typeface="+mn-ea"/>
                <a:cs typeface="Arial" charset="0"/>
              </a:rPr>
              <a:t>Stra</a:t>
            </a:r>
            <a:r>
              <a:rPr lang="en-GB" sz="4000" dirty="0">
                <a:latin typeface="Arial" charset="0"/>
                <a:ea typeface="+mn-ea"/>
                <a:cs typeface="Arial" charset="0"/>
              </a:rPr>
              <a:t>tegy  - SPS</a:t>
            </a:r>
            <a:endParaRPr lang="en-US" sz="4000" dirty="0">
              <a:latin typeface="Arial" charset="0"/>
              <a:ea typeface="+mn-ea"/>
              <a:cs typeface="Arial" charset="0"/>
            </a:endParaRPr>
          </a:p>
        </p:txBody>
      </p:sp>
      <p:sp>
        <p:nvSpPr>
          <p:cNvPr id="4" name="Text Placeholder 3">
            <a:extLst>
              <a:ext uri="{FF2B5EF4-FFF2-40B4-BE49-F238E27FC236}">
                <a16:creationId xmlns:a16="http://schemas.microsoft.com/office/drawing/2014/main" id="{1817EDC0-4CFE-5445-B33C-E4E25FBE52B9}"/>
              </a:ext>
            </a:extLst>
          </p:cNvPr>
          <p:cNvSpPr>
            <a:spLocks noGrp="1"/>
          </p:cNvSpPr>
          <p:nvPr>
            <p:ph sz="half" idx="1"/>
          </p:nvPr>
        </p:nvSpPr>
        <p:spPr>
          <a:xfrm>
            <a:off x="315883" y="1247078"/>
            <a:ext cx="3427283" cy="4363844"/>
          </a:xfrm>
        </p:spPr>
        <p:txBody>
          <a:bodyPr>
            <a:normAutofit lnSpcReduction="10000"/>
          </a:bodyPr>
          <a:lstStyle/>
          <a:p>
            <a:pPr marL="0" lvl="1" indent="0">
              <a:spcBef>
                <a:spcPts val="1000"/>
              </a:spcBef>
              <a:buNone/>
            </a:pPr>
            <a:r>
              <a:rPr lang="en-GB" sz="1600" dirty="0">
                <a:solidFill>
                  <a:schemeClr val="bg1"/>
                </a:solidFill>
                <a:latin typeface="Arial" charset="0"/>
                <a:cs typeface="Arial" charset="0"/>
              </a:rPr>
              <a:t>WHAT IS A SPORTS PITCH STRATEGY?</a:t>
            </a:r>
          </a:p>
          <a:p>
            <a:pPr marL="0" lvl="1" indent="0">
              <a:spcBef>
                <a:spcPts val="1000"/>
              </a:spcBef>
              <a:buNone/>
            </a:pPr>
            <a:endParaRPr lang="en-GB" sz="1600" dirty="0">
              <a:solidFill>
                <a:schemeClr val="bg1"/>
              </a:solidFill>
              <a:latin typeface="Arial" charset="0"/>
              <a:cs typeface="Arial" charset="0"/>
            </a:endParaRP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An analysis of supply and demand for playing pitches (grass and artificial) </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It plans for future need and makes recommendations regarding pitch demand, capacity and future requirements </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The assessment focused on pitches used by the following sports:</a:t>
            </a:r>
          </a:p>
          <a:p>
            <a:pPr marL="800100" lvl="2" indent="-342900">
              <a:spcBef>
                <a:spcPts val="1000"/>
              </a:spcBef>
              <a:buFont typeface="Arial" panose="020B0604020202020204" pitchFamily="34" charset="0"/>
              <a:buChar char="•"/>
            </a:pPr>
            <a:r>
              <a:rPr lang="en-GB" sz="1600" dirty="0">
                <a:solidFill>
                  <a:schemeClr val="bg1"/>
                </a:solidFill>
                <a:latin typeface="Arial" charset="0"/>
                <a:cs typeface="Arial" charset="0"/>
              </a:rPr>
              <a:t>Soccer, GAA, Rugby Union, Hockey, Cricket, Athletics</a:t>
            </a:r>
          </a:p>
          <a:p>
            <a:pPr marL="342900" lvl="1" indent="-342900">
              <a:spcBef>
                <a:spcPts val="1000"/>
              </a:spcBef>
              <a:buFont typeface="Arial" panose="020B0604020202020204" pitchFamily="34" charset="0"/>
              <a:buChar char="•"/>
            </a:pPr>
            <a:endParaRPr lang="en-GB" sz="1400" dirty="0">
              <a:latin typeface="Arial" charset="0"/>
              <a:cs typeface="Arial" charset="0"/>
            </a:endParaRPr>
          </a:p>
        </p:txBody>
      </p:sp>
      <p:cxnSp>
        <p:nvCxnSpPr>
          <p:cNvPr id="14" name="Straight Connector 1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DC5CE866-8E7E-4F1B-B5CE-54C1BA525310}"/>
              </a:ext>
            </a:extLst>
          </p:cNvPr>
          <p:cNvSpPr>
            <a:spLocks noGrp="1"/>
          </p:cNvSpPr>
          <p:nvPr>
            <p:ph sz="half" idx="2"/>
          </p:nvPr>
        </p:nvSpPr>
        <p:spPr>
          <a:xfrm>
            <a:off x="8450102" y="1247078"/>
            <a:ext cx="3197701" cy="4363844"/>
          </a:xfrm>
        </p:spPr>
        <p:txBody>
          <a:bodyPr>
            <a:normAutofit lnSpcReduction="10000"/>
          </a:bodyPr>
          <a:lstStyle/>
          <a:p>
            <a:pPr marL="0" lvl="1" indent="0">
              <a:spcBef>
                <a:spcPts val="1000"/>
              </a:spcBef>
              <a:buNone/>
            </a:pPr>
            <a:r>
              <a:rPr lang="en-IE" sz="1400" dirty="0">
                <a:latin typeface="Arial" charset="0"/>
                <a:cs typeface="Arial" charset="0"/>
              </a:rPr>
              <a:t>PROCESS</a:t>
            </a:r>
          </a:p>
          <a:p>
            <a:pPr marL="0" lvl="1" indent="0">
              <a:spcBef>
                <a:spcPts val="1000"/>
              </a:spcBef>
              <a:buNone/>
            </a:pPr>
            <a:endParaRPr lang="en-IE" sz="1400" dirty="0">
              <a:latin typeface="Arial" charset="0"/>
              <a:cs typeface="Arial" charset="0"/>
            </a:endParaRPr>
          </a:p>
          <a:p>
            <a:pPr marL="342900" lvl="1" indent="-342900">
              <a:spcBef>
                <a:spcPts val="1000"/>
              </a:spcBef>
              <a:buFont typeface="Arial" panose="020B0604020202020204" pitchFamily="34" charset="0"/>
              <a:buChar char="•"/>
            </a:pPr>
            <a:r>
              <a:rPr lang="en-IE" sz="1400" dirty="0">
                <a:latin typeface="Arial" charset="0"/>
                <a:cs typeface="Arial" charset="0"/>
              </a:rPr>
              <a:t>Inception meeting and National Governing Body consultations </a:t>
            </a:r>
          </a:p>
          <a:p>
            <a:pPr marL="342900" lvl="1" indent="-342900">
              <a:spcBef>
                <a:spcPts val="1000"/>
              </a:spcBef>
              <a:buFont typeface="Arial" panose="020B0604020202020204" pitchFamily="34" charset="0"/>
              <a:buChar char="•"/>
            </a:pPr>
            <a:r>
              <a:rPr lang="en-IE" sz="1400" dirty="0">
                <a:latin typeface="Arial" charset="0"/>
                <a:cs typeface="Arial" charset="0"/>
              </a:rPr>
              <a:t>Site assessments </a:t>
            </a:r>
          </a:p>
          <a:p>
            <a:pPr marL="342900" lvl="1" indent="-342900">
              <a:spcBef>
                <a:spcPts val="1000"/>
              </a:spcBef>
              <a:buFont typeface="Arial" panose="020B0604020202020204" pitchFamily="34" charset="0"/>
              <a:buChar char="•"/>
            </a:pPr>
            <a:r>
              <a:rPr lang="en-IE" sz="1400" dirty="0">
                <a:latin typeface="Arial" charset="0"/>
                <a:cs typeface="Arial" charset="0"/>
              </a:rPr>
              <a:t>Consultation meetings with stakeholders including clubs, schools, local sports development officers etc.</a:t>
            </a:r>
          </a:p>
          <a:p>
            <a:pPr marL="342900" lvl="1" indent="-342900">
              <a:spcBef>
                <a:spcPts val="1000"/>
              </a:spcBef>
              <a:buFont typeface="Arial" panose="020B0604020202020204" pitchFamily="34" charset="0"/>
              <a:buChar char="•"/>
            </a:pPr>
            <a:r>
              <a:rPr lang="en-IE" sz="1400" dirty="0">
                <a:latin typeface="Arial" charset="0"/>
                <a:cs typeface="Arial" charset="0"/>
              </a:rPr>
              <a:t>Detailed needs analysis of each site</a:t>
            </a:r>
          </a:p>
          <a:p>
            <a:pPr marL="342900" lvl="1" indent="-342900">
              <a:spcBef>
                <a:spcPts val="1000"/>
              </a:spcBef>
              <a:buFont typeface="Arial" panose="020B0604020202020204" pitchFamily="34" charset="0"/>
              <a:buChar char="•"/>
            </a:pPr>
            <a:r>
              <a:rPr lang="en-IE" sz="1400" dirty="0">
                <a:latin typeface="Arial" charset="0"/>
                <a:cs typeface="Arial" charset="0"/>
              </a:rPr>
              <a:t>Action plan, scenario testing and recommendations</a:t>
            </a:r>
          </a:p>
          <a:p>
            <a:pPr marL="342900" lvl="1" indent="-342900">
              <a:spcBef>
                <a:spcPts val="1000"/>
              </a:spcBef>
              <a:buFont typeface="Arial" panose="020B0604020202020204" pitchFamily="34" charset="0"/>
              <a:buChar char="•"/>
            </a:pPr>
            <a:r>
              <a:rPr lang="en-IE" sz="1400" dirty="0">
                <a:latin typeface="Arial" charset="0"/>
                <a:cs typeface="Arial" charset="0"/>
              </a:rPr>
              <a:t>Creation of playing pitch platform and database (http://demo.playingpitchstrategy.com/auth/login)</a:t>
            </a:r>
          </a:p>
          <a:p>
            <a:endParaRPr lang="en-IE" sz="1300" dirty="0"/>
          </a:p>
        </p:txBody>
      </p:sp>
      <p:sp>
        <p:nvSpPr>
          <p:cNvPr id="8" name="Text Placeholder 3">
            <a:extLst>
              <a:ext uri="{FF2B5EF4-FFF2-40B4-BE49-F238E27FC236}">
                <a16:creationId xmlns:a16="http://schemas.microsoft.com/office/drawing/2014/main" id="{D4794F2D-445C-4D49-8D0C-F45255A7205B}"/>
              </a:ext>
            </a:extLst>
          </p:cNvPr>
          <p:cNvSpPr txBox="1">
            <a:spLocks/>
          </p:cNvSpPr>
          <p:nvPr/>
        </p:nvSpPr>
        <p:spPr>
          <a:xfrm>
            <a:off x="4237537" y="1247078"/>
            <a:ext cx="3427283" cy="43638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spcBef>
                <a:spcPts val="1000"/>
              </a:spcBef>
              <a:buFont typeface="Arial"/>
              <a:buNone/>
            </a:pPr>
            <a:r>
              <a:rPr lang="en-GB" sz="1500" dirty="0">
                <a:latin typeface="Arial" charset="0"/>
                <a:cs typeface="Arial" charset="0"/>
              </a:rPr>
              <a:t>WHY IS IT NEEDED?</a:t>
            </a:r>
          </a:p>
          <a:p>
            <a:pPr marL="0" lvl="1" indent="0">
              <a:spcBef>
                <a:spcPts val="1000"/>
              </a:spcBef>
              <a:buFont typeface="Arial"/>
              <a:buNone/>
            </a:pPr>
            <a:endParaRPr lang="en-GB" sz="1500" dirty="0">
              <a:latin typeface="Arial" charset="0"/>
              <a:cs typeface="Arial" charset="0"/>
            </a:endParaRPr>
          </a:p>
          <a:p>
            <a:pPr marL="342900" lvl="1" indent="-342900">
              <a:spcBef>
                <a:spcPts val="1000"/>
              </a:spcBef>
              <a:buFont typeface="Arial" panose="020B0604020202020204" pitchFamily="34" charset="0"/>
              <a:buChar char="•"/>
            </a:pPr>
            <a:r>
              <a:rPr lang="en-GB" sz="1500" dirty="0">
                <a:latin typeface="Arial" charset="0"/>
                <a:cs typeface="Arial" charset="0"/>
              </a:rPr>
              <a:t>SDCC provide sports pitches in parks and open spaces across the county. Clubs from a range of sports are licenced for the use of pitches on an annual basis.</a:t>
            </a:r>
          </a:p>
          <a:p>
            <a:pPr marL="342900" lvl="1" indent="-342900">
              <a:spcBef>
                <a:spcPts val="1000"/>
              </a:spcBef>
              <a:buFont typeface="Arial" panose="020B0604020202020204" pitchFamily="34" charset="0"/>
              <a:buChar char="•"/>
            </a:pPr>
            <a:r>
              <a:rPr lang="en-GB" sz="1500" dirty="0">
                <a:latin typeface="Arial" charset="0"/>
                <a:cs typeface="Arial" charset="0"/>
              </a:rPr>
              <a:t>There is increasing demand on Council provided pitches to cater for increased numbers of teams and clubs. There is also an increase in the variety and types of sports being pursued.</a:t>
            </a:r>
          </a:p>
          <a:p>
            <a:pPr marL="342900" lvl="1" indent="-342900">
              <a:spcBef>
                <a:spcPts val="1000"/>
              </a:spcBef>
              <a:buFont typeface="Arial" panose="020B0604020202020204" pitchFamily="34" charset="0"/>
              <a:buChar char="•"/>
            </a:pPr>
            <a:r>
              <a:rPr lang="en-GB" sz="1500" dirty="0">
                <a:latin typeface="Arial" charset="0"/>
                <a:cs typeface="Arial" charset="0"/>
              </a:rPr>
              <a:t>The SPS assesses current provision and makes recommendations to maximise capacity</a:t>
            </a:r>
          </a:p>
          <a:p>
            <a:pPr marL="342900" lvl="1" indent="-342900">
              <a:spcBef>
                <a:spcPts val="1000"/>
              </a:spcBef>
              <a:buFont typeface="Arial" panose="020B0604020202020204" pitchFamily="34" charset="0"/>
              <a:buChar char="•"/>
            </a:pPr>
            <a:r>
              <a:rPr lang="en-GB" sz="1500" dirty="0">
                <a:latin typeface="Arial" charset="0"/>
                <a:cs typeface="Arial" charset="0"/>
              </a:rPr>
              <a:t>It allows the Council to strategically plan provision of active recreation in the county based on projected team generation rates</a:t>
            </a:r>
          </a:p>
          <a:p>
            <a:pPr marL="342900" lvl="1" indent="-342900">
              <a:spcBef>
                <a:spcPts val="1000"/>
              </a:spcBef>
              <a:buFont typeface="Arial" panose="020B0604020202020204" pitchFamily="34" charset="0"/>
              <a:buChar char="•"/>
            </a:pPr>
            <a:endParaRPr lang="en-GB" sz="1400" dirty="0">
              <a:latin typeface="Arial" charset="0"/>
              <a:cs typeface="Arial" charset="0"/>
            </a:endParaRPr>
          </a:p>
          <a:p>
            <a:pPr marL="342900" lvl="1" indent="-342900">
              <a:spcBef>
                <a:spcPts val="1000"/>
              </a:spcBef>
              <a:buFont typeface="Arial" panose="020B0604020202020204" pitchFamily="34" charset="0"/>
              <a:buChar char="•"/>
            </a:pPr>
            <a:endParaRPr lang="en-GB" sz="1400" dirty="0">
              <a:latin typeface="Arial" charset="0"/>
              <a:cs typeface="Arial" charset="0"/>
            </a:endParaRPr>
          </a:p>
        </p:txBody>
      </p:sp>
      <p:pic>
        <p:nvPicPr>
          <p:cNvPr id="5" name="Picture 4" descr="A close up of a logo&#10;&#10;Description automatically generated">
            <a:extLst>
              <a:ext uri="{FF2B5EF4-FFF2-40B4-BE49-F238E27FC236}">
                <a16:creationId xmlns:a16="http://schemas.microsoft.com/office/drawing/2014/main" id="{212741D6-ADF4-426D-8AF2-92FD19FFB161}"/>
              </a:ext>
            </a:extLst>
          </p:cNvPr>
          <p:cNvPicPr>
            <a:picLocks noChangeAspect="1"/>
          </p:cNvPicPr>
          <p:nvPr/>
        </p:nvPicPr>
        <p:blipFill>
          <a:blip r:embed="rId3"/>
          <a:stretch>
            <a:fillRect/>
          </a:stretch>
        </p:blipFill>
        <p:spPr>
          <a:xfrm>
            <a:off x="4090508" y="5515508"/>
            <a:ext cx="1310592" cy="131059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F374062F-C7D6-41B9-8E36-E4ACE296BAE6}"/>
              </a:ext>
            </a:extLst>
          </p:cNvPr>
          <p:cNvPicPr>
            <a:picLocks noChangeAspect="1"/>
          </p:cNvPicPr>
          <p:nvPr/>
        </p:nvPicPr>
        <p:blipFill>
          <a:blip r:embed="rId4"/>
          <a:stretch>
            <a:fillRect/>
          </a:stretch>
        </p:blipFill>
        <p:spPr>
          <a:xfrm>
            <a:off x="6843012" y="5620692"/>
            <a:ext cx="1242366" cy="124236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FE05A31-E446-4252-AD81-2AD9364AAFAE}"/>
              </a:ext>
            </a:extLst>
          </p:cNvPr>
          <p:cNvPicPr>
            <a:picLocks noChangeAspect="1"/>
          </p:cNvPicPr>
          <p:nvPr/>
        </p:nvPicPr>
        <p:blipFill>
          <a:blip r:embed="rId5"/>
          <a:stretch>
            <a:fillRect/>
          </a:stretch>
        </p:blipFill>
        <p:spPr>
          <a:xfrm>
            <a:off x="8157917" y="5616266"/>
            <a:ext cx="1246792" cy="1246792"/>
          </a:xfrm>
          <a:prstGeom prst="rect">
            <a:avLst/>
          </a:prstGeom>
        </p:spPr>
      </p:pic>
      <p:pic>
        <p:nvPicPr>
          <p:cNvPr id="15" name="Picture 14" descr="A close up of a logo&#10;&#10;Description automatically generated">
            <a:extLst>
              <a:ext uri="{FF2B5EF4-FFF2-40B4-BE49-F238E27FC236}">
                <a16:creationId xmlns:a16="http://schemas.microsoft.com/office/drawing/2014/main" id="{15487260-6CEE-4F02-B82D-561E82B7FD2E}"/>
              </a:ext>
            </a:extLst>
          </p:cNvPr>
          <p:cNvPicPr>
            <a:picLocks noChangeAspect="1"/>
          </p:cNvPicPr>
          <p:nvPr/>
        </p:nvPicPr>
        <p:blipFill>
          <a:blip r:embed="rId6"/>
          <a:stretch>
            <a:fillRect/>
          </a:stretch>
        </p:blipFill>
        <p:spPr>
          <a:xfrm>
            <a:off x="9711715" y="5615634"/>
            <a:ext cx="1242366" cy="124236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DEED5C-FEC5-4C18-AE48-CE7D483A6800}"/>
              </a:ext>
            </a:extLst>
          </p:cNvPr>
          <p:cNvPicPr>
            <a:picLocks noChangeAspect="1"/>
          </p:cNvPicPr>
          <p:nvPr/>
        </p:nvPicPr>
        <p:blipFill>
          <a:blip r:embed="rId7"/>
          <a:stretch>
            <a:fillRect/>
          </a:stretch>
        </p:blipFill>
        <p:spPr>
          <a:xfrm>
            <a:off x="10893657" y="5620692"/>
            <a:ext cx="1242366" cy="1242366"/>
          </a:xfrm>
          <a:prstGeom prst="rect">
            <a:avLst/>
          </a:prstGeom>
        </p:spPr>
      </p:pic>
      <p:pic>
        <p:nvPicPr>
          <p:cNvPr id="19" name="Picture 18" descr="A close up of a logo&#10;&#10;Description automatically generated">
            <a:extLst>
              <a:ext uri="{FF2B5EF4-FFF2-40B4-BE49-F238E27FC236}">
                <a16:creationId xmlns:a16="http://schemas.microsoft.com/office/drawing/2014/main" id="{C00F92D3-9C46-42BF-85A8-63E260ABF9DD}"/>
              </a:ext>
            </a:extLst>
          </p:cNvPr>
          <p:cNvPicPr>
            <a:picLocks noChangeAspect="1"/>
          </p:cNvPicPr>
          <p:nvPr/>
        </p:nvPicPr>
        <p:blipFill>
          <a:blip r:embed="rId8"/>
          <a:stretch>
            <a:fillRect/>
          </a:stretch>
        </p:blipFill>
        <p:spPr>
          <a:xfrm>
            <a:off x="5481200" y="5597328"/>
            <a:ext cx="1242366" cy="1242366"/>
          </a:xfrm>
          <a:prstGeom prst="rect">
            <a:avLst/>
          </a:prstGeom>
        </p:spPr>
      </p:pic>
    </p:spTree>
    <p:extLst>
      <p:ext uri="{BB962C8B-B14F-4D97-AF65-F5344CB8AC3E}">
        <p14:creationId xmlns:p14="http://schemas.microsoft.com/office/powerpoint/2010/main" val="70973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E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lnSpc>
                <a:spcPct val="90000"/>
              </a:lnSpc>
            </a:pPr>
            <a:r>
              <a:rPr lang="en-US" sz="2600" kern="1200" dirty="0">
                <a:solidFill>
                  <a:srgbClr val="FFFFFF"/>
                </a:solidFill>
                <a:latin typeface="+mj-lt"/>
                <a:ea typeface="+mj-ea"/>
                <a:cs typeface="+mj-cs"/>
              </a:rPr>
              <a:t>CURRENT PLANNED PROVISION OF </a:t>
            </a:r>
            <a:r>
              <a:rPr lang="en-US" sz="2600" kern="1200">
                <a:solidFill>
                  <a:srgbClr val="FFFFFF"/>
                </a:solidFill>
                <a:latin typeface="+mj-lt"/>
                <a:ea typeface="+mj-ea"/>
                <a:cs typeface="+mj-cs"/>
              </a:rPr>
              <a:t>PITCHES ON DEVELOPMENT / </a:t>
            </a:r>
            <a:r>
              <a:rPr lang="en-US" sz="2600" kern="1200" dirty="0">
                <a:solidFill>
                  <a:srgbClr val="FFFFFF"/>
                </a:solidFill>
                <a:latin typeface="+mj-lt"/>
                <a:ea typeface="+mj-ea"/>
                <a:cs typeface="+mj-cs"/>
              </a:rPr>
              <a:t>SDCC LAND: </a:t>
            </a:r>
          </a:p>
        </p:txBody>
      </p:sp>
      <p:pic>
        <p:nvPicPr>
          <p:cNvPr id="3" name="Picture 2" descr="A picture containing text, map&#10;&#10;Description automatically generated">
            <a:extLst>
              <a:ext uri="{FF2B5EF4-FFF2-40B4-BE49-F238E27FC236}">
                <a16:creationId xmlns:a16="http://schemas.microsoft.com/office/drawing/2014/main" id="{DE572168-F454-40D4-853A-B8389D75FFA3}"/>
              </a:ext>
            </a:extLst>
          </p:cNvPr>
          <p:cNvPicPr>
            <a:picLocks noChangeAspect="1"/>
          </p:cNvPicPr>
          <p:nvPr/>
        </p:nvPicPr>
        <p:blipFill>
          <a:blip r:embed="rId3"/>
          <a:stretch>
            <a:fillRect/>
          </a:stretch>
        </p:blipFill>
        <p:spPr>
          <a:xfrm>
            <a:off x="4147903" y="961812"/>
            <a:ext cx="6969592" cy="4930987"/>
          </a:xfrm>
          <a:prstGeom prst="rect">
            <a:avLst/>
          </a:prstGeom>
        </p:spPr>
      </p:pic>
    </p:spTree>
    <p:extLst>
      <p:ext uri="{BB962C8B-B14F-4D97-AF65-F5344CB8AC3E}">
        <p14:creationId xmlns:p14="http://schemas.microsoft.com/office/powerpoint/2010/main" val="353169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young people playing football on a field&#10;&#10;Description automatically generated">
            <a:extLst>
              <a:ext uri="{FF2B5EF4-FFF2-40B4-BE49-F238E27FC236}">
                <a16:creationId xmlns:a16="http://schemas.microsoft.com/office/drawing/2014/main" id="{2AAC7DD9-2B39-4D87-9593-B27D7475B154}"/>
              </a:ext>
            </a:extLst>
          </p:cNvPr>
          <p:cNvPicPr>
            <a:picLocks noChangeAspect="1"/>
          </p:cNvPicPr>
          <p:nvPr/>
        </p:nvPicPr>
        <p:blipFill rotWithShape="1">
          <a:blip r:embed="rId3"/>
          <a:srcRect l="35256" r="19306" b="-1"/>
          <a:stretch/>
        </p:blipFill>
        <p:spPr>
          <a:xfrm>
            <a:off x="20" y="10"/>
            <a:ext cx="4668233" cy="6857990"/>
          </a:xfrm>
          <a:prstGeom prst="rect">
            <a:avLst/>
          </a:prstGeom>
        </p:spPr>
      </p:pic>
      <p:sp>
        <p:nvSpPr>
          <p:cNvPr id="53" name="Freeform 28">
            <a:extLst>
              <a:ext uri="{FF2B5EF4-FFF2-40B4-BE49-F238E27FC236}">
                <a16:creationId xmlns:a16="http://schemas.microsoft.com/office/drawing/2014/main" id="{2B70B725-07B0-4EB9-A2D7-AE7B6CFF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73338"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26">
            <a:extLst>
              <a:ext uri="{FF2B5EF4-FFF2-40B4-BE49-F238E27FC236}">
                <a16:creationId xmlns:a16="http://schemas.microsoft.com/office/drawing/2014/main" id="{5B2C47C6-EA4D-46C3-8760-73C091352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384039" y="365125"/>
            <a:ext cx="7164493" cy="1325563"/>
          </a:xfrm>
          <a:prstGeom prst="ellipse">
            <a:avLst/>
          </a:prstGeom>
        </p:spPr>
        <p:txBody>
          <a:bodyPr vert="horz" lIns="91440" tIns="45720" rIns="91440" bIns="45720" rtlCol="0" anchor="ctr">
            <a:normAutofit/>
          </a:bodyPr>
          <a:lstStyle/>
          <a:p>
            <a:pPr>
              <a:lnSpc>
                <a:spcPct val="90000"/>
              </a:lnSpc>
            </a:pPr>
            <a:r>
              <a:rPr lang="en-US" sz="4400">
                <a:solidFill>
                  <a:schemeClr val="tx1"/>
                </a:solidFill>
                <a:latin typeface="+mj-lt"/>
                <a:ea typeface="+mj-ea"/>
                <a:cs typeface="+mj-cs"/>
              </a:rPr>
              <a:t>Site Assessments: </a:t>
            </a:r>
          </a:p>
        </p:txBody>
      </p:sp>
      <p:sp>
        <p:nvSpPr>
          <p:cNvPr id="3" name="Text Placeholder 2"/>
          <p:cNvSpPr>
            <a:spLocks noGrp="1"/>
          </p:cNvSpPr>
          <p:nvPr>
            <p:ph type="body" idx="1"/>
          </p:nvPr>
        </p:nvSpPr>
        <p:spPr>
          <a:xfrm>
            <a:off x="4387515" y="2022601"/>
            <a:ext cx="7161017" cy="4154361"/>
          </a:xfrm>
        </p:spPr>
        <p:txBody>
          <a:bodyPr vert="horz" lIns="91440" tIns="45720" rIns="91440" bIns="45720" rtlCol="0">
            <a:normAutofit/>
          </a:bodyPr>
          <a:lstStyle/>
          <a:p>
            <a:pPr marL="457200" indent="-228600">
              <a:buFont typeface="Arial" panose="020B0604020202020204" pitchFamily="34" charset="0"/>
              <a:buChar char="•"/>
            </a:pPr>
            <a:r>
              <a:rPr lang="en-US" sz="2000" dirty="0">
                <a:solidFill>
                  <a:schemeClr val="tx1"/>
                </a:solidFill>
                <a:latin typeface="+mn-lt"/>
                <a:ea typeface="+mn-ea"/>
                <a:cs typeface="+mn-cs"/>
              </a:rPr>
              <a:t>Over 300 pitch and athletic track assessments were completed by 4global’s research team.   </a:t>
            </a:r>
          </a:p>
          <a:p>
            <a:pPr marL="914400" lvl="1" indent="-228600">
              <a:buFont typeface="Arial" panose="020B0604020202020204" pitchFamily="34" charset="0"/>
              <a:buChar char="•"/>
            </a:pPr>
            <a:r>
              <a:rPr lang="en-US" b="0" dirty="0"/>
              <a:t>163 Local Authority owned grass pitches </a:t>
            </a:r>
          </a:p>
          <a:p>
            <a:pPr marL="914400" lvl="1" indent="-228600">
              <a:buFont typeface="Arial" panose="020B0604020202020204" pitchFamily="34" charset="0"/>
              <a:buChar char="•"/>
            </a:pPr>
            <a:r>
              <a:rPr lang="en-US" b="0" dirty="0"/>
              <a:t>Private and publicly owned Artificial Grass Pitches (AGPs)</a:t>
            </a:r>
          </a:p>
          <a:p>
            <a:pPr marL="914400" lvl="1" indent="-228600">
              <a:buFont typeface="Arial" panose="020B0604020202020204" pitchFamily="34" charset="0"/>
              <a:buChar char="•"/>
            </a:pPr>
            <a:r>
              <a:rPr lang="en-US" b="0" dirty="0"/>
              <a:t>57 school pitches (Dept. of Education and Skills)</a:t>
            </a:r>
          </a:p>
          <a:p>
            <a:pPr marL="914400" lvl="1" indent="-228600">
              <a:buFont typeface="Arial" panose="020B0604020202020204" pitchFamily="34" charset="0"/>
              <a:buChar char="•"/>
            </a:pPr>
            <a:r>
              <a:rPr lang="en-US" b="0" dirty="0"/>
              <a:t>46 Private club pitches </a:t>
            </a:r>
          </a:p>
          <a:p>
            <a:pPr marL="914400" lvl="1" indent="-228600">
              <a:buFont typeface="Arial" panose="020B0604020202020204" pitchFamily="34" charset="0"/>
              <a:buChar char="•"/>
            </a:pPr>
            <a:r>
              <a:rPr lang="en-US" b="0" dirty="0"/>
              <a:t>40 Commercial pitches 	</a:t>
            </a:r>
          </a:p>
          <a:p>
            <a:pPr marL="914400" lvl="1" indent="-228600">
              <a:buFont typeface="Arial" panose="020B0604020202020204" pitchFamily="34" charset="0"/>
              <a:buChar char="•"/>
            </a:pPr>
            <a:endParaRPr lang="en-US" b="0" dirty="0"/>
          </a:p>
        </p:txBody>
      </p:sp>
    </p:spTree>
    <p:extLst>
      <p:ext uri="{BB962C8B-B14F-4D97-AF65-F5344CB8AC3E}">
        <p14:creationId xmlns:p14="http://schemas.microsoft.com/office/powerpoint/2010/main" val="326998199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74B63-8075-4D45-89C7-A3986290F19C}"/>
              </a:ext>
            </a:extLst>
          </p:cNvPr>
          <p:cNvPicPr>
            <a:picLocks noChangeAspect="1"/>
          </p:cNvPicPr>
          <p:nvPr/>
        </p:nvPicPr>
        <p:blipFill>
          <a:blip r:embed="rId3"/>
          <a:stretch/>
        </p:blipFill>
        <p:spPr>
          <a:xfrm>
            <a:off x="0" y="379758"/>
            <a:ext cx="4672226" cy="3293919"/>
          </a:xfrm>
          <a:prstGeom prst="rect">
            <a:avLst/>
          </a:prstGeom>
        </p:spPr>
      </p:pic>
      <p:sp>
        <p:nvSpPr>
          <p:cNvPr id="23" name="Rectangle 2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5297762" y="1053711"/>
            <a:ext cx="5638994" cy="1424446"/>
          </a:xfrm>
        </p:spPr>
        <p:txBody>
          <a:bodyPr vert="horz" lIns="91440" tIns="45720" rIns="91440" bIns="45720" rtlCol="0" anchor="ctr">
            <a:normAutofit/>
          </a:bodyPr>
          <a:lstStyle/>
          <a:p>
            <a:pPr>
              <a:lnSpc>
                <a:spcPct val="90000"/>
              </a:lnSpc>
            </a:pPr>
            <a:r>
              <a:rPr lang="en-US" sz="4400" dirty="0">
                <a:solidFill>
                  <a:srgbClr val="FFFFFF"/>
                </a:solidFill>
                <a:latin typeface="+mj-lt"/>
                <a:ea typeface="+mj-ea"/>
                <a:cs typeface="+mj-cs"/>
              </a:rPr>
              <a:t>Current Population (Census 2016)</a:t>
            </a:r>
          </a:p>
        </p:txBody>
      </p:sp>
      <p:cxnSp>
        <p:nvCxnSpPr>
          <p:cNvPr id="25" name="Straight Connector 2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40DDB233-A0E6-4E6A-9A24-3D3A42FA1BA7}"/>
              </a:ext>
            </a:extLst>
          </p:cNvPr>
          <p:cNvSpPr txBox="1">
            <a:spLocks/>
          </p:cNvSpPr>
          <p:nvPr/>
        </p:nvSpPr>
        <p:spPr>
          <a:xfrm>
            <a:off x="5071730" y="2737498"/>
            <a:ext cx="6380269" cy="33922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spcBef>
                <a:spcPts val="1000"/>
              </a:spcBef>
              <a:buFont typeface="Arial"/>
              <a:buNone/>
            </a:pPr>
            <a:endParaRPr lang="en-IE" sz="1600" dirty="0">
              <a:solidFill>
                <a:schemeClr val="bg1"/>
              </a:solidFill>
              <a:latin typeface="Arial" charset="0"/>
              <a:cs typeface="Arial" charset="0"/>
            </a:endParaRPr>
          </a:p>
          <a:p>
            <a:pPr marL="342900" lvl="1" indent="-342900">
              <a:spcBef>
                <a:spcPts val="1000"/>
              </a:spcBef>
              <a:buFont typeface="Arial" panose="020B0604020202020204" pitchFamily="34" charset="0"/>
              <a:buChar char="•"/>
            </a:pPr>
            <a:r>
              <a:rPr lang="en-IE" sz="1600" dirty="0">
                <a:solidFill>
                  <a:schemeClr val="bg1"/>
                </a:solidFill>
                <a:latin typeface="Arial" charset="0"/>
                <a:cs typeface="Arial" charset="0"/>
              </a:rPr>
              <a:t>Population of SDCC: 278,767 in 92,368 homes</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An increase of 5.1% from 2011 census</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South Dublin has the second youngest population in the State in both the 2011 and 2016 Census.</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In the period 2006-2016, the population of South Dublin increased by 32,000. South Dublin is the newest and one of the fastest growing areas within the Dublin Metropolitan Area</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The current South Dublin County Development Plan has zoned residential land capable of delivering an estimated 39,649 housing units</a:t>
            </a:r>
          </a:p>
          <a:p>
            <a:pPr marL="342900" lvl="1" indent="-342900">
              <a:spcBef>
                <a:spcPts val="1000"/>
              </a:spcBef>
              <a:buFont typeface="Arial" panose="020B0604020202020204" pitchFamily="34" charset="0"/>
              <a:buChar char="•"/>
            </a:pPr>
            <a:r>
              <a:rPr lang="en-GB" sz="1600" dirty="0">
                <a:solidFill>
                  <a:schemeClr val="bg1"/>
                </a:solidFill>
                <a:latin typeface="Arial" charset="0"/>
                <a:cs typeface="Arial" charset="0"/>
              </a:rPr>
              <a:t>For the purposes of population projection county was divided into sub areas based on census small area divisions.</a:t>
            </a:r>
          </a:p>
          <a:p>
            <a:endParaRPr lang="en-IE" sz="1300" dirty="0"/>
          </a:p>
        </p:txBody>
      </p:sp>
    </p:spTree>
    <p:extLst>
      <p:ext uri="{BB962C8B-B14F-4D97-AF65-F5344CB8AC3E}">
        <p14:creationId xmlns:p14="http://schemas.microsoft.com/office/powerpoint/2010/main" val="13618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35620" y="742951"/>
            <a:ext cx="3691053" cy="4962524"/>
          </a:xfrm>
        </p:spPr>
        <p:txBody>
          <a:bodyPr vert="horz" lIns="91440" tIns="45720" rIns="91440" bIns="45720" rtlCol="0" anchor="ctr">
            <a:normAutofit/>
          </a:bodyPr>
          <a:lstStyle/>
          <a:p>
            <a:pPr algn="ctr">
              <a:lnSpc>
                <a:spcPct val="90000"/>
              </a:lnSpc>
            </a:pPr>
            <a:r>
              <a:rPr lang="en-US" sz="4800" kern="1200" dirty="0">
                <a:solidFill>
                  <a:srgbClr val="FFFFFF"/>
                </a:solidFill>
                <a:latin typeface="+mj-lt"/>
                <a:ea typeface="+mj-ea"/>
                <a:cs typeface="+mj-cs"/>
              </a:rPr>
              <a:t>Population by age and </a:t>
            </a:r>
            <a:r>
              <a:rPr lang="en-US" sz="4800" dirty="0">
                <a:solidFill>
                  <a:srgbClr val="FFFFFF"/>
                </a:solidFill>
                <a:latin typeface="+mj-lt"/>
                <a:ea typeface="+mj-ea"/>
                <a:cs typeface="+mj-cs"/>
              </a:rPr>
              <a:t>gender</a:t>
            </a:r>
            <a:r>
              <a:rPr lang="en-US" sz="4800" kern="1200" dirty="0">
                <a:solidFill>
                  <a:srgbClr val="FFFFFF"/>
                </a:solidFill>
                <a:latin typeface="+mj-lt"/>
                <a:ea typeface="+mj-ea"/>
                <a:cs typeface="+mj-cs"/>
              </a:rPr>
              <a:t> for SDCC area 2016 Census</a:t>
            </a:r>
          </a:p>
        </p:txBody>
      </p:sp>
      <p:pic>
        <p:nvPicPr>
          <p:cNvPr id="2" name="Picture 1">
            <a:extLst>
              <a:ext uri="{FF2B5EF4-FFF2-40B4-BE49-F238E27FC236}">
                <a16:creationId xmlns:a16="http://schemas.microsoft.com/office/drawing/2014/main" id="{3B2EF3F9-C700-4D05-80A5-3AB027E37AED}"/>
              </a:ext>
            </a:extLst>
          </p:cNvPr>
          <p:cNvPicPr>
            <a:picLocks noChangeAspect="1"/>
          </p:cNvPicPr>
          <p:nvPr/>
        </p:nvPicPr>
        <p:blipFill>
          <a:blip r:embed="rId3"/>
          <a:stretch>
            <a:fillRect/>
          </a:stretch>
        </p:blipFill>
        <p:spPr>
          <a:xfrm>
            <a:off x="6267450" y="6299200"/>
            <a:ext cx="4322763" cy="31750"/>
          </a:xfrm>
          <a:prstGeom prst="rect">
            <a:avLst/>
          </a:prstGeom>
        </p:spPr>
      </p:pic>
      <p:pic>
        <p:nvPicPr>
          <p:cNvPr id="8" name="Picture 7">
            <a:extLst>
              <a:ext uri="{FF2B5EF4-FFF2-40B4-BE49-F238E27FC236}">
                <a16:creationId xmlns:a16="http://schemas.microsoft.com/office/drawing/2014/main" id="{9275FC13-8ECE-4D28-BC6F-26686CA37BAD}"/>
              </a:ext>
            </a:extLst>
          </p:cNvPr>
          <p:cNvPicPr>
            <a:picLocks noChangeAspect="1"/>
          </p:cNvPicPr>
          <p:nvPr/>
        </p:nvPicPr>
        <p:blipFill>
          <a:blip r:embed="rId4"/>
          <a:srcRect/>
          <a:stretch/>
        </p:blipFill>
        <p:spPr>
          <a:xfrm>
            <a:off x="6267450" y="533400"/>
            <a:ext cx="4322763" cy="5683250"/>
          </a:xfrm>
          <a:prstGeom prst="rect">
            <a:avLst/>
          </a:prstGeom>
        </p:spPr>
      </p:pic>
    </p:spTree>
    <p:extLst>
      <p:ext uri="{BB962C8B-B14F-4D97-AF65-F5344CB8AC3E}">
        <p14:creationId xmlns:p14="http://schemas.microsoft.com/office/powerpoint/2010/main" val="102810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D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1600" kern="1200" dirty="0">
                <a:solidFill>
                  <a:srgbClr val="FFFFFF"/>
                </a:solidFill>
                <a:latin typeface="+mj-lt"/>
                <a:ea typeface="+mj-ea"/>
                <a:cs typeface="+mj-cs"/>
              </a:rPr>
              <a:t>Map of Existing Pitch Provision (Local Authority Sites)</a:t>
            </a:r>
            <a:br>
              <a:rPr lang="en-US" sz="1600" kern="1200" dirty="0">
                <a:solidFill>
                  <a:srgbClr val="FFFFFF"/>
                </a:solidFill>
                <a:latin typeface="+mj-lt"/>
                <a:ea typeface="+mj-ea"/>
                <a:cs typeface="+mj-cs"/>
              </a:rPr>
            </a:br>
            <a:endParaRPr lang="en-US" sz="16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081BE77F-565D-4FE3-85DB-65274C791ABE}"/>
              </a:ext>
            </a:extLst>
          </p:cNvPr>
          <p:cNvPicPr>
            <a:picLocks noChangeAspect="1"/>
          </p:cNvPicPr>
          <p:nvPr/>
        </p:nvPicPr>
        <p:blipFill>
          <a:blip r:embed="rId3"/>
          <a:srcRect/>
          <a:stretch/>
        </p:blipFill>
        <p:spPr>
          <a:xfrm>
            <a:off x="3513220" y="518196"/>
            <a:ext cx="8352845" cy="5898646"/>
          </a:xfrm>
          <a:prstGeom prst="rect">
            <a:avLst/>
          </a:prstGeom>
        </p:spPr>
      </p:pic>
    </p:spTree>
    <p:extLst>
      <p:ext uri="{BB962C8B-B14F-4D97-AF65-F5344CB8AC3E}">
        <p14:creationId xmlns:p14="http://schemas.microsoft.com/office/powerpoint/2010/main" val="61586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75F174F4-AA05-48C9-A01C-3D8F688ADED6}"/>
              </a:ext>
            </a:extLst>
          </p:cNvPr>
          <p:cNvPicPr>
            <a:picLocks noChangeAspect="1"/>
          </p:cNvPicPr>
          <p:nvPr/>
        </p:nvPicPr>
        <p:blipFill rotWithShape="1">
          <a:blip r:embed="rId3"/>
          <a:srcRect t="39912" r="2" b="25704"/>
          <a:stretch/>
        </p:blipFill>
        <p:spPr>
          <a:xfrm>
            <a:off x="6829833" y="10"/>
            <a:ext cx="5362169" cy="2606030"/>
          </a:xfrm>
          <a:prstGeom prst="rect">
            <a:avLst/>
          </a:prstGeom>
        </p:spPr>
      </p:pic>
      <p:pic>
        <p:nvPicPr>
          <p:cNvPr id="4" name="Picture 3">
            <a:extLst>
              <a:ext uri="{FF2B5EF4-FFF2-40B4-BE49-F238E27FC236}">
                <a16:creationId xmlns:a16="http://schemas.microsoft.com/office/drawing/2014/main" id="{9F34A556-DEB0-476A-9919-609C5AE741D4}"/>
              </a:ext>
            </a:extLst>
          </p:cNvPr>
          <p:cNvPicPr>
            <a:picLocks noChangeAspect="1"/>
          </p:cNvPicPr>
          <p:nvPr/>
        </p:nvPicPr>
        <p:blipFill>
          <a:blip r:embed="rId4"/>
          <a:srcRect/>
          <a:stretch/>
        </p:blipFill>
        <p:spPr>
          <a:xfrm>
            <a:off x="4789195" y="2397512"/>
            <a:ext cx="7583966" cy="5355676"/>
          </a:xfrm>
          <a:prstGeom prst="rect">
            <a:avLst/>
          </a:prstGeom>
        </p:spPr>
      </p:pic>
      <p:sp>
        <p:nvSpPr>
          <p:cNvPr id="13" name="Freeform: Shape 12">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542290" y="264794"/>
            <a:ext cx="6803390" cy="1325563"/>
          </a:xfrm>
          <a:prstGeom prst="ellipse">
            <a:avLst/>
          </a:prstGeom>
        </p:spPr>
        <p:txBody>
          <a:bodyPr vert="horz" lIns="91440" tIns="45720" rIns="91440" bIns="45720" rtlCol="0" anchor="ctr">
            <a:normAutofit/>
          </a:bodyPr>
          <a:lstStyle/>
          <a:p>
            <a:pPr>
              <a:lnSpc>
                <a:spcPct val="90000"/>
              </a:lnSpc>
            </a:pPr>
            <a:r>
              <a:rPr lang="en-US" sz="1800" kern="1200" dirty="0">
                <a:solidFill>
                  <a:schemeClr val="tx1"/>
                </a:solidFill>
                <a:latin typeface="+mj-lt"/>
                <a:ea typeface="+mj-ea"/>
                <a:cs typeface="+mj-cs"/>
              </a:rPr>
              <a:t>Existing distribution of pitches and activity on SDCC sites </a:t>
            </a:r>
            <a:br>
              <a:rPr lang="en-US" sz="1800" kern="1200" dirty="0">
                <a:solidFill>
                  <a:schemeClr val="tx1"/>
                </a:solidFill>
                <a:latin typeface="+mj-lt"/>
                <a:ea typeface="+mj-ea"/>
                <a:cs typeface="+mj-cs"/>
              </a:rPr>
            </a:br>
            <a:endParaRPr lang="en-US" sz="1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7241A2B5-BCD8-49D3-8050-D96E46E3B18C}"/>
              </a:ext>
            </a:extLst>
          </p:cNvPr>
          <p:cNvSpPr txBox="1"/>
          <p:nvPr/>
        </p:nvSpPr>
        <p:spPr>
          <a:xfrm>
            <a:off x="182797" y="1333539"/>
            <a:ext cx="5613846" cy="4708031"/>
          </a:xfrm>
          <a:prstGeom prst="rect">
            <a:avLst/>
          </a:prstGeom>
        </p:spPr>
        <p:txBody>
          <a:bodyPr vert="horz" lIns="91440" tIns="45720" rIns="91440" bIns="45720" rtlCol="0">
            <a:normAutofit/>
          </a:bodyPr>
          <a:lstStyle/>
          <a:p>
            <a:pPr>
              <a:lnSpc>
                <a:spcPct val="90000"/>
              </a:lnSpc>
              <a:spcAft>
                <a:spcPts val="600"/>
              </a:spcAft>
            </a:pPr>
            <a:endParaRPr lang="en-US" sz="1400" dirty="0"/>
          </a:p>
          <a:p>
            <a:pPr marL="285750" indent="-228600">
              <a:lnSpc>
                <a:spcPct val="90000"/>
              </a:lnSpc>
              <a:spcAft>
                <a:spcPts val="600"/>
              </a:spcAft>
              <a:buFont typeface="Arial" panose="020B0604020202020204" pitchFamily="34" charset="0"/>
              <a:buChar char="•"/>
            </a:pPr>
            <a:r>
              <a:rPr lang="en-US" sz="1400" dirty="0"/>
              <a:t>163 local authority pitches spread over 44 different locations across the county e.g. 29 pitches in Tymon Park.</a:t>
            </a:r>
          </a:p>
          <a:p>
            <a:pPr marL="285750" indent="-228600">
              <a:lnSpc>
                <a:spcPct val="90000"/>
              </a:lnSpc>
              <a:spcAft>
                <a:spcPts val="600"/>
              </a:spcAft>
              <a:buFont typeface="Arial" panose="020B0604020202020204" pitchFamily="34" charset="0"/>
              <a:buChar char="•"/>
            </a:pPr>
            <a:r>
              <a:rPr lang="en-US" sz="1400" dirty="0"/>
              <a:t>55-65 GAA, Soccer and Rugby Union clubs are licensed pitches each year; of this amount 5 GAA, 1 soccer and 3 rugby clubs also have their own grounds.</a:t>
            </a:r>
          </a:p>
          <a:p>
            <a:pPr marL="285750" indent="-228600">
              <a:lnSpc>
                <a:spcPct val="90000"/>
              </a:lnSpc>
              <a:spcAft>
                <a:spcPts val="600"/>
              </a:spcAft>
              <a:buFont typeface="Arial" panose="020B0604020202020204" pitchFamily="34" charset="0"/>
              <a:buChar char="•"/>
            </a:pPr>
            <a:r>
              <a:rPr lang="en-US" sz="1400" dirty="0"/>
              <a:t>In 2019 to date: 57 clubs licenced, 1,095 teams, Estimated 19,534 players.</a:t>
            </a:r>
          </a:p>
          <a:p>
            <a:pPr marL="285750" indent="-228600">
              <a:lnSpc>
                <a:spcPct val="90000"/>
              </a:lnSpc>
              <a:spcAft>
                <a:spcPts val="600"/>
              </a:spcAft>
              <a:buFont typeface="Arial" panose="020B0604020202020204" pitchFamily="34" charset="0"/>
              <a:buChar char="•"/>
            </a:pPr>
            <a:r>
              <a:rPr lang="en-US" sz="1400" dirty="0"/>
              <a:t>5 of the Councils’ pitches are currently shared between clubs .</a:t>
            </a:r>
          </a:p>
          <a:p>
            <a:pPr marL="285750" indent="-228600">
              <a:lnSpc>
                <a:spcPct val="90000"/>
              </a:lnSpc>
              <a:spcAft>
                <a:spcPts val="600"/>
              </a:spcAft>
              <a:buFont typeface="Arial" panose="020B0604020202020204" pitchFamily="34" charset="0"/>
              <a:buChar char="•"/>
            </a:pPr>
            <a:r>
              <a:rPr lang="en-US" sz="1400" dirty="0"/>
              <a:t>All requests </a:t>
            </a:r>
            <a:r>
              <a:rPr lang="en-US" sz="1400"/>
              <a:t>for pitches are </a:t>
            </a:r>
            <a:r>
              <a:rPr lang="en-US" sz="1400" dirty="0"/>
              <a:t>currently being accommodated.</a:t>
            </a:r>
          </a:p>
          <a:p>
            <a:pPr marL="285750" indent="-228600">
              <a:lnSpc>
                <a:spcPct val="90000"/>
              </a:lnSpc>
              <a:spcAft>
                <a:spcPts val="600"/>
              </a:spcAft>
              <a:buFont typeface="Arial" panose="020B0604020202020204" pitchFamily="34" charset="0"/>
              <a:buChar char="•"/>
            </a:pPr>
            <a:r>
              <a:rPr lang="en-US" sz="1400" dirty="0"/>
              <a:t>Most of the pitches are rated as ‘standard’ quality.</a:t>
            </a:r>
          </a:p>
          <a:p>
            <a:pPr marL="285750" indent="-228600">
              <a:lnSpc>
                <a:spcPct val="90000"/>
              </a:lnSpc>
              <a:spcAft>
                <a:spcPts val="600"/>
              </a:spcAft>
              <a:buFont typeface="Arial" panose="020B0604020202020204" pitchFamily="34" charset="0"/>
              <a:buChar char="•"/>
            </a:pPr>
            <a:r>
              <a:rPr lang="en-US" sz="1400" dirty="0"/>
              <a:t>Clubs are happy with the quality of surface on offer. </a:t>
            </a:r>
          </a:p>
          <a:p>
            <a:pPr marL="285750" indent="-228600">
              <a:lnSpc>
                <a:spcPct val="90000"/>
              </a:lnSpc>
              <a:spcAft>
                <a:spcPts val="600"/>
              </a:spcAft>
              <a:buFont typeface="Arial" panose="020B0604020202020204" pitchFamily="34" charset="0"/>
              <a:buChar char="•"/>
            </a:pPr>
            <a:r>
              <a:rPr lang="en-US" sz="1400" dirty="0"/>
              <a:t>The Council also provide ancillary facilites (pavilions, storage etc.) at some locations.</a:t>
            </a:r>
          </a:p>
          <a:p>
            <a:pPr marL="285750" indent="-228600">
              <a:lnSpc>
                <a:spcPct val="90000"/>
              </a:lnSpc>
              <a:spcAft>
                <a:spcPts val="600"/>
              </a:spcAft>
              <a:buFont typeface="Arial" panose="020B0604020202020204" pitchFamily="34" charset="0"/>
              <a:buChar char="•"/>
            </a:pPr>
            <a:r>
              <a:rPr lang="en-US" sz="1400" dirty="0"/>
              <a:t>Maintenance of pitches is carried out by SDCC with: </a:t>
            </a:r>
          </a:p>
          <a:p>
            <a:pPr marL="742950" lvl="1" indent="-228600">
              <a:lnSpc>
                <a:spcPct val="90000"/>
              </a:lnSpc>
              <a:spcAft>
                <a:spcPts val="600"/>
              </a:spcAft>
              <a:buFont typeface="Arial" panose="020B0604020202020204" pitchFamily="34" charset="0"/>
              <a:buChar char="•"/>
            </a:pPr>
            <a:r>
              <a:rPr lang="en-US" sz="1400" dirty="0"/>
              <a:t>Playing pitches cut on a weekly basis.</a:t>
            </a:r>
          </a:p>
          <a:p>
            <a:pPr marL="742950" lvl="1" indent="-228600">
              <a:lnSpc>
                <a:spcPct val="90000"/>
              </a:lnSpc>
              <a:spcAft>
                <a:spcPts val="600"/>
              </a:spcAft>
              <a:buFont typeface="Arial" panose="020B0604020202020204" pitchFamily="34" charset="0"/>
              <a:buChar char="•"/>
            </a:pPr>
            <a:r>
              <a:rPr lang="en-US" sz="1400" dirty="0"/>
              <a:t>Annual maintenance programmes on a rolling basis.</a:t>
            </a:r>
          </a:p>
          <a:p>
            <a:pPr marL="742950" lvl="1" indent="-228600">
              <a:lnSpc>
                <a:spcPct val="90000"/>
              </a:lnSpc>
              <a:spcAft>
                <a:spcPts val="600"/>
              </a:spcAft>
              <a:buFont typeface="Arial" panose="020B0604020202020204" pitchFamily="34" charset="0"/>
              <a:buChar char="•"/>
            </a:pPr>
            <a:r>
              <a:rPr lang="en-US" sz="1400" dirty="0"/>
              <a:t>Planned capital investment programmes.</a:t>
            </a:r>
          </a:p>
        </p:txBody>
      </p:sp>
    </p:spTree>
    <p:extLst>
      <p:ext uri="{BB962C8B-B14F-4D97-AF65-F5344CB8AC3E}">
        <p14:creationId xmlns:p14="http://schemas.microsoft.com/office/powerpoint/2010/main" val="277683941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B7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2600" kern="1200">
                <a:solidFill>
                  <a:srgbClr val="FFFFFF"/>
                </a:solidFill>
                <a:latin typeface="+mj-lt"/>
                <a:ea typeface="+mj-ea"/>
                <a:cs typeface="+mj-cs"/>
              </a:rPr>
              <a:t>Other Provision Available to Clubs: </a:t>
            </a:r>
          </a:p>
        </p:txBody>
      </p:sp>
      <p:pic>
        <p:nvPicPr>
          <p:cNvPr id="11" name="Picture 10" descr="A picture containing text, map&#10;&#10;Description automatically generated">
            <a:extLst>
              <a:ext uri="{FF2B5EF4-FFF2-40B4-BE49-F238E27FC236}">
                <a16:creationId xmlns:a16="http://schemas.microsoft.com/office/drawing/2014/main" id="{54F2859F-5D0A-42A9-BD16-E446388E56CB}"/>
              </a:ext>
            </a:extLst>
          </p:cNvPr>
          <p:cNvPicPr>
            <a:picLocks noChangeAspect="1"/>
          </p:cNvPicPr>
          <p:nvPr/>
        </p:nvPicPr>
        <p:blipFill>
          <a:blip r:embed="rId3"/>
          <a:stretch>
            <a:fillRect/>
          </a:stretch>
        </p:blipFill>
        <p:spPr>
          <a:xfrm>
            <a:off x="4147903" y="961812"/>
            <a:ext cx="6969592" cy="4930987"/>
          </a:xfrm>
          <a:prstGeom prst="rect">
            <a:avLst/>
          </a:prstGeom>
        </p:spPr>
      </p:pic>
    </p:spTree>
    <p:extLst>
      <p:ext uri="{BB962C8B-B14F-4D97-AF65-F5344CB8AC3E}">
        <p14:creationId xmlns:p14="http://schemas.microsoft.com/office/powerpoint/2010/main" val="1049137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43468" y="333827"/>
            <a:ext cx="3363974" cy="1607060"/>
          </a:xfrm>
          <a:noFill/>
          <a:ln w="19050">
            <a:solidFill>
              <a:schemeClr val="tx1"/>
            </a:solidFill>
          </a:ln>
        </p:spPr>
        <p:txBody>
          <a:bodyPr vert="horz" wrap="square" lIns="91440" tIns="45720" rIns="91440" bIns="45720" rtlCol="0" anchor="ctr">
            <a:normAutofit/>
          </a:bodyPr>
          <a:lstStyle/>
          <a:p>
            <a:pPr algn="ctr">
              <a:lnSpc>
                <a:spcPct val="90000"/>
              </a:lnSpc>
            </a:pPr>
            <a:r>
              <a:rPr lang="en-US" sz="2600" kern="1200" dirty="0">
                <a:solidFill>
                  <a:schemeClr val="tx1"/>
                </a:solidFill>
                <a:latin typeface="+mj-lt"/>
                <a:ea typeface="+mj-ea"/>
                <a:cs typeface="+mj-cs"/>
              </a:rPr>
              <a:t>Capacity versus Demand:</a:t>
            </a: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GAA and Soccer </a:t>
            </a:r>
          </a:p>
        </p:txBody>
      </p:sp>
      <p:sp>
        <p:nvSpPr>
          <p:cNvPr id="3" name="TextBox 2">
            <a:extLst>
              <a:ext uri="{FF2B5EF4-FFF2-40B4-BE49-F238E27FC236}">
                <a16:creationId xmlns:a16="http://schemas.microsoft.com/office/drawing/2014/main" id="{37D18C42-C48C-4C06-B9D8-9E675BB6248A}"/>
              </a:ext>
            </a:extLst>
          </p:cNvPr>
          <p:cNvSpPr txBox="1"/>
          <p:nvPr/>
        </p:nvSpPr>
        <p:spPr>
          <a:xfrm>
            <a:off x="309716" y="2201228"/>
            <a:ext cx="4114800" cy="4435546"/>
          </a:xfrm>
          <a:prstGeom prst="rect">
            <a:avLst/>
          </a:prstGeom>
        </p:spPr>
        <p:txBody>
          <a:bodyPr vert="horz" lIns="91440" tIns="45720" rIns="91440" bIns="45720" rtlCol="0">
            <a:normAutofit fontScale="77500" lnSpcReduction="20000"/>
          </a:bodyPr>
          <a:lstStyle/>
          <a:p>
            <a:pPr marL="342900" indent="-342900">
              <a:lnSpc>
                <a:spcPct val="90000"/>
              </a:lnSpc>
              <a:spcAft>
                <a:spcPts val="600"/>
              </a:spcAft>
              <a:buFont typeface="Arial" panose="020B0604020202020204" pitchFamily="34" charset="0"/>
              <a:buChar char="•"/>
            </a:pPr>
            <a:r>
              <a:rPr lang="en-US" sz="1900" b="1" dirty="0"/>
              <a:t>Each pitch was  graded on quality of playing surface</a:t>
            </a:r>
          </a:p>
          <a:p>
            <a:pPr marL="342900" indent="-342900">
              <a:lnSpc>
                <a:spcPct val="90000"/>
              </a:lnSpc>
              <a:spcAft>
                <a:spcPts val="600"/>
              </a:spcAft>
              <a:buFont typeface="Arial" panose="020B0604020202020204" pitchFamily="34" charset="0"/>
              <a:buChar char="•"/>
            </a:pPr>
            <a:endParaRPr lang="en-US" sz="1900" b="1" dirty="0"/>
          </a:p>
          <a:p>
            <a:pPr marL="342900" indent="-342900">
              <a:lnSpc>
                <a:spcPct val="90000"/>
              </a:lnSpc>
              <a:spcAft>
                <a:spcPts val="600"/>
              </a:spcAft>
              <a:buFont typeface="Arial" panose="020B0604020202020204" pitchFamily="34" charset="0"/>
              <a:buChar char="•"/>
            </a:pPr>
            <a:r>
              <a:rPr lang="en-US" sz="1900" b="1" dirty="0"/>
              <a:t>The match equivalents generated, with the demand surveys, formed the total demand for matches in each sub area.</a:t>
            </a:r>
          </a:p>
          <a:p>
            <a:pPr marL="342900" indent="-342900">
              <a:lnSpc>
                <a:spcPct val="90000"/>
              </a:lnSpc>
              <a:spcAft>
                <a:spcPts val="600"/>
              </a:spcAft>
              <a:buFont typeface="Arial" panose="020B0604020202020204" pitchFamily="34" charset="0"/>
              <a:buChar char="•"/>
            </a:pPr>
            <a:endParaRPr lang="en-US" sz="1900" b="1" dirty="0"/>
          </a:p>
          <a:p>
            <a:pPr marL="342900" indent="-342900">
              <a:lnSpc>
                <a:spcPct val="90000"/>
              </a:lnSpc>
              <a:spcAft>
                <a:spcPts val="600"/>
              </a:spcAft>
              <a:buFont typeface="Arial" panose="020B0604020202020204" pitchFamily="34" charset="0"/>
              <a:buChar char="•"/>
            </a:pPr>
            <a:r>
              <a:rPr lang="en-US" sz="1900" b="1" dirty="0"/>
              <a:t>Each sub area’s total score for pitches was divided by match demand to generate the capacity score</a:t>
            </a:r>
          </a:p>
          <a:p>
            <a:pPr>
              <a:lnSpc>
                <a:spcPct val="90000"/>
              </a:lnSpc>
              <a:spcAft>
                <a:spcPts val="600"/>
              </a:spcAft>
            </a:pPr>
            <a:endParaRPr lang="en-US" sz="1000" b="1" dirty="0"/>
          </a:p>
          <a:p>
            <a:pPr>
              <a:lnSpc>
                <a:spcPct val="90000"/>
              </a:lnSpc>
              <a:spcAft>
                <a:spcPts val="600"/>
              </a:spcAft>
            </a:pPr>
            <a:endParaRPr lang="en-US" sz="1000" b="1" dirty="0"/>
          </a:p>
          <a:p>
            <a:pPr>
              <a:lnSpc>
                <a:spcPct val="90000"/>
              </a:lnSpc>
              <a:spcAft>
                <a:spcPts val="600"/>
              </a:spcAft>
            </a:pPr>
            <a:r>
              <a:rPr lang="en-US" sz="1200" b="1" dirty="0"/>
              <a:t>Match Equivalents:</a:t>
            </a:r>
          </a:p>
          <a:p>
            <a:pPr>
              <a:lnSpc>
                <a:spcPct val="90000"/>
              </a:lnSpc>
              <a:spcAft>
                <a:spcPts val="600"/>
              </a:spcAft>
            </a:pPr>
            <a:endParaRPr lang="en-US" sz="1200" b="1" dirty="0"/>
          </a:p>
          <a:p>
            <a:pPr>
              <a:lnSpc>
                <a:spcPct val="90000"/>
              </a:lnSpc>
              <a:spcAft>
                <a:spcPts val="600"/>
              </a:spcAft>
            </a:pPr>
            <a:r>
              <a:rPr lang="en-US" sz="1200" b="1" dirty="0"/>
              <a:t>Good Pitch</a:t>
            </a:r>
          </a:p>
          <a:p>
            <a:pPr indent="-228600">
              <a:lnSpc>
                <a:spcPct val="90000"/>
              </a:lnSpc>
              <a:spcAft>
                <a:spcPts val="600"/>
              </a:spcAft>
              <a:buFont typeface="Arial" panose="020B0604020202020204" pitchFamily="34" charset="0"/>
              <a:buChar char="•"/>
            </a:pPr>
            <a:r>
              <a:rPr lang="en-US" sz="1200" dirty="0"/>
              <a:t>3.5 GAA, 4 Rugby, 3 Soccer</a:t>
            </a:r>
          </a:p>
          <a:p>
            <a:pPr>
              <a:lnSpc>
                <a:spcPct val="90000"/>
              </a:lnSpc>
              <a:spcAft>
                <a:spcPts val="600"/>
              </a:spcAft>
            </a:pPr>
            <a:r>
              <a:rPr lang="en-US" sz="1200" b="1" dirty="0"/>
              <a:t>Standard Pitch</a:t>
            </a:r>
          </a:p>
          <a:p>
            <a:pPr indent="-228600">
              <a:lnSpc>
                <a:spcPct val="90000"/>
              </a:lnSpc>
              <a:spcAft>
                <a:spcPts val="600"/>
              </a:spcAft>
              <a:buFont typeface="Arial" panose="020B0604020202020204" pitchFamily="34" charset="0"/>
              <a:buChar char="•"/>
            </a:pPr>
            <a:r>
              <a:rPr lang="en-US" sz="1200" dirty="0"/>
              <a:t>2 GAA, 3 Rugby, 2 Soccer</a:t>
            </a:r>
          </a:p>
          <a:p>
            <a:pPr>
              <a:lnSpc>
                <a:spcPct val="90000"/>
              </a:lnSpc>
              <a:spcAft>
                <a:spcPts val="600"/>
              </a:spcAft>
            </a:pPr>
            <a:r>
              <a:rPr lang="en-US" sz="1200" b="1" dirty="0"/>
              <a:t>Poor Pitch</a:t>
            </a:r>
          </a:p>
          <a:p>
            <a:pPr indent="-228600">
              <a:lnSpc>
                <a:spcPct val="90000"/>
              </a:lnSpc>
              <a:spcAft>
                <a:spcPts val="600"/>
              </a:spcAft>
              <a:buFont typeface="Arial" panose="020B0604020202020204" pitchFamily="34" charset="0"/>
              <a:buChar char="•"/>
            </a:pPr>
            <a:r>
              <a:rPr lang="en-US" sz="1200" dirty="0"/>
              <a:t>1 GAA, 2 Rugby, 1 Soccer</a:t>
            </a:r>
            <a:endParaRPr lang="en-US" sz="1200" b="1" dirty="0"/>
          </a:p>
          <a:p>
            <a:pPr>
              <a:lnSpc>
                <a:spcPct val="90000"/>
              </a:lnSpc>
              <a:spcAft>
                <a:spcPts val="600"/>
              </a:spcAft>
            </a:pPr>
            <a:r>
              <a:rPr lang="en-US" sz="1200" b="1" dirty="0"/>
              <a:t>AGP:</a:t>
            </a:r>
          </a:p>
          <a:p>
            <a:pPr indent="-228600">
              <a:lnSpc>
                <a:spcPct val="90000"/>
              </a:lnSpc>
              <a:spcAft>
                <a:spcPts val="600"/>
              </a:spcAft>
              <a:buFont typeface="Arial" panose="020B0604020202020204" pitchFamily="34" charset="0"/>
              <a:buChar char="•"/>
            </a:pPr>
            <a:r>
              <a:rPr lang="en-US" sz="1200" dirty="0"/>
              <a:t>10 match equivalents (for soccer / Rugby)</a:t>
            </a:r>
          </a:p>
          <a:p>
            <a:pPr indent="-228600">
              <a:lnSpc>
                <a:spcPct val="90000"/>
              </a:lnSpc>
              <a:spcAft>
                <a:spcPts val="600"/>
              </a:spcAft>
              <a:buFont typeface="Arial" panose="020B0604020202020204" pitchFamily="34" charset="0"/>
              <a:buChar char="•"/>
            </a:pPr>
            <a:r>
              <a:rPr lang="en-US" sz="1200" dirty="0"/>
              <a:t>40 hours training</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pic>
        <p:nvPicPr>
          <p:cNvPr id="6" name="Picture 5">
            <a:extLst>
              <a:ext uri="{FF2B5EF4-FFF2-40B4-BE49-F238E27FC236}">
                <a16:creationId xmlns:a16="http://schemas.microsoft.com/office/drawing/2014/main" id="{C8E0E9B5-DA90-48DD-8135-261791D8A58F}"/>
              </a:ext>
            </a:extLst>
          </p:cNvPr>
          <p:cNvPicPr>
            <a:picLocks noChangeAspect="1"/>
          </p:cNvPicPr>
          <p:nvPr/>
        </p:nvPicPr>
        <p:blipFill>
          <a:blip r:embed="rId3"/>
          <a:srcRect/>
          <a:stretch/>
        </p:blipFill>
        <p:spPr>
          <a:xfrm>
            <a:off x="5298399" y="1137357"/>
            <a:ext cx="6249496" cy="4422419"/>
          </a:xfrm>
          <a:prstGeom prst="rect">
            <a:avLst/>
          </a:prstGeom>
        </p:spPr>
      </p:pic>
    </p:spTree>
    <p:extLst>
      <p:ext uri="{BB962C8B-B14F-4D97-AF65-F5344CB8AC3E}">
        <p14:creationId xmlns:p14="http://schemas.microsoft.com/office/powerpoint/2010/main" val="423988160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3182</Words>
  <Application>Microsoft Office PowerPoint</Application>
  <PresentationFormat>Widescreen</PresentationFormat>
  <Paragraphs>322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South Dublin Sports Pitch Strategy</vt:lpstr>
      <vt:lpstr>Sports Pitch Strategy  - SPS</vt:lpstr>
      <vt:lpstr>Site Assessments: </vt:lpstr>
      <vt:lpstr>Current Population (Census 2016)</vt:lpstr>
      <vt:lpstr>Population by age and gender for SDCC area 2016 Census</vt:lpstr>
      <vt:lpstr>Map of Existing Pitch Provision (Local Authority Sites) </vt:lpstr>
      <vt:lpstr>Existing distribution of pitches and activity on SDCC sites  </vt:lpstr>
      <vt:lpstr>Other Provision Available to Clubs: </vt:lpstr>
      <vt:lpstr>Capacity versus Demand: GAA and Soccer </vt:lpstr>
      <vt:lpstr>Projected population SDCC 2035</vt:lpstr>
      <vt:lpstr>Population by age for South Dublin County  5-year projections</vt:lpstr>
      <vt:lpstr>‘Do nothing’ Scenario  Pitch Capacity 2035 </vt:lpstr>
      <vt:lpstr>SPORTS PITCH STRATEGY:  5 ACTIONS TO OPTIMISE OF CAPACITY </vt:lpstr>
      <vt:lpstr>Existing Maintenance of pitches:</vt:lpstr>
      <vt:lpstr>Develop a revised allocation model in association with on-line booking system:     </vt:lpstr>
      <vt:lpstr>Meet the need for new pitch provision in areas of population growth </vt:lpstr>
      <vt:lpstr>Provide 3-5 Artificial Grass Pitches (AGPs) to increase provision, usage and provide for training need. </vt:lpstr>
      <vt:lpstr>Ancillary facilities </vt:lpstr>
      <vt:lpstr>Detail summary:</vt:lpstr>
      <vt:lpstr>CURRENT PLANNED PROVISION OF PITCHES ON DEVELOPMENT / SDCC LAND: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Dublin Sports Pitch Strategy</dc:title>
  <dc:creator>Suzanne Furlong</dc:creator>
  <cp:lastModifiedBy>Suzanne Furlong</cp:lastModifiedBy>
  <cp:revision>5</cp:revision>
  <cp:lastPrinted>2020-01-13T09:12:34Z</cp:lastPrinted>
  <dcterms:created xsi:type="dcterms:W3CDTF">2020-01-07T14:58:47Z</dcterms:created>
  <dcterms:modified xsi:type="dcterms:W3CDTF">2020-01-13T11:00:14Z</dcterms:modified>
</cp:coreProperties>
</file>