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66" r:id="rId2"/>
    <p:sldId id="306" r:id="rId3"/>
    <p:sldId id="302" r:id="rId4"/>
    <p:sldId id="357" r:id="rId5"/>
    <p:sldId id="258" r:id="rId6"/>
    <p:sldId id="355" r:id="rId7"/>
    <p:sldId id="356" r:id="rId8"/>
    <p:sldId id="303" r:id="rId9"/>
    <p:sldId id="305" r:id="rId10"/>
    <p:sldId id="334" r:id="rId11"/>
    <p:sldId id="331" r:id="rId12"/>
    <p:sldId id="332" r:id="rId13"/>
    <p:sldId id="333" r:id="rId14"/>
    <p:sldId id="338" r:id="rId15"/>
    <p:sldId id="351" r:id="rId16"/>
    <p:sldId id="352" r:id="rId17"/>
    <p:sldId id="339" r:id="rId18"/>
    <p:sldId id="340" r:id="rId19"/>
    <p:sldId id="344" r:id="rId20"/>
    <p:sldId id="345" r:id="rId21"/>
    <p:sldId id="342" r:id="rId22"/>
    <p:sldId id="343" r:id="rId23"/>
    <p:sldId id="346" r:id="rId24"/>
    <p:sldId id="341" r:id="rId25"/>
    <p:sldId id="314" r:id="rId26"/>
    <p:sldId id="304" r:id="rId27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userDrawn="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53" d="100"/>
          <a:sy n="53" d="100"/>
        </p:scale>
        <p:origin x="333" y="37"/>
      </p:cViewPr>
      <p:guideLst>
        <p:guide orient="horz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56BF4-86D6-4997-B325-1D75EA08AD7E}" type="datetimeFigureOut">
              <a:rPr lang="en-IE" smtClean="0"/>
              <a:t>06/12/2019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11A82-9A8E-48EC-9D89-EA9B6AB93C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63876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06/12/2019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209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06/12/2019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477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06/12/2019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7014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06/12/2019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913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06/12/2019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119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06/12/2019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0611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06/12/2019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838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06/12/2019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609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06/12/2019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4079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06/12/2019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330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06/12/2019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8509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EEB4D-905E-4893-AE0A-34851A8B8E85}" type="datetimeFigureOut">
              <a:rPr lang="en-IE" smtClean="0"/>
              <a:t>06/12/2019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0489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265723" y="2836983"/>
            <a:ext cx="829993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SHD Application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Ref: SHD3ABP-305878-19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Applicant: </a:t>
            </a:r>
            <a:r>
              <a:rPr lang="en-IE" sz="3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Ardstone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Homes Ltd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Site: at </a:t>
            </a:r>
            <a:r>
              <a:rPr lang="en-IE" sz="3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Scholarstown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3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endParaRPr lang="en-IE" dirty="0"/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to </a:t>
            </a:r>
            <a:r>
              <a:rPr lang="en-IE" sz="2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Rathfarnham/Templeogue/</a:t>
            </a:r>
            <a:r>
              <a:rPr lang="en-IE" sz="20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Firhouse</a:t>
            </a:r>
            <a:r>
              <a:rPr lang="en-IE" sz="2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IE" sz="20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Bohernabreena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dirty="0"/>
              <a:t> </a:t>
            </a:r>
            <a:r>
              <a:rPr lang="en-IE" sz="2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ACM 10/12/2019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46323" y="2751026"/>
            <a:ext cx="3506662" cy="1562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06445" y="5617250"/>
            <a:ext cx="2467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Jim Johnston </a:t>
            </a:r>
          </a:p>
          <a:p>
            <a:r>
              <a:rPr lang="en-IE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Senior Executive Planner</a:t>
            </a:r>
          </a:p>
        </p:txBody>
      </p:sp>
    </p:spTree>
    <p:extLst>
      <p:ext uri="{BB962C8B-B14F-4D97-AF65-F5344CB8AC3E}">
        <p14:creationId xmlns:p14="http://schemas.microsoft.com/office/powerpoint/2010/main" val="2564218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84F1CB-8A2B-4CBA-8E43-998FC9C7B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46" y="-237066"/>
            <a:ext cx="7888054" cy="718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51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D66B6A-ECF7-4C6B-9754-65F6D28F1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21" y="620889"/>
            <a:ext cx="8839198" cy="558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87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4633F1-4C31-42F6-A2CE-9D2ECAEC4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013" y="146757"/>
            <a:ext cx="8586391" cy="636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53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1AA3FC-D3F9-4124-974A-EEE68BFB5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62" y="809625"/>
            <a:ext cx="7839075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84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A2BB35-C7E0-4D8A-9565-BDFEC11D9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862012"/>
            <a:ext cx="7772400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649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1F5CD6-F9C0-4867-BC70-8F118EB82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" y="762000"/>
            <a:ext cx="882967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86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124073-8AC1-481E-8604-6EBCB4CE5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" y="661987"/>
            <a:ext cx="8715375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95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85A41E-ACA5-4CA7-8D30-4E01E8659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009650"/>
            <a:ext cx="9001125" cy="48387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6D2EA65-2626-4A18-9A75-0631CD16F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129866"/>
            <a:ext cx="7886700" cy="496711"/>
          </a:xfrm>
        </p:spPr>
        <p:txBody>
          <a:bodyPr>
            <a:normAutofit/>
          </a:bodyPr>
          <a:lstStyle/>
          <a:p>
            <a:r>
              <a:rPr lang="en-IE" sz="2000" dirty="0"/>
              <a:t>                                                     Entrance to site</a:t>
            </a:r>
          </a:p>
        </p:txBody>
      </p:sp>
    </p:spTree>
    <p:extLst>
      <p:ext uri="{BB962C8B-B14F-4D97-AF65-F5344CB8AC3E}">
        <p14:creationId xmlns:p14="http://schemas.microsoft.com/office/powerpoint/2010/main" val="3462391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1C5E3E-2C8C-4EA1-8D45-DEAF67BB6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1042987"/>
            <a:ext cx="8820150" cy="477202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0321ED9-8667-4B0F-93AE-902782227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05688"/>
            <a:ext cx="7886700" cy="474133"/>
          </a:xfrm>
        </p:spPr>
        <p:txBody>
          <a:bodyPr>
            <a:normAutofit/>
          </a:bodyPr>
          <a:lstStyle/>
          <a:p>
            <a:r>
              <a:rPr lang="en-IE" sz="2000" dirty="0"/>
              <a:t>                           Entrance to site with amenity building on left</a:t>
            </a:r>
          </a:p>
        </p:txBody>
      </p:sp>
    </p:spTree>
    <p:extLst>
      <p:ext uri="{BB962C8B-B14F-4D97-AF65-F5344CB8AC3E}">
        <p14:creationId xmlns:p14="http://schemas.microsoft.com/office/powerpoint/2010/main" val="564746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6A23BC-6D13-49CD-A956-AFE1E39C7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" y="566737"/>
            <a:ext cx="8753475" cy="572452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ED071E1-420B-4AE2-99BC-06A7CDDD4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400800"/>
            <a:ext cx="7886700" cy="457200"/>
          </a:xfrm>
        </p:spPr>
        <p:txBody>
          <a:bodyPr>
            <a:normAutofit/>
          </a:bodyPr>
          <a:lstStyle/>
          <a:p>
            <a:r>
              <a:rPr lang="en-IE" sz="1800" dirty="0"/>
              <a:t>               View eastwards from Block 5 looking into central open space</a:t>
            </a:r>
          </a:p>
        </p:txBody>
      </p:sp>
    </p:spTree>
    <p:extLst>
      <p:ext uri="{BB962C8B-B14F-4D97-AF65-F5344CB8AC3E}">
        <p14:creationId xmlns:p14="http://schemas.microsoft.com/office/powerpoint/2010/main" val="277124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68174" y="1081994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6474" y="1531215"/>
            <a:ext cx="4148880" cy="2264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Timelines</a:t>
            </a:r>
            <a:r>
              <a:rPr lang="en-IE" b="1" dirty="0">
                <a:solidFill>
                  <a:srgbClr val="0070C0"/>
                </a:solidFill>
              </a:rPr>
              <a:t>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SHD Lodged with ABP on 11/11/19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Week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5.30pm 16/12/19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Wks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SDCC report due to ABP  14/01/20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Week Decision Issued by ABP 10/03/20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4" y="265439"/>
            <a:ext cx="707002" cy="707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96474" y="4273616"/>
            <a:ext cx="429852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Consultations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S.247 pre-planning meetings held with SDCC on 07/02/19 and 14/03/19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 pre-planning meeting was held on 07/06/19 with An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Bord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Pleanala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applicant and SDCC.</a:t>
            </a:r>
          </a:p>
        </p:txBody>
      </p:sp>
    </p:spTree>
    <p:extLst>
      <p:ext uri="{BB962C8B-B14F-4D97-AF65-F5344CB8AC3E}">
        <p14:creationId xmlns:p14="http://schemas.microsoft.com/office/powerpoint/2010/main" val="3067141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5DDA82-BA7B-4E18-B580-C44C9FA33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" y="1071562"/>
            <a:ext cx="8943975" cy="471487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69B63C8-9BBB-44A7-9D92-DA7FA15D5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118578"/>
            <a:ext cx="7886700" cy="632178"/>
          </a:xfrm>
        </p:spPr>
        <p:txBody>
          <a:bodyPr>
            <a:normAutofit/>
          </a:bodyPr>
          <a:lstStyle/>
          <a:p>
            <a:r>
              <a:rPr lang="en-IE" sz="1800" dirty="0"/>
              <a:t>                           View showing </a:t>
            </a:r>
            <a:r>
              <a:rPr lang="en-IE" sz="1800" dirty="0" err="1"/>
              <a:t>playspace</a:t>
            </a:r>
            <a:r>
              <a:rPr lang="en-IE" sz="1800" dirty="0"/>
              <a:t> and rear of amenity building </a:t>
            </a:r>
          </a:p>
        </p:txBody>
      </p:sp>
    </p:spTree>
    <p:extLst>
      <p:ext uri="{BB962C8B-B14F-4D97-AF65-F5344CB8AC3E}">
        <p14:creationId xmlns:p14="http://schemas.microsoft.com/office/powerpoint/2010/main" val="3963641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318C3B-3D11-4631-9A2E-C5A50EAB5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" y="619125"/>
            <a:ext cx="8734425" cy="561975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FB6ECAE-16B8-4C9C-8458-9FD906885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89510"/>
            <a:ext cx="7886700" cy="372533"/>
          </a:xfrm>
        </p:spPr>
        <p:txBody>
          <a:bodyPr>
            <a:normAutofit/>
          </a:bodyPr>
          <a:lstStyle/>
          <a:p>
            <a:r>
              <a:rPr lang="en-IE" sz="1800" dirty="0"/>
              <a:t>                                        View east with amenity building on left</a:t>
            </a:r>
          </a:p>
        </p:txBody>
      </p:sp>
    </p:spTree>
    <p:extLst>
      <p:ext uri="{BB962C8B-B14F-4D97-AF65-F5344CB8AC3E}">
        <p14:creationId xmlns:p14="http://schemas.microsoft.com/office/powerpoint/2010/main" val="2042136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340891-284A-4CF8-8B47-7DF8AB26D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" y="976312"/>
            <a:ext cx="8972550" cy="490537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AF57E3-46AF-4203-AE89-433167559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163733"/>
            <a:ext cx="7886700" cy="575734"/>
          </a:xfrm>
        </p:spPr>
        <p:txBody>
          <a:bodyPr>
            <a:normAutofit/>
          </a:bodyPr>
          <a:lstStyle/>
          <a:p>
            <a:r>
              <a:rPr lang="en-IE" sz="1800" dirty="0"/>
              <a:t>                                 View south from north eastern pocket park</a:t>
            </a:r>
          </a:p>
        </p:txBody>
      </p:sp>
    </p:spTree>
    <p:extLst>
      <p:ext uri="{BB962C8B-B14F-4D97-AF65-F5344CB8AC3E}">
        <p14:creationId xmlns:p14="http://schemas.microsoft.com/office/powerpoint/2010/main" val="40649952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7A7656-FD3A-42A1-8E17-ABA69BA89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" y="595312"/>
            <a:ext cx="8715375" cy="566737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F82A4DF-5535-41E2-8FBE-1A2F06E06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262686"/>
            <a:ext cx="7886700" cy="595313"/>
          </a:xfrm>
        </p:spPr>
        <p:txBody>
          <a:bodyPr>
            <a:normAutofit/>
          </a:bodyPr>
          <a:lstStyle/>
          <a:p>
            <a:r>
              <a:rPr lang="en-IE" sz="1800" dirty="0"/>
              <a:t>                                 View looking north between shop and cafe</a:t>
            </a:r>
          </a:p>
        </p:txBody>
      </p:sp>
    </p:spTree>
    <p:extLst>
      <p:ext uri="{BB962C8B-B14F-4D97-AF65-F5344CB8AC3E}">
        <p14:creationId xmlns:p14="http://schemas.microsoft.com/office/powerpoint/2010/main" val="28509367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E5DF4E-8865-4236-8257-B192098E8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" y="982309"/>
            <a:ext cx="8924925" cy="484822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E5648BB-7793-4E75-98E0-81FE4B2F6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28267"/>
            <a:ext cx="7886700" cy="462844"/>
          </a:xfrm>
        </p:spPr>
        <p:txBody>
          <a:bodyPr>
            <a:normAutofit/>
          </a:bodyPr>
          <a:lstStyle/>
          <a:p>
            <a:r>
              <a:rPr lang="en-IE" sz="1800" dirty="0"/>
              <a:t>                                         Looking south east from western green </a:t>
            </a:r>
          </a:p>
        </p:txBody>
      </p:sp>
    </p:spTree>
    <p:extLst>
      <p:ext uri="{BB962C8B-B14F-4D97-AF65-F5344CB8AC3E}">
        <p14:creationId xmlns:p14="http://schemas.microsoft.com/office/powerpoint/2010/main" val="1559041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978" y="191911"/>
            <a:ext cx="734906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Statistics for Proposed Development:</a:t>
            </a:r>
          </a:p>
          <a:p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Apartments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246  1beds = 41%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289  2beds = 49%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   3beds  =  9%</a:t>
            </a:r>
          </a:p>
          <a:p>
            <a:endParaRPr lang="en-I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Area: 5.35ha.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Density: 110 units per ha. (590 units on 5.35ha)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Gross Demolition Area: 434 </a:t>
            </a:r>
            <a:r>
              <a:rPr lang="en-I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sq.m</a:t>
            </a: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Gross Floor Area: 51,252sq.m (above ground), 5,888sq.m below 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coverage: 24%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Plot Ratio: 0.96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Height:</a:t>
            </a:r>
          </a:p>
          <a:p>
            <a:pPr lvl="1"/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Blocks B1,B2,B3,B4,B5, C1 and C3 (5 to 6 storeys) </a:t>
            </a:r>
          </a:p>
          <a:p>
            <a:pPr lvl="1"/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Block C2 (4 to 6 storeys)</a:t>
            </a:r>
          </a:p>
          <a:p>
            <a:pPr lvl="1"/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Blocks A1,A2,A3,A4,A5,A6,A7,A8, A9 (3 storeys in height)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Dual Aspect: 51%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Open Space: 15% (8,108sqm)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Communal Internal Amenity Space: 414 </a:t>
            </a:r>
            <a:r>
              <a:rPr lang="en-I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(gym for BTR residents)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Communal External Amenity Space: 4,018 </a:t>
            </a:r>
            <a:r>
              <a:rPr lang="en-I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Commercial/</a:t>
            </a:r>
            <a:r>
              <a:rPr lang="fr-FR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Retail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/Café/management suite 1,383 </a:t>
            </a:r>
            <a:r>
              <a:rPr lang="fr-FR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Creche 438 </a:t>
            </a:r>
            <a:r>
              <a:rPr lang="en-I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I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 Parking Spaces: 459 (281 surface, 178 basement)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Cycle Parking Spaces: 800</a:t>
            </a:r>
            <a:endParaRPr lang="en-I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008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346323" y="2887761"/>
            <a:ext cx="8299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endParaRPr lang="en-IE" sz="28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46323" y="2751015"/>
            <a:ext cx="1716939" cy="1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3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50D3D5B-75FB-46F7-A3EE-047987CD63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39" y="77211"/>
            <a:ext cx="8941827" cy="566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98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3B3F16-FE81-4650-B53A-96D844456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54" y="508001"/>
            <a:ext cx="8963171" cy="542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71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68174" y="1081994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7694" y="1081995"/>
            <a:ext cx="900117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Proposed Development </a:t>
            </a:r>
          </a:p>
          <a:p>
            <a:r>
              <a:rPr lang="en-IE" dirty="0"/>
              <a:t> 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demolition of all existing structures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 single story dwelling known as ‘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Beechpark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and 2  storey dwelling known as ‘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Maryfield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with associated garage/shed, outbuildings)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of 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590 residential units comprising 480 Build-to-Rent apartment units and 110 Build-to Sell duplex units and apartments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ancillary residential support facilities and commercial floorspace.  total gross floor space is 51,252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 over a partial basement of 5,888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480 ‘Build-to-Rent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units comprise 246 one beds and 234 two beds. in 8 blocks as follows: </a:t>
            </a:r>
          </a:p>
          <a:p>
            <a:pPr lvl="1"/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- 7 blocks ranging in height from part 5 to 6 storeys (Blocks B1 – B5, C1 and C3) </a:t>
            </a:r>
          </a:p>
          <a:p>
            <a:pPr lvl="1"/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 block ranging in height from part 4 to 6 storeys (Block C2)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110 ‘Build-to-Sell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units will comprise 55 two beds and 55 three beds in 9  duplex blocks which will be 3 storeys in height (Blocks A1 – A9)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part 1/part 2 storey ancillary 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amenity block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(Block D1) (414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within the central open space 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comprises a gymnasium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lobby, kitchenette and lounge at ground floor level and lounge at first floor level in addition to a roof terrace (facing north, south and west) 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serve the Build-to-Rent residents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dirty="0"/>
          </a:p>
          <a:p>
            <a:endParaRPr lang="en-I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4" y="265439"/>
            <a:ext cx="707002" cy="70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225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7FE16A-679F-4890-A5ED-0CDAB5BA44D3}"/>
              </a:ext>
            </a:extLst>
          </p:cNvPr>
          <p:cNvSpPr/>
          <p:nvPr/>
        </p:nvSpPr>
        <p:spPr>
          <a:xfrm>
            <a:off x="440267" y="293510"/>
            <a:ext cx="85908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storey retail/café/restaurant building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(Block D2) (657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comprising 2 retail units at ground floor level (328.5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and a café/restaurant unit at first floor level (328.5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creche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(438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within Block C2 at ground floor level;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suite (261 </a:t>
            </a:r>
            <a:r>
              <a:rPr lang="en-IE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and café/restaurant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(288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within Block C3 at ground floor level.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vehicular access off </a:t>
            </a:r>
            <a:r>
              <a:rPr lang="en-IE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Scholarstown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Road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Blocks C1 and C3 towards the south-east corner of the site; a separate pedestrian access and emergency vehicular access off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Scholarstown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Road between Blocks A9 and C2 towards the south-west corner of the site; the facilitation of a pedestrian connection from the north-east corner of the subject site to the public open space in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Dargle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Park;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459 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 parking spaces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(178 basement and 281 surface); bicycle parking; bin storage; boundary treatments; private balconies and terraces; hard and soft landscaping; plant; services; sedum roofs; PV panels; substations; lighting; and all other associated site works above and below ground.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Works to </a:t>
            </a:r>
            <a:r>
              <a:rPr lang="en-IE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Scholarstown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Road and Woodfield junction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including new traffic signals, the elimination of the left-turn slip-lane into Woodfield off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Scholarstown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Road, upgraded public lighting and upgraded cycle and pedestrian facilities on an area measuring 0.7 hectares,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application contains an </a:t>
            </a:r>
            <a:r>
              <a:rPr lang="en-IE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Impact Assessment Report</a:t>
            </a:r>
          </a:p>
          <a:p>
            <a:r>
              <a:rPr lang="en-IE" sz="1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93038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8974A7-6E94-4B2B-B8E3-E48B8510E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7703"/>
            <a:ext cx="9144000" cy="568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39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39376" y="1742172"/>
            <a:ext cx="4265645" cy="65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sp>
        <p:nvSpPr>
          <p:cNvPr id="9" name="TextBox 8"/>
          <p:cNvSpPr txBox="1"/>
          <p:nvPr/>
        </p:nvSpPr>
        <p:spPr>
          <a:xfrm>
            <a:off x="866276" y="1097280"/>
            <a:ext cx="33592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5E0D40-04AD-47F7-AFB3-DBE205C7E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" y="14287"/>
            <a:ext cx="7391400" cy="682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42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8343" y="380999"/>
            <a:ext cx="870903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IE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ABP Comments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on the pedestrian/cycle access to the open space to the north east and consideration of legal consents required to achieve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Photomontages and details of materials and finishes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 demonstrating compliance with the Building Height guidelines (Dec 2018)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 demonstrating compliance with the Apartment Guidelines 2018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life cycle report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and operation of proposal which includes ‘build to rent’ apartments in accordance with  2018 Apartment Guidelines.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Covenant or legal agreement to which planning conditions may be attached to ensure the ‘build to rent’ endures for a minimum of 15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transport impact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 demonstrating compliance with DMURS and the National Cycle Manual.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on natural, archaeological, and architectural heritage to be incorporated in EIAR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Sunlight/daylight study to existing and proposed dwellings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Flood risk assessment report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management plan and waste management plan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Boundary/surface treatments and landscaping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08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12693</TotalTime>
  <Words>1005</Words>
  <Application>Microsoft Office PowerPoint</Application>
  <PresentationFormat>On-screen Show (4:3)</PresentationFormat>
  <Paragraphs>103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                            Entrance to site</vt:lpstr>
      <vt:lpstr>                           Entrance to site with amenity building on left</vt:lpstr>
      <vt:lpstr>               View eastwards from Block 5 looking into central open space</vt:lpstr>
      <vt:lpstr>                           View showing playspace and rear of amenity building </vt:lpstr>
      <vt:lpstr>                                        View east with amenity building on left</vt:lpstr>
      <vt:lpstr>                                 View south from north eastern pocket park</vt:lpstr>
      <vt:lpstr>                                 View looking north between shop and cafe</vt:lpstr>
      <vt:lpstr>                                         Looking south east from western green 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Jim Johnston</cp:lastModifiedBy>
  <cp:revision>205</cp:revision>
  <cp:lastPrinted>2019-04-03T16:20:20Z</cp:lastPrinted>
  <dcterms:created xsi:type="dcterms:W3CDTF">2018-07-16T08:09:38Z</dcterms:created>
  <dcterms:modified xsi:type="dcterms:W3CDTF">2019-12-06T10:15:45Z</dcterms:modified>
</cp:coreProperties>
</file>