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74" r:id="rId4"/>
    <p:sldId id="278" r:id="rId5"/>
    <p:sldId id="275" r:id="rId6"/>
    <p:sldId id="260" r:id="rId7"/>
    <p:sldId id="265" r:id="rId8"/>
    <p:sldId id="27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70670-A8B7-4F1E-B9ED-384EDCA4D3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66F5E51-0A81-4533-A8FB-57CD07886A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EF76A86-A6D1-4696-AA53-72229AF1D360}"/>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5" name="Footer Placeholder 4">
            <a:extLst>
              <a:ext uri="{FF2B5EF4-FFF2-40B4-BE49-F238E27FC236}">
                <a16:creationId xmlns:a16="http://schemas.microsoft.com/office/drawing/2014/main" id="{50A6E1F6-8978-41DE-9704-AA80E958B7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F96426-EC17-4960-A61B-BF6383231C85}"/>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207321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8798A-6F2F-4101-B4E9-73E1528C0F8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194A4D1-F2F0-4C10-89D3-080D4B564C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2A0FC5-433D-48E9-BA31-4C76E97F395A}"/>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5" name="Footer Placeholder 4">
            <a:extLst>
              <a:ext uri="{FF2B5EF4-FFF2-40B4-BE49-F238E27FC236}">
                <a16:creationId xmlns:a16="http://schemas.microsoft.com/office/drawing/2014/main" id="{C4ACEBD5-8615-48E8-A135-17D6A74FB6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787973-EEF5-4E96-A528-9F9D83D0D28C}"/>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3608369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77C411-9D24-4577-B6B2-0CCC9FAD1E7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D1E75C-4B60-4121-8576-409025AC14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5415B2-AC08-46F0-9B06-8591586111A6}"/>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5" name="Footer Placeholder 4">
            <a:extLst>
              <a:ext uri="{FF2B5EF4-FFF2-40B4-BE49-F238E27FC236}">
                <a16:creationId xmlns:a16="http://schemas.microsoft.com/office/drawing/2014/main" id="{C013F5A2-FA06-43CB-8DCC-6B11AEE53F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CB6B01-1518-49DC-AA36-DBB31E5EC275}"/>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2312507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43F65-DFD3-4E7B-ACCC-62264444A2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B913882-4BCF-4350-A292-2FE8352E93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A164B9-8398-43E5-8A69-DECF9CEC471C}"/>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5" name="Footer Placeholder 4">
            <a:extLst>
              <a:ext uri="{FF2B5EF4-FFF2-40B4-BE49-F238E27FC236}">
                <a16:creationId xmlns:a16="http://schemas.microsoft.com/office/drawing/2014/main" id="{D7F685B8-02B4-4079-9162-5A0D72556F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413B29-DFFC-4BF3-81DC-DF708BE663E9}"/>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2709465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095E5-A0B4-4848-A08E-0A96519849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59240CE-E284-411C-AAAE-42110EABE2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79C175-5565-4421-8D95-E03BB9BBD0DC}"/>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5" name="Footer Placeholder 4">
            <a:extLst>
              <a:ext uri="{FF2B5EF4-FFF2-40B4-BE49-F238E27FC236}">
                <a16:creationId xmlns:a16="http://schemas.microsoft.com/office/drawing/2014/main" id="{B8BB5D64-A509-4463-851E-06794F22C3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B3D0C0-A04F-4930-87FC-076771165898}"/>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2848987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32691-4B9B-4918-8406-515D58F29AD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06DA95-4F04-47FA-BFDB-863C798567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53F87D-7E85-49D9-B2FA-EAE484FC00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8F05AC5-4788-406A-8C61-B93FFF826247}"/>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6" name="Footer Placeholder 5">
            <a:extLst>
              <a:ext uri="{FF2B5EF4-FFF2-40B4-BE49-F238E27FC236}">
                <a16:creationId xmlns:a16="http://schemas.microsoft.com/office/drawing/2014/main" id="{0C0E9BBB-A829-44E0-8774-F031787EAB2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1215272-1145-4566-8D1B-88E358A3A451}"/>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2530124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832B0-92A0-4973-BA0D-52AB167716A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E1BB32-C8B9-40EA-B54B-66592B4B24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7B6C8F-4B4D-47A9-9F49-B86A6D4BB4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43B22A9-47ED-46E1-BFE0-7B4C4AA913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2F4BE3-CD0E-45BC-9997-C023CDBFC2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856C378-7D47-4B53-B637-E329FCB8E3CF}"/>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8" name="Footer Placeholder 7">
            <a:extLst>
              <a:ext uri="{FF2B5EF4-FFF2-40B4-BE49-F238E27FC236}">
                <a16:creationId xmlns:a16="http://schemas.microsoft.com/office/drawing/2014/main" id="{6F717B3E-3520-467A-9316-6E726F41200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0E382AF-F80A-4EF6-997D-D51FDF898EE5}"/>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2443944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973F9-19EF-42E5-B814-D0E6EB62116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3FDDE4-71BF-4A98-8949-F853616BA4FA}"/>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4" name="Footer Placeholder 3">
            <a:extLst>
              <a:ext uri="{FF2B5EF4-FFF2-40B4-BE49-F238E27FC236}">
                <a16:creationId xmlns:a16="http://schemas.microsoft.com/office/drawing/2014/main" id="{0783625E-3ECA-429C-ADFA-7E2ED6F4760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980CE02-71FB-4FC3-A01E-A538FC5C64B5}"/>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3544516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840854-3BD8-48F4-8DCE-2986074FF96E}"/>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3" name="Footer Placeholder 2">
            <a:extLst>
              <a:ext uri="{FF2B5EF4-FFF2-40B4-BE49-F238E27FC236}">
                <a16:creationId xmlns:a16="http://schemas.microsoft.com/office/drawing/2014/main" id="{F7BA1138-F6F5-44BC-9BD1-50211F37E21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671718-5A85-4BDA-916F-F5DDC58F4AC8}"/>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1451649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2C11-8F2D-40BF-99C1-D568E40C30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4900644-87A8-49D2-B048-FE3C699C28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2D80F1A-7256-43A1-AE11-E2F2DE5437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AB73BE-C934-4820-9958-3C20D96521EF}"/>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6" name="Footer Placeholder 5">
            <a:extLst>
              <a:ext uri="{FF2B5EF4-FFF2-40B4-BE49-F238E27FC236}">
                <a16:creationId xmlns:a16="http://schemas.microsoft.com/office/drawing/2014/main" id="{48E7C067-3EEA-49E0-9D10-5840BB0902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FB8DDA0-8A8A-48BD-B47A-71F380F4B2B3}"/>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1940579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A3DE0-DF69-435B-A371-36C00AB39C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D58F5C4-68C1-41FB-A65D-21F10E0EC7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61B1323-6BAB-49B4-9EF5-E863303E25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D470E7-FA58-4B8C-A954-A721DD7AFE7C}"/>
              </a:ext>
            </a:extLst>
          </p:cNvPr>
          <p:cNvSpPr>
            <a:spLocks noGrp="1"/>
          </p:cNvSpPr>
          <p:nvPr>
            <p:ph type="dt" sz="half" idx="10"/>
          </p:nvPr>
        </p:nvSpPr>
        <p:spPr/>
        <p:txBody>
          <a:bodyPr/>
          <a:lstStyle/>
          <a:p>
            <a:fld id="{CE830EC2-8A65-44C6-937E-CFFBC33901CD}" type="datetimeFigureOut">
              <a:rPr lang="en-GB" smtClean="0"/>
              <a:t>25/11/2019</a:t>
            </a:fld>
            <a:endParaRPr lang="en-GB"/>
          </a:p>
        </p:txBody>
      </p:sp>
      <p:sp>
        <p:nvSpPr>
          <p:cNvPr id="6" name="Footer Placeholder 5">
            <a:extLst>
              <a:ext uri="{FF2B5EF4-FFF2-40B4-BE49-F238E27FC236}">
                <a16:creationId xmlns:a16="http://schemas.microsoft.com/office/drawing/2014/main" id="{E8D6B0C8-B1DB-42C6-821E-2A3BF93564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85F336-A817-4FF8-81DE-AB46084CB292}"/>
              </a:ext>
            </a:extLst>
          </p:cNvPr>
          <p:cNvSpPr>
            <a:spLocks noGrp="1"/>
          </p:cNvSpPr>
          <p:nvPr>
            <p:ph type="sldNum" sz="quarter" idx="12"/>
          </p:nvPr>
        </p:nvSpPr>
        <p:spPr/>
        <p:txBody>
          <a:bodyPr/>
          <a:lstStyle/>
          <a:p>
            <a:fld id="{061D8CAF-8C58-4565-B091-5A3E420F512C}" type="slidenum">
              <a:rPr lang="en-GB" smtClean="0"/>
              <a:t>‹#›</a:t>
            </a:fld>
            <a:endParaRPr lang="en-GB"/>
          </a:p>
        </p:txBody>
      </p:sp>
    </p:spTree>
    <p:extLst>
      <p:ext uri="{BB962C8B-B14F-4D97-AF65-F5344CB8AC3E}">
        <p14:creationId xmlns:p14="http://schemas.microsoft.com/office/powerpoint/2010/main" val="402288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2787A6-813B-478B-9A6A-7314AFBF43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E129AFA-4B0C-4589-A153-4FE497CC38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0F4ED1-CF5E-400C-ABAE-D405D5B4DC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830EC2-8A65-44C6-937E-CFFBC33901CD}" type="datetimeFigureOut">
              <a:rPr lang="en-GB" smtClean="0"/>
              <a:t>25/11/2019</a:t>
            </a:fld>
            <a:endParaRPr lang="en-GB"/>
          </a:p>
        </p:txBody>
      </p:sp>
      <p:sp>
        <p:nvSpPr>
          <p:cNvPr id="5" name="Footer Placeholder 4">
            <a:extLst>
              <a:ext uri="{FF2B5EF4-FFF2-40B4-BE49-F238E27FC236}">
                <a16:creationId xmlns:a16="http://schemas.microsoft.com/office/drawing/2014/main" id="{12FB74B3-CE2D-4CE7-A029-95C1C8329F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3C40252-6A4F-46A8-AEAA-833E7DE767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D8CAF-8C58-4565-B091-5A3E420F512C}" type="slidenum">
              <a:rPr lang="en-GB" smtClean="0"/>
              <a:t>‹#›</a:t>
            </a:fld>
            <a:endParaRPr lang="en-GB"/>
          </a:p>
        </p:txBody>
      </p:sp>
    </p:spTree>
    <p:extLst>
      <p:ext uri="{BB962C8B-B14F-4D97-AF65-F5344CB8AC3E}">
        <p14:creationId xmlns:p14="http://schemas.microsoft.com/office/powerpoint/2010/main" val="336899057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9E09B-E706-4C01-A777-057813D5AF9F}"/>
              </a:ext>
            </a:extLst>
          </p:cNvPr>
          <p:cNvSpPr>
            <a:spLocks noGrp="1"/>
          </p:cNvSpPr>
          <p:nvPr>
            <p:ph type="ctrTitle"/>
          </p:nvPr>
        </p:nvSpPr>
        <p:spPr/>
        <p:txBody>
          <a:bodyPr/>
          <a:lstStyle/>
          <a:p>
            <a:r>
              <a:rPr lang="en-GB" dirty="0"/>
              <a:t>Lucan Community Survey (Litter Aspects)</a:t>
            </a:r>
          </a:p>
        </p:txBody>
      </p:sp>
      <p:sp>
        <p:nvSpPr>
          <p:cNvPr id="3" name="Subtitle 2">
            <a:extLst>
              <a:ext uri="{FF2B5EF4-FFF2-40B4-BE49-F238E27FC236}">
                <a16:creationId xmlns:a16="http://schemas.microsoft.com/office/drawing/2014/main" id="{3E2838A1-5BC1-4522-9023-E0F992548DA1}"/>
              </a:ext>
            </a:extLst>
          </p:cNvPr>
          <p:cNvSpPr>
            <a:spLocks noGrp="1"/>
          </p:cNvSpPr>
          <p:nvPr>
            <p:ph type="subTitle" idx="1"/>
          </p:nvPr>
        </p:nvSpPr>
        <p:spPr/>
        <p:txBody>
          <a:bodyPr/>
          <a:lstStyle/>
          <a:p>
            <a:r>
              <a:rPr lang="en-GB" dirty="0"/>
              <a:t>- Carried out between May and September 2019 -</a:t>
            </a:r>
          </a:p>
          <a:p>
            <a:pPr marL="342900" indent="-342900">
              <a:buFontTx/>
              <a:buChar char="-"/>
            </a:pPr>
            <a:r>
              <a:rPr lang="en-GB" dirty="0"/>
              <a:t>455 Responses in the Lucan Area, online and handwritten –</a:t>
            </a:r>
          </a:p>
          <a:p>
            <a:r>
              <a:rPr lang="en-GB" dirty="0"/>
              <a:t>- Many thanks to Des Ryan for analysing the raw data -</a:t>
            </a:r>
          </a:p>
        </p:txBody>
      </p:sp>
    </p:spTree>
    <p:extLst>
      <p:ext uri="{BB962C8B-B14F-4D97-AF65-F5344CB8AC3E}">
        <p14:creationId xmlns:p14="http://schemas.microsoft.com/office/powerpoint/2010/main" val="2087121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descr="A close up of a map&#10;&#10;Description automatically generated">
            <a:extLst>
              <a:ext uri="{FF2B5EF4-FFF2-40B4-BE49-F238E27FC236}">
                <a16:creationId xmlns:a16="http://schemas.microsoft.com/office/drawing/2014/main" id="{CF197A1B-3B1D-4A32-8198-31893381FB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9325" y="276225"/>
            <a:ext cx="7753350" cy="6305550"/>
          </a:xfrm>
          <a:prstGeom prst="rect">
            <a:avLst/>
          </a:prstGeom>
        </p:spPr>
      </p:pic>
      <p:sp>
        <p:nvSpPr>
          <p:cNvPr id="2" name="TextBox 1">
            <a:extLst>
              <a:ext uri="{FF2B5EF4-FFF2-40B4-BE49-F238E27FC236}">
                <a16:creationId xmlns:a16="http://schemas.microsoft.com/office/drawing/2014/main" id="{A11ED646-F693-41C9-9942-17F5D703B21A}"/>
              </a:ext>
            </a:extLst>
          </p:cNvPr>
          <p:cNvSpPr txBox="1"/>
          <p:nvPr/>
        </p:nvSpPr>
        <p:spPr>
          <a:xfrm>
            <a:off x="6805061" y="1953589"/>
            <a:ext cx="1395664" cy="1200329"/>
          </a:xfrm>
          <a:prstGeom prst="rect">
            <a:avLst/>
          </a:prstGeom>
          <a:noFill/>
        </p:spPr>
        <p:txBody>
          <a:bodyPr wrap="square" rtlCol="0">
            <a:spAutoFit/>
          </a:bodyPr>
          <a:lstStyle/>
          <a:p>
            <a:r>
              <a:rPr lang="en-GB" u="sng" dirty="0"/>
              <a:t>Lucan East </a:t>
            </a:r>
          </a:p>
          <a:p>
            <a:r>
              <a:rPr lang="en-GB" dirty="0"/>
              <a:t>(all in Palmerstown </a:t>
            </a:r>
            <a:r>
              <a:rPr lang="en-GB" dirty="0" err="1"/>
              <a:t>Fonthill</a:t>
            </a:r>
            <a:r>
              <a:rPr lang="en-GB" dirty="0"/>
              <a:t> LEA)</a:t>
            </a:r>
          </a:p>
        </p:txBody>
      </p:sp>
      <p:sp>
        <p:nvSpPr>
          <p:cNvPr id="4" name="TextBox 3">
            <a:extLst>
              <a:ext uri="{FF2B5EF4-FFF2-40B4-BE49-F238E27FC236}">
                <a16:creationId xmlns:a16="http://schemas.microsoft.com/office/drawing/2014/main" id="{5B55CEF2-3BA6-41C1-9206-4442F6505C7D}"/>
              </a:ext>
            </a:extLst>
          </p:cNvPr>
          <p:cNvSpPr txBox="1"/>
          <p:nvPr/>
        </p:nvSpPr>
        <p:spPr>
          <a:xfrm>
            <a:off x="4252762" y="1076426"/>
            <a:ext cx="1472665" cy="1754326"/>
          </a:xfrm>
          <a:prstGeom prst="rect">
            <a:avLst/>
          </a:prstGeom>
          <a:noFill/>
        </p:spPr>
        <p:txBody>
          <a:bodyPr wrap="square" rtlCol="0">
            <a:spAutoFit/>
          </a:bodyPr>
          <a:lstStyle/>
          <a:p>
            <a:r>
              <a:rPr lang="en-GB" u="sng" dirty="0"/>
              <a:t>Old Lucan </a:t>
            </a:r>
            <a:r>
              <a:rPr lang="en-GB" dirty="0"/>
              <a:t>village area, </a:t>
            </a:r>
            <a:r>
              <a:rPr lang="en-GB" dirty="0" err="1"/>
              <a:t>Dodsboro</a:t>
            </a:r>
            <a:r>
              <a:rPr lang="en-GB" dirty="0"/>
              <a:t> and oldest areas bordering N4</a:t>
            </a:r>
          </a:p>
        </p:txBody>
      </p:sp>
      <p:sp>
        <p:nvSpPr>
          <p:cNvPr id="5" name="TextBox 4">
            <a:extLst>
              <a:ext uri="{FF2B5EF4-FFF2-40B4-BE49-F238E27FC236}">
                <a16:creationId xmlns:a16="http://schemas.microsoft.com/office/drawing/2014/main" id="{C38BD52C-408F-4B03-9FAC-019190896687}"/>
              </a:ext>
            </a:extLst>
          </p:cNvPr>
          <p:cNvSpPr txBox="1"/>
          <p:nvPr/>
        </p:nvSpPr>
        <p:spPr>
          <a:xfrm>
            <a:off x="4489281" y="3288585"/>
            <a:ext cx="2104024" cy="1477328"/>
          </a:xfrm>
          <a:prstGeom prst="rect">
            <a:avLst/>
          </a:prstGeom>
          <a:noFill/>
        </p:spPr>
        <p:txBody>
          <a:bodyPr wrap="square" rtlCol="0">
            <a:spAutoFit/>
          </a:bodyPr>
          <a:lstStyle/>
          <a:p>
            <a:r>
              <a:rPr lang="en-GB" dirty="0" err="1"/>
              <a:t>Griffeen</a:t>
            </a:r>
            <a:r>
              <a:rPr lang="en-GB" dirty="0"/>
              <a:t> (including Westbury and Newcastle Road and older parts south of N4</a:t>
            </a:r>
          </a:p>
        </p:txBody>
      </p:sp>
      <p:sp>
        <p:nvSpPr>
          <p:cNvPr id="6" name="TextBox 5">
            <a:extLst>
              <a:ext uri="{FF2B5EF4-FFF2-40B4-BE49-F238E27FC236}">
                <a16:creationId xmlns:a16="http://schemas.microsoft.com/office/drawing/2014/main" id="{4C9EB9FF-D861-49E7-9689-D0DCB5C7BEAB}"/>
              </a:ext>
            </a:extLst>
          </p:cNvPr>
          <p:cNvSpPr txBox="1"/>
          <p:nvPr/>
        </p:nvSpPr>
        <p:spPr>
          <a:xfrm>
            <a:off x="3001478" y="3288585"/>
            <a:ext cx="1395664" cy="923330"/>
          </a:xfrm>
          <a:prstGeom prst="rect">
            <a:avLst/>
          </a:prstGeom>
          <a:noFill/>
        </p:spPr>
        <p:txBody>
          <a:bodyPr wrap="square" rtlCol="0">
            <a:spAutoFit/>
          </a:bodyPr>
          <a:lstStyle/>
          <a:p>
            <a:r>
              <a:rPr lang="en-GB" u="sng" dirty="0"/>
              <a:t>Adamstown</a:t>
            </a:r>
          </a:p>
          <a:p>
            <a:r>
              <a:rPr lang="en-GB" dirty="0"/>
              <a:t>(all living in SDZ)</a:t>
            </a:r>
          </a:p>
        </p:txBody>
      </p:sp>
    </p:spTree>
    <p:extLst>
      <p:ext uri="{BB962C8B-B14F-4D97-AF65-F5344CB8AC3E}">
        <p14:creationId xmlns:p14="http://schemas.microsoft.com/office/powerpoint/2010/main" val="3290875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8510722F-1057-42E9-ABA9-9E7772744B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1725" y="542624"/>
            <a:ext cx="7448550" cy="5715000"/>
          </a:xfrm>
          <a:prstGeom prst="rect">
            <a:avLst/>
          </a:prstGeom>
        </p:spPr>
      </p:pic>
    </p:spTree>
    <p:extLst>
      <p:ext uri="{BB962C8B-B14F-4D97-AF65-F5344CB8AC3E}">
        <p14:creationId xmlns:p14="http://schemas.microsoft.com/office/powerpoint/2010/main" val="200183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92D97518-463B-480A-AE42-1D99963E32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48100" y="623887"/>
            <a:ext cx="4495800" cy="5610225"/>
          </a:xfrm>
          <a:prstGeom prst="rect">
            <a:avLst/>
          </a:prstGeom>
        </p:spPr>
      </p:pic>
    </p:spTree>
    <p:extLst>
      <p:ext uri="{BB962C8B-B14F-4D97-AF65-F5344CB8AC3E}">
        <p14:creationId xmlns:p14="http://schemas.microsoft.com/office/powerpoint/2010/main" val="3432081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sitting, table, colorful&#10;&#10;Description automatically generated">
            <a:extLst>
              <a:ext uri="{FF2B5EF4-FFF2-40B4-BE49-F238E27FC236}">
                <a16:creationId xmlns:a16="http://schemas.microsoft.com/office/drawing/2014/main" id="{86E47FEA-225B-44EF-A684-70FB8C3F7C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7730" y="309127"/>
            <a:ext cx="8516539" cy="6239746"/>
          </a:xfrm>
          <a:prstGeom prst="rect">
            <a:avLst/>
          </a:prstGeom>
        </p:spPr>
      </p:pic>
      <p:sp>
        <p:nvSpPr>
          <p:cNvPr id="4" name="TextBox 3">
            <a:extLst>
              <a:ext uri="{FF2B5EF4-FFF2-40B4-BE49-F238E27FC236}">
                <a16:creationId xmlns:a16="http://schemas.microsoft.com/office/drawing/2014/main" id="{2EE551A0-2846-4FB7-BF2A-158F1076EE95}"/>
              </a:ext>
            </a:extLst>
          </p:cNvPr>
          <p:cNvSpPr txBox="1"/>
          <p:nvPr/>
        </p:nvSpPr>
        <p:spPr>
          <a:xfrm>
            <a:off x="2098307" y="5804033"/>
            <a:ext cx="7796463" cy="646331"/>
          </a:xfrm>
          <a:prstGeom prst="rect">
            <a:avLst/>
          </a:prstGeom>
          <a:noFill/>
        </p:spPr>
        <p:txBody>
          <a:bodyPr wrap="square" rtlCol="0">
            <a:spAutoFit/>
          </a:bodyPr>
          <a:lstStyle/>
          <a:p>
            <a:pPr algn="ctr"/>
            <a:r>
              <a:rPr lang="en-GB" dirty="0">
                <a:highlight>
                  <a:srgbClr val="FFFF00"/>
                </a:highlight>
              </a:rPr>
              <a:t>This word map of negatives associated with Lucan shows that litter and bins are mentioned frequently although not to the same extent as other issues</a:t>
            </a:r>
          </a:p>
        </p:txBody>
      </p:sp>
    </p:spTree>
    <p:extLst>
      <p:ext uri="{BB962C8B-B14F-4D97-AF65-F5344CB8AC3E}">
        <p14:creationId xmlns:p14="http://schemas.microsoft.com/office/powerpoint/2010/main" val="3835093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5919516E-FD3F-4118-B6DB-4D8A98C02E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0534" y="0"/>
            <a:ext cx="5530932" cy="6858000"/>
          </a:xfrm>
          <a:prstGeom prst="rect">
            <a:avLst/>
          </a:prstGeom>
        </p:spPr>
      </p:pic>
    </p:spTree>
    <p:extLst>
      <p:ext uri="{BB962C8B-B14F-4D97-AF65-F5344CB8AC3E}">
        <p14:creationId xmlns:p14="http://schemas.microsoft.com/office/powerpoint/2010/main" val="2786740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D23A2938-BF88-4C5B-942D-B76B64F6AB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5100" y="942975"/>
            <a:ext cx="6781800" cy="4972050"/>
          </a:xfrm>
          <a:prstGeom prst="rect">
            <a:avLst/>
          </a:prstGeom>
        </p:spPr>
      </p:pic>
    </p:spTree>
    <p:extLst>
      <p:ext uri="{BB962C8B-B14F-4D97-AF65-F5344CB8AC3E}">
        <p14:creationId xmlns:p14="http://schemas.microsoft.com/office/powerpoint/2010/main" val="610847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FDF5C0-C721-4769-91FA-94E3D3DF4AB4}"/>
              </a:ext>
            </a:extLst>
          </p:cNvPr>
          <p:cNvSpPr txBox="1"/>
          <p:nvPr/>
        </p:nvSpPr>
        <p:spPr>
          <a:xfrm>
            <a:off x="452387" y="148471"/>
            <a:ext cx="11069053" cy="6709529"/>
          </a:xfrm>
          <a:prstGeom prst="rect">
            <a:avLst/>
          </a:prstGeom>
          <a:noFill/>
        </p:spPr>
        <p:txBody>
          <a:bodyPr wrap="square" rtlCol="0">
            <a:spAutoFit/>
          </a:bodyPr>
          <a:lstStyle/>
          <a:p>
            <a:pPr algn="ctr"/>
            <a:r>
              <a:rPr lang="en-GB" sz="2800" b="1" u="sng" dirty="0"/>
              <a:t>Summary</a:t>
            </a:r>
          </a:p>
          <a:p>
            <a:endParaRPr lang="en-GB" dirty="0"/>
          </a:p>
          <a:p>
            <a:pPr marL="285750" indent="-285750">
              <a:buFont typeface="Arial" panose="020B0604020202020204" pitchFamily="34" charset="0"/>
              <a:buChar char="•"/>
            </a:pPr>
            <a:r>
              <a:rPr lang="en-GB" dirty="0"/>
              <a:t>Some parts of Lucan are cleaner than others with Old Lucan being considered cleanest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Half of residents say that Lucan is “somewhat clean”, which suggests that while the litter problem is not chronic there are areas of concern which South Dublin County Council needs to address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Lucan East identifies itself as the least clean part of Lucan and this would tally with reports made to the Council by elected representatives about illegal dumping and rampant littering. Adamstown also mentions issues which again would feature in relation to longer-established parts of the SDZ</a:t>
            </a:r>
          </a:p>
          <a:p>
            <a:endParaRPr lang="en-GB" dirty="0"/>
          </a:p>
          <a:p>
            <a:pPr algn="ctr"/>
            <a:r>
              <a:rPr lang="en-GB" sz="2800" b="1" u="sng" dirty="0"/>
              <a:t>Recommendations</a:t>
            </a:r>
          </a:p>
          <a:p>
            <a:endParaRPr lang="en-GB" dirty="0"/>
          </a:p>
          <a:p>
            <a:r>
              <a:rPr lang="en-GB" dirty="0"/>
              <a:t>- An increased focus on the Lucan East area and southern Adamstown from </a:t>
            </a:r>
            <a:r>
              <a:rPr lang="en-GB" dirty="0" err="1"/>
              <a:t>Castlegate</a:t>
            </a:r>
            <a:r>
              <a:rPr lang="en-GB" dirty="0"/>
              <a:t> Way and Adamstown Avenue to Station Road</a:t>
            </a:r>
          </a:p>
          <a:p>
            <a:pPr marL="285750" indent="-285750">
              <a:buFontTx/>
              <a:buChar char="-"/>
            </a:pPr>
            <a:r>
              <a:rPr lang="en-GB" dirty="0"/>
              <a:t>Mobile CCTV and blitz on local offenders and publication of same to show “zero tolerance”</a:t>
            </a:r>
          </a:p>
          <a:p>
            <a:pPr marL="285750" indent="-285750">
              <a:buFontTx/>
              <a:buChar char="-"/>
            </a:pPr>
            <a:r>
              <a:rPr lang="en-GB" dirty="0"/>
              <a:t>More bins along routes well frequented, </a:t>
            </a:r>
            <a:r>
              <a:rPr lang="en-GB" dirty="0" err="1"/>
              <a:t>eg</a:t>
            </a:r>
            <a:r>
              <a:rPr lang="en-GB" dirty="0"/>
              <a:t> on route from Adamstown schools to Library, </a:t>
            </a:r>
            <a:r>
              <a:rPr lang="en-GB" dirty="0" err="1"/>
              <a:t>Griffeen</a:t>
            </a:r>
            <a:r>
              <a:rPr lang="en-GB" dirty="0"/>
              <a:t> Avenue from Lucan East ETNS to </a:t>
            </a:r>
            <a:r>
              <a:rPr lang="en-GB" dirty="0" err="1"/>
              <a:t>Balgaddy</a:t>
            </a:r>
            <a:r>
              <a:rPr lang="en-GB" dirty="0"/>
              <a:t> and in and around </a:t>
            </a:r>
            <a:r>
              <a:rPr lang="en-GB" dirty="0" err="1"/>
              <a:t>Ballyowen</a:t>
            </a:r>
            <a:r>
              <a:rPr lang="en-GB" dirty="0"/>
              <a:t> Park (</a:t>
            </a:r>
            <a:r>
              <a:rPr lang="en-GB" dirty="0" err="1"/>
              <a:t>Fonthill</a:t>
            </a:r>
            <a:r>
              <a:rPr lang="en-GB" dirty="0"/>
              <a:t>)</a:t>
            </a:r>
          </a:p>
          <a:p>
            <a:pPr marL="285750" indent="-285750">
              <a:buFontTx/>
              <a:buChar char="-"/>
            </a:pPr>
            <a:r>
              <a:rPr lang="en-GB" dirty="0"/>
              <a:t>Identify Lucan East as location for pilot study on nudge theory as proposed by local TCD research student who has contacted SDCC several times and received no response as of yet (details supplied at ACM). This study would involve an installation of two SDCC bins in the designated area and equipping said bins with motion detector voice activation device</a:t>
            </a:r>
          </a:p>
          <a:p>
            <a:pPr marL="285750" indent="-285750">
              <a:buFontTx/>
              <a:buChar char="-"/>
            </a:pPr>
            <a:endParaRPr lang="en-GB" dirty="0"/>
          </a:p>
        </p:txBody>
      </p:sp>
    </p:spTree>
    <p:extLst>
      <p:ext uri="{BB962C8B-B14F-4D97-AF65-F5344CB8AC3E}">
        <p14:creationId xmlns:p14="http://schemas.microsoft.com/office/powerpoint/2010/main" val="2722516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1652</TotalTime>
  <Words>333</Words>
  <Application>Microsoft Office PowerPoint</Application>
  <PresentationFormat>Widescreen</PresentationFormat>
  <Paragraphs>25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Lucan Community Survey (Litter Aspects)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Lucan Community Survey</dc:title>
  <dc:creator>Paul Gogarty</dc:creator>
  <cp:lastModifiedBy>Ciara Brennan</cp:lastModifiedBy>
  <cp:revision>19</cp:revision>
  <dcterms:created xsi:type="dcterms:W3CDTF">2019-11-11T16:37:24Z</dcterms:created>
  <dcterms:modified xsi:type="dcterms:W3CDTF">2019-11-25T14:18:05Z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