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6" r:id="rId2"/>
    <p:sldId id="306" r:id="rId3"/>
    <p:sldId id="341" r:id="rId4"/>
    <p:sldId id="340" r:id="rId5"/>
    <p:sldId id="343" r:id="rId6"/>
    <p:sldId id="344" r:id="rId7"/>
    <p:sldId id="258" r:id="rId8"/>
    <p:sldId id="346" r:id="rId9"/>
    <p:sldId id="319" r:id="rId10"/>
    <p:sldId id="332" r:id="rId11"/>
    <p:sldId id="345" r:id="rId12"/>
    <p:sldId id="322" r:id="rId13"/>
    <p:sldId id="347" r:id="rId14"/>
    <p:sldId id="268" r:id="rId15"/>
    <p:sldId id="337" r:id="rId16"/>
    <p:sldId id="338" r:id="rId17"/>
    <p:sldId id="324" r:id="rId18"/>
    <p:sldId id="304" r:id="rId19"/>
    <p:sldId id="320" r:id="rId20"/>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59" autoAdjust="0"/>
    <p:restoredTop sz="94660"/>
  </p:normalViewPr>
  <p:slideViewPr>
    <p:cSldViewPr snapToGrid="0">
      <p:cViewPr varScale="1">
        <p:scale>
          <a:sx n="90" d="100"/>
          <a:sy n="90" d="100"/>
        </p:scale>
        <p:origin x="1080" y="78"/>
      </p:cViewPr>
      <p:guideLst>
        <p:guide orient="horz"/>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18956BF4-86D6-4997-B325-1D75EA08AD7E}" type="datetimeFigureOut">
              <a:rPr lang="en-IE" smtClean="0"/>
              <a:t>21/11/2019</a:t>
            </a:fld>
            <a:endParaRPr lang="en-IE" dirty="0"/>
          </a:p>
        </p:txBody>
      </p:sp>
      <p:sp>
        <p:nvSpPr>
          <p:cNvPr id="4" name="Slide Image Placeholder 3"/>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A2D11A82-9A8E-48EC-9D89-EA9B6AB93C45}" type="slidenum">
              <a:rPr lang="en-IE" smtClean="0"/>
              <a:t>‹#›</a:t>
            </a:fld>
            <a:endParaRPr lang="en-IE" dirty="0"/>
          </a:p>
        </p:txBody>
      </p:sp>
    </p:spTree>
    <p:extLst>
      <p:ext uri="{BB962C8B-B14F-4D97-AF65-F5344CB8AC3E}">
        <p14:creationId xmlns:p14="http://schemas.microsoft.com/office/powerpoint/2010/main" val="1563876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21/11/2019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582098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21/11/2019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148477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21/11/2019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91701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EEB4D-905E-4893-AE0A-34851A8B8E85}" type="datetimeFigureOut">
              <a:rPr lang="en-IE" smtClean="0"/>
              <a:t>21/11/2019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285913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1EEB4D-905E-4893-AE0A-34851A8B8E85}" type="datetimeFigureOut">
              <a:rPr lang="en-IE" smtClean="0"/>
              <a:t>21/11/2019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2461193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1EEB4D-905E-4893-AE0A-34851A8B8E85}" type="datetimeFigureOut">
              <a:rPr lang="en-IE" smtClean="0"/>
              <a:t>21/11/2019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288061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1EEB4D-905E-4893-AE0A-34851A8B8E85}" type="datetimeFigureOut">
              <a:rPr lang="en-IE" smtClean="0"/>
              <a:t>21/11/2019</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397838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1EEB4D-905E-4893-AE0A-34851A8B8E85}" type="datetimeFigureOut">
              <a:rPr lang="en-IE" smtClean="0"/>
              <a:t>21/11/2019</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330609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EEB4D-905E-4893-AE0A-34851A8B8E85}" type="datetimeFigureOut">
              <a:rPr lang="en-IE" smtClean="0"/>
              <a:t>21/11/2019</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2604079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EEB4D-905E-4893-AE0A-34851A8B8E85}" type="datetimeFigureOut">
              <a:rPr lang="en-IE" smtClean="0"/>
              <a:t>21/11/2019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4143304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1EEB4D-905E-4893-AE0A-34851A8B8E85}" type="datetimeFigureOut">
              <a:rPr lang="en-IE" smtClean="0"/>
              <a:t>21/11/2019</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04E12019-8E48-4DF3-B5AD-273A550E8C9D}" type="slidenum">
              <a:rPr lang="en-IE" smtClean="0"/>
              <a:t>‹#›</a:t>
            </a:fld>
            <a:endParaRPr lang="en-IE" dirty="0"/>
          </a:p>
        </p:txBody>
      </p:sp>
    </p:spTree>
    <p:extLst>
      <p:ext uri="{BB962C8B-B14F-4D97-AF65-F5344CB8AC3E}">
        <p14:creationId xmlns:p14="http://schemas.microsoft.com/office/powerpoint/2010/main" val="189850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EEB4D-905E-4893-AE0A-34851A8B8E85}" type="datetimeFigureOut">
              <a:rPr lang="en-IE" smtClean="0"/>
              <a:t>21/11/2019</a:t>
            </a:fld>
            <a:endParaRPr lang="en-I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12019-8E48-4DF3-B5AD-273A550E8C9D}" type="slidenum">
              <a:rPr lang="en-IE" smtClean="0"/>
              <a:t>‹#›</a:t>
            </a:fld>
            <a:endParaRPr lang="en-IE" dirty="0"/>
          </a:p>
        </p:txBody>
      </p:sp>
    </p:spTree>
    <p:extLst>
      <p:ext uri="{BB962C8B-B14F-4D97-AF65-F5344CB8AC3E}">
        <p14:creationId xmlns:p14="http://schemas.microsoft.com/office/powerpoint/2010/main" val="590489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72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Box 2"/>
          <p:cNvSpPr txBox="1"/>
          <p:nvPr/>
        </p:nvSpPr>
        <p:spPr>
          <a:xfrm>
            <a:off x="346323" y="2864414"/>
            <a:ext cx="8299939" cy="2554545"/>
          </a:xfrm>
          <a:prstGeom prst="rect">
            <a:avLst/>
          </a:prstGeom>
          <a:noFill/>
        </p:spPr>
        <p:txBody>
          <a:bodyPr wrap="square" rtlCol="0">
            <a:spAutoFit/>
          </a:bodyPr>
          <a:lstStyle/>
          <a:p>
            <a:r>
              <a:rPr lang="en-IE" sz="3200" b="1" dirty="0">
                <a:solidFill>
                  <a:schemeClr val="bg1"/>
                </a:solidFill>
                <a:latin typeface="Times New Roman" panose="02020603050405020304" pitchFamily="18" charset="0"/>
                <a:cs typeface="Times New Roman" panose="02020603050405020304" pitchFamily="18" charset="0"/>
              </a:rPr>
              <a:t>SHD Application</a:t>
            </a:r>
            <a:r>
              <a:rPr lang="en-IE" sz="3200" dirty="0">
                <a:solidFill>
                  <a:schemeClr val="bg1"/>
                </a:solidFill>
                <a:latin typeface="Times New Roman" panose="02020603050405020304" pitchFamily="18" charset="0"/>
                <a:cs typeface="Times New Roman" panose="02020603050405020304" pitchFamily="18" charset="0"/>
              </a:rPr>
              <a:t>: </a:t>
            </a:r>
          </a:p>
          <a:p>
            <a:r>
              <a:rPr lang="en-IE" sz="3200" dirty="0">
                <a:solidFill>
                  <a:schemeClr val="bg1"/>
                </a:solidFill>
                <a:latin typeface="Times New Roman" panose="02020603050405020304" pitchFamily="18" charset="0"/>
                <a:cs typeface="Times New Roman" panose="02020603050405020304" pitchFamily="18" charset="0"/>
              </a:rPr>
              <a:t>St Edmunds,  St. Loman’s Road, Palmerstown.</a:t>
            </a:r>
          </a:p>
          <a:p>
            <a:r>
              <a:rPr lang="en-IE" sz="3200" b="1" dirty="0">
                <a:solidFill>
                  <a:schemeClr val="bg1"/>
                </a:solidFill>
                <a:latin typeface="Times New Roman" panose="02020603050405020304" pitchFamily="18" charset="0"/>
                <a:cs typeface="Times New Roman" panose="02020603050405020304" pitchFamily="18" charset="0"/>
              </a:rPr>
              <a:t>SDCC Ref: SHD3ABP-305857-19</a:t>
            </a:r>
          </a:p>
          <a:p>
            <a:r>
              <a:rPr lang="en-IE" sz="3200" b="1" dirty="0">
                <a:solidFill>
                  <a:schemeClr val="bg1"/>
                </a:solidFill>
                <a:latin typeface="Times New Roman" panose="02020603050405020304" pitchFamily="18" charset="0"/>
                <a:cs typeface="Times New Roman" panose="02020603050405020304" pitchFamily="18" charset="0"/>
              </a:rPr>
              <a:t>Applicant</a:t>
            </a:r>
            <a:r>
              <a:rPr lang="en-IE" sz="3200" dirty="0">
                <a:solidFill>
                  <a:schemeClr val="bg1"/>
                </a:solidFill>
                <a:latin typeface="Times New Roman" panose="02020603050405020304" pitchFamily="18" charset="0"/>
                <a:cs typeface="Times New Roman" panose="02020603050405020304" pitchFamily="18" charset="0"/>
              </a:rPr>
              <a:t>: St. Edmunds Phase 3 Limited.</a:t>
            </a:r>
          </a:p>
          <a:p>
            <a:r>
              <a:rPr lang="en-IE" sz="3200" dirty="0">
                <a:solidFill>
                  <a:schemeClr val="bg1"/>
                </a:solidFill>
                <a:latin typeface="Times New Roman" panose="02020603050405020304" pitchFamily="18" charset="0"/>
                <a:cs typeface="Times New Roman" panose="02020603050405020304" pitchFamily="18" charset="0"/>
              </a:rPr>
              <a:t>26/11/2019</a:t>
            </a:r>
          </a:p>
        </p:txBody>
      </p:sp>
      <p:cxnSp>
        <p:nvCxnSpPr>
          <p:cNvPr id="5" name="Straight Connector 4"/>
          <p:cNvCxnSpPr/>
          <p:nvPr/>
        </p:nvCxnSpPr>
        <p:spPr>
          <a:xfrm>
            <a:off x="346323" y="2751026"/>
            <a:ext cx="3506662" cy="1562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sp>
        <p:nvSpPr>
          <p:cNvPr id="8" name="TextBox 7"/>
          <p:cNvSpPr txBox="1"/>
          <p:nvPr/>
        </p:nvSpPr>
        <p:spPr>
          <a:xfrm>
            <a:off x="6427915" y="5356092"/>
            <a:ext cx="2467216" cy="523220"/>
          </a:xfrm>
          <a:prstGeom prst="rect">
            <a:avLst/>
          </a:prstGeom>
          <a:noFill/>
        </p:spPr>
        <p:txBody>
          <a:bodyPr wrap="square" rtlCol="0">
            <a:spAutoFit/>
          </a:bodyPr>
          <a:lstStyle/>
          <a:p>
            <a:r>
              <a:rPr lang="en-IE" sz="1400" b="1" dirty="0">
                <a:solidFill>
                  <a:schemeClr val="accent5">
                    <a:lumMod val="60000"/>
                    <a:lumOff val="40000"/>
                  </a:schemeClr>
                </a:solidFill>
              </a:rPr>
              <a:t>Fiona Redmond</a:t>
            </a:r>
          </a:p>
          <a:p>
            <a:r>
              <a:rPr lang="en-IE" sz="1400" b="1" dirty="0">
                <a:solidFill>
                  <a:schemeClr val="accent5">
                    <a:lumMod val="60000"/>
                    <a:lumOff val="40000"/>
                  </a:schemeClr>
                </a:solidFill>
              </a:rPr>
              <a:t>Senior Executive Planner</a:t>
            </a:r>
          </a:p>
        </p:txBody>
      </p:sp>
    </p:spTree>
    <p:extLst>
      <p:ext uri="{BB962C8B-B14F-4D97-AF65-F5344CB8AC3E}">
        <p14:creationId xmlns:p14="http://schemas.microsoft.com/office/powerpoint/2010/main" val="2564218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485" y="434162"/>
            <a:ext cx="8709030" cy="8463855"/>
          </a:xfrm>
          <a:prstGeom prst="rect">
            <a:avLst/>
          </a:prstGeom>
          <a:noFill/>
        </p:spPr>
        <p:txBody>
          <a:bodyPr wrap="square" rtlCol="0">
            <a:spAutoFit/>
          </a:bodyPr>
          <a:lstStyle/>
          <a:p>
            <a:pPr>
              <a:lnSpc>
                <a:spcPct val="200000"/>
              </a:lnSpc>
            </a:pPr>
            <a:r>
              <a:rPr lang="en-IE" sz="1600" b="1" dirty="0">
                <a:solidFill>
                  <a:srgbClr val="0070C0"/>
                </a:solidFill>
                <a:latin typeface="Times New Roman" panose="02020603050405020304" pitchFamily="18" charset="0"/>
                <a:cs typeface="Times New Roman" panose="02020603050405020304" pitchFamily="18" charset="0"/>
              </a:rPr>
              <a:t>ABP Opinion</a:t>
            </a:r>
            <a:endParaRPr lang="en-IE" dirty="0"/>
          </a:p>
          <a:p>
            <a:r>
              <a:rPr lang="en-IE" sz="1600" dirty="0">
                <a:latin typeface="Times New Roman" panose="02020603050405020304" pitchFamily="18" charset="0"/>
                <a:cs typeface="Times New Roman" panose="02020603050405020304" pitchFamily="18" charset="0"/>
              </a:rPr>
              <a:t>Design and Layout - Further consideration/justification of the documents as they relate to the street level interface of units at ground level of Block 1 and materials and finishes to the proposed buildings. The further consideration of these issues may require an amendment to the documents and/or design proposals submitted. </a:t>
            </a:r>
          </a:p>
          <a:p>
            <a:endParaRPr lang="en-IE" sz="1600" b="1" dirty="0">
              <a:solidFill>
                <a:srgbClr val="0070C0"/>
              </a:solidFill>
              <a:latin typeface="Times New Roman" panose="02020603050405020304" pitchFamily="18" charset="0"/>
              <a:cs typeface="Times New Roman" panose="02020603050405020304" pitchFamily="18" charset="0"/>
            </a:endParaRPr>
          </a:p>
          <a:p>
            <a:r>
              <a:rPr lang="en-IE" sz="1600" b="1" dirty="0">
                <a:solidFill>
                  <a:srgbClr val="0070C0"/>
                </a:solidFill>
                <a:latin typeface="Times New Roman" panose="02020603050405020304" pitchFamily="18" charset="0"/>
                <a:cs typeface="Times New Roman" panose="02020603050405020304" pitchFamily="18" charset="0"/>
              </a:rPr>
              <a:t>Summary of Specific Information to be submitted with the application: </a:t>
            </a:r>
          </a:p>
          <a:p>
            <a:r>
              <a:rPr lang="en-IE" sz="1600" dirty="0"/>
              <a:t>1- Site layout plan to be reviewed in context of DMURS and consideration of vehicular access to basement level to provide for HGV movement; consideration of pedestrian movement through the basement; parking provision for non-residential building and interface with the public open space to be reviewed; pedestrian movement west to the existing St. Edmund’s development to be indicated on the site plan and provision made for safe pedestrian crossing facilities. </a:t>
            </a:r>
          </a:p>
          <a:p>
            <a:endParaRPr lang="en-IE" sz="1600" dirty="0"/>
          </a:p>
          <a:p>
            <a:r>
              <a:rPr lang="en-IE" sz="1600" dirty="0"/>
              <a:t>2- TIA </a:t>
            </a:r>
          </a:p>
          <a:p>
            <a:endParaRPr lang="en-IE" sz="1600" dirty="0"/>
          </a:p>
          <a:p>
            <a:r>
              <a:rPr lang="en-IE" sz="1600" dirty="0"/>
              <a:t>3- Response to issues raised in Parks and Landscape Services/Public Realm report dated 25.06.19.</a:t>
            </a:r>
          </a:p>
          <a:p>
            <a:endParaRPr lang="en-IE" sz="1600" dirty="0"/>
          </a:p>
          <a:p>
            <a:r>
              <a:rPr lang="en-IE" sz="1600" dirty="0"/>
              <a:t>4- A life cycle report </a:t>
            </a:r>
          </a:p>
          <a:p>
            <a:endParaRPr lang="en-IE" sz="1600" dirty="0"/>
          </a:p>
          <a:p>
            <a:r>
              <a:rPr lang="en-IE" sz="1600" dirty="0"/>
              <a:t>5- A detailed analysis of car parking and bicycle parking provision and Mobility Management Plan.</a:t>
            </a:r>
          </a:p>
          <a:p>
            <a:pPr>
              <a:lnSpc>
                <a:spcPct val="200000"/>
              </a:lnSpc>
            </a:pPr>
            <a:endParaRPr lang="en-IE" sz="1600" b="1" dirty="0">
              <a:solidFill>
                <a:srgbClr val="0070C0"/>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endParaRPr lang="en-IE" sz="1600" b="1" dirty="0">
              <a:solidFill>
                <a:srgbClr val="0070C0"/>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endParaRPr lang="en-IE" sz="1600" b="1" dirty="0">
              <a:solidFill>
                <a:srgbClr val="0070C0"/>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endParaRPr lang="en-IE" sz="1600" b="1" dirty="0">
              <a:solidFill>
                <a:srgbClr val="0070C0"/>
              </a:solidFill>
              <a:latin typeface="Times New Roman" panose="02020603050405020304" pitchFamily="18" charset="0"/>
              <a:cs typeface="Times New Roman" panose="02020603050405020304" pitchFamily="18" charset="0"/>
            </a:endParaRPr>
          </a:p>
          <a:p>
            <a:pPr>
              <a:lnSpc>
                <a:spcPct val="200000"/>
              </a:lnSpc>
            </a:pPr>
            <a:endParaRPr lang="en-IE" sz="1600" b="1" dirty="0">
              <a:solidFill>
                <a:srgbClr val="0070C0"/>
              </a:solidFill>
              <a:latin typeface="Times New Roman" panose="02020603050405020304" pitchFamily="18" charset="0"/>
              <a:cs typeface="Times New Roman" panose="02020603050405020304" pitchFamily="18" charset="0"/>
            </a:endParaRPr>
          </a:p>
          <a:p>
            <a:r>
              <a:rPr lang="en-IE" sz="16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IE" sz="16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E" sz="1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spTree>
    <p:extLst>
      <p:ext uri="{BB962C8B-B14F-4D97-AF65-F5344CB8AC3E}">
        <p14:creationId xmlns:p14="http://schemas.microsoft.com/office/powerpoint/2010/main" val="331060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485" y="434162"/>
            <a:ext cx="8709030" cy="9971961"/>
          </a:xfrm>
          <a:prstGeom prst="rect">
            <a:avLst/>
          </a:prstGeom>
          <a:noFill/>
        </p:spPr>
        <p:txBody>
          <a:bodyPr wrap="square" rtlCol="0">
            <a:spAutoFit/>
          </a:bodyPr>
          <a:lstStyle/>
          <a:p>
            <a:r>
              <a:rPr lang="en-IE" b="1" dirty="0">
                <a:solidFill>
                  <a:srgbClr val="0070C0"/>
                </a:solidFill>
                <a:latin typeface="Times New Roman" panose="02020603050405020304" pitchFamily="18" charset="0"/>
                <a:cs typeface="Times New Roman" panose="02020603050405020304" pitchFamily="18" charset="0"/>
              </a:rPr>
              <a:t>Summary of Specific Information to be submitted with the application: </a:t>
            </a:r>
            <a:endParaRPr lang="en-IE" dirty="0"/>
          </a:p>
          <a:p>
            <a:r>
              <a:rPr lang="en-IE" sz="1600" dirty="0">
                <a:latin typeface="Times New Roman" panose="02020603050405020304" pitchFamily="18" charset="0"/>
                <a:cs typeface="Times New Roman" panose="02020603050405020304" pitchFamily="18" charset="0"/>
              </a:rPr>
              <a:t>6- Detailed drawings, sections, elevations, including a CGI of the site.</a:t>
            </a:r>
          </a:p>
          <a:p>
            <a:endParaRPr lang="en-IE" sz="1600" dirty="0">
              <a:latin typeface="Times New Roman" panose="02020603050405020304" pitchFamily="18" charset="0"/>
              <a:cs typeface="Times New Roman" panose="02020603050405020304" pitchFamily="18" charset="0"/>
            </a:endParaRPr>
          </a:p>
          <a:p>
            <a:r>
              <a:rPr lang="en-IE" sz="1600" dirty="0">
                <a:latin typeface="Times New Roman" panose="02020603050405020304" pitchFamily="18" charset="0"/>
                <a:cs typeface="Times New Roman" panose="02020603050405020304" pitchFamily="18" charset="0"/>
              </a:rPr>
              <a:t>7- Childcare demand analysis and the likely demand for childcare places resulting from the proposed development, including a crèche of suitable scale to meet the needs of existing St. Edmunds phase 1 as well as proposed development. </a:t>
            </a:r>
          </a:p>
          <a:p>
            <a:endParaRPr lang="en-IE" sz="1600" dirty="0">
              <a:latin typeface="Times New Roman" panose="02020603050405020304" pitchFamily="18" charset="0"/>
              <a:cs typeface="Times New Roman" panose="02020603050405020304" pitchFamily="18" charset="0"/>
            </a:endParaRPr>
          </a:p>
          <a:p>
            <a:r>
              <a:rPr lang="en-IE" sz="1600" dirty="0">
                <a:latin typeface="Times New Roman" panose="02020603050405020304" pitchFamily="18" charset="0"/>
                <a:cs typeface="Times New Roman" panose="02020603050405020304" pitchFamily="18" charset="0"/>
              </a:rPr>
              <a:t>8- A detailed schedule of accommodation which shall indicate compliance with relevant standards in the Sustainable Urban Housing: Design Standards for New Apartments, Guidelines for Planning Authorities’ 2018. </a:t>
            </a:r>
          </a:p>
          <a:p>
            <a:endParaRPr lang="en-IE" sz="1600" dirty="0">
              <a:latin typeface="Times New Roman" panose="02020603050405020304" pitchFamily="18" charset="0"/>
              <a:cs typeface="Times New Roman" panose="02020603050405020304" pitchFamily="18" charset="0"/>
            </a:endParaRPr>
          </a:p>
          <a:p>
            <a:r>
              <a:rPr lang="en-IE" sz="1600" dirty="0">
                <a:latin typeface="Times New Roman" panose="02020603050405020304" pitchFamily="18" charset="0"/>
                <a:cs typeface="Times New Roman" panose="02020603050405020304" pitchFamily="18" charset="0"/>
              </a:rPr>
              <a:t>9- A Detailed Landscaping Plan is required. Plan should include a management plan in relation to the existing tree line to the west providing for their phased replacement/supplementation given 10 year life span of existing trees. </a:t>
            </a:r>
          </a:p>
          <a:p>
            <a:endParaRPr lang="en-IE" sz="1600" dirty="0">
              <a:latin typeface="Times New Roman" panose="02020603050405020304" pitchFamily="18" charset="0"/>
              <a:cs typeface="Times New Roman" panose="02020603050405020304" pitchFamily="18" charset="0"/>
            </a:endParaRPr>
          </a:p>
          <a:p>
            <a:r>
              <a:rPr lang="en-IE" sz="1600" dirty="0">
                <a:latin typeface="Times New Roman" panose="02020603050405020304" pitchFamily="18" charset="0"/>
                <a:cs typeface="Times New Roman" panose="02020603050405020304" pitchFamily="18" charset="0"/>
              </a:rPr>
              <a:t>10- Respond to issues raised in the Water Services Planning Report dates 21.06.19, including inter alia a detailed SUDS strategy.</a:t>
            </a:r>
          </a:p>
          <a:p>
            <a:endParaRPr lang="en-IE" sz="1600" dirty="0">
              <a:latin typeface="Times New Roman" panose="02020603050405020304" pitchFamily="18" charset="0"/>
              <a:cs typeface="Times New Roman" panose="02020603050405020304" pitchFamily="18" charset="0"/>
            </a:endParaRPr>
          </a:p>
          <a:p>
            <a:r>
              <a:rPr lang="en-IE" sz="1600" dirty="0">
                <a:latin typeface="Times New Roman" panose="02020603050405020304" pitchFamily="18" charset="0"/>
                <a:cs typeface="Times New Roman" panose="02020603050405020304" pitchFamily="18" charset="0"/>
              </a:rPr>
              <a:t>11- Internal daylight/sunlight analysis</a:t>
            </a:r>
          </a:p>
          <a:p>
            <a:endParaRPr lang="en-IE" sz="1600" dirty="0">
              <a:latin typeface="Times New Roman" panose="02020603050405020304" pitchFamily="18" charset="0"/>
              <a:cs typeface="Times New Roman" panose="02020603050405020304" pitchFamily="18" charset="0"/>
            </a:endParaRPr>
          </a:p>
          <a:p>
            <a:r>
              <a:rPr lang="en-IE" sz="1600" dirty="0">
                <a:latin typeface="Times New Roman" panose="02020603050405020304" pitchFamily="18" charset="0"/>
                <a:cs typeface="Times New Roman" panose="02020603050405020304" pitchFamily="18" charset="0"/>
              </a:rPr>
              <a:t>12- A site layout plan indicating what areas, if any, are to be taken in charge by the planning authority. </a:t>
            </a:r>
          </a:p>
          <a:p>
            <a:endParaRPr lang="en-IE" sz="1600" dirty="0">
              <a:latin typeface="Times New Roman" panose="02020603050405020304" pitchFamily="18" charset="0"/>
              <a:cs typeface="Times New Roman" panose="02020603050405020304" pitchFamily="18" charset="0"/>
            </a:endParaRPr>
          </a:p>
          <a:p>
            <a:r>
              <a:rPr lang="en-IE" sz="1600" dirty="0">
                <a:latin typeface="Times New Roman" panose="02020603050405020304" pitchFamily="18" charset="0"/>
                <a:cs typeface="Times New Roman" panose="02020603050405020304" pitchFamily="18" charset="0"/>
              </a:rPr>
              <a:t>13- Site Specific Construction and Demolition Waste Management Plan. </a:t>
            </a:r>
          </a:p>
          <a:p>
            <a:endParaRPr lang="en-IE" sz="1600" dirty="0">
              <a:highlight>
                <a:srgbClr val="FFFF00"/>
              </a:highlight>
              <a:latin typeface="Times New Roman" panose="02020603050405020304" pitchFamily="18" charset="0"/>
              <a:cs typeface="Times New Roman" panose="02020603050405020304" pitchFamily="18" charset="0"/>
            </a:endParaRPr>
          </a:p>
          <a:p>
            <a:pPr>
              <a:lnSpc>
                <a:spcPct val="200000"/>
              </a:lnSpc>
            </a:pPr>
            <a:endParaRPr lang="en-IE" sz="1600" b="1" dirty="0">
              <a:solidFill>
                <a:srgbClr val="0070C0"/>
              </a:solidFill>
              <a:highlight>
                <a:srgbClr val="FFFF00"/>
              </a:highlight>
              <a:latin typeface="Times New Roman" panose="02020603050405020304" pitchFamily="18" charset="0"/>
              <a:cs typeface="Times New Roman" panose="02020603050405020304" pitchFamily="18" charset="0"/>
            </a:endParaRPr>
          </a:p>
          <a:p>
            <a:pPr>
              <a:lnSpc>
                <a:spcPct val="200000"/>
              </a:lnSpc>
            </a:pPr>
            <a:endParaRPr lang="en-IE" sz="1600" b="1" dirty="0">
              <a:solidFill>
                <a:srgbClr val="0070C0"/>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endParaRPr lang="en-IE" sz="1600" b="1" dirty="0">
              <a:solidFill>
                <a:srgbClr val="0070C0"/>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endParaRPr lang="en-IE" sz="1600" b="1" dirty="0">
              <a:solidFill>
                <a:srgbClr val="0070C0"/>
              </a:solidFill>
              <a:latin typeface="Times New Roman" panose="02020603050405020304" pitchFamily="18" charset="0"/>
              <a:cs typeface="Times New Roman" panose="02020603050405020304" pitchFamily="18" charset="0"/>
            </a:endParaRPr>
          </a:p>
          <a:p>
            <a:pPr marL="285750" indent="-285750">
              <a:lnSpc>
                <a:spcPct val="200000"/>
              </a:lnSpc>
              <a:buFont typeface="Arial" panose="020B0604020202020204" pitchFamily="34" charset="0"/>
              <a:buChar char="•"/>
            </a:pPr>
            <a:endParaRPr lang="en-IE" sz="1600" b="1" dirty="0">
              <a:solidFill>
                <a:srgbClr val="0070C0"/>
              </a:solidFill>
              <a:latin typeface="Times New Roman" panose="02020603050405020304" pitchFamily="18" charset="0"/>
              <a:cs typeface="Times New Roman" panose="02020603050405020304" pitchFamily="18" charset="0"/>
            </a:endParaRPr>
          </a:p>
          <a:p>
            <a:pPr>
              <a:lnSpc>
                <a:spcPct val="200000"/>
              </a:lnSpc>
            </a:pPr>
            <a:endParaRPr lang="en-IE" sz="1600" b="1" dirty="0">
              <a:solidFill>
                <a:srgbClr val="0070C0"/>
              </a:solidFill>
              <a:latin typeface="Times New Roman" panose="02020603050405020304" pitchFamily="18" charset="0"/>
              <a:cs typeface="Times New Roman" panose="02020603050405020304" pitchFamily="18" charset="0"/>
            </a:endParaRPr>
          </a:p>
          <a:p>
            <a:r>
              <a:rPr lang="en-IE" sz="16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IE" sz="16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E" sz="16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spTree>
    <p:extLst>
      <p:ext uri="{BB962C8B-B14F-4D97-AF65-F5344CB8AC3E}">
        <p14:creationId xmlns:p14="http://schemas.microsoft.com/office/powerpoint/2010/main" val="342058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4431" y="1226043"/>
            <a:ext cx="8832024" cy="338554"/>
          </a:xfrm>
          <a:prstGeom prst="rect">
            <a:avLst/>
          </a:prstGeom>
          <a:noFill/>
        </p:spPr>
        <p:txBody>
          <a:bodyPr wrap="square" rtlCol="0">
            <a:spAutoFit/>
          </a:bodyPr>
          <a:lstStyle/>
          <a:p>
            <a:r>
              <a:rPr lang="en-IE" sz="1600" b="1" dirty="0"/>
              <a:t>Proposed Site Plan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pic>
        <p:nvPicPr>
          <p:cNvPr id="5" name="Picture 4">
            <a:extLst>
              <a:ext uri="{FF2B5EF4-FFF2-40B4-BE49-F238E27FC236}">
                <a16:creationId xmlns:a16="http://schemas.microsoft.com/office/drawing/2014/main" id="{F6B0E602-A31B-46A6-86DF-D0F9E39EC35C}"/>
              </a:ext>
            </a:extLst>
          </p:cNvPr>
          <p:cNvPicPr>
            <a:picLocks noChangeAspect="1"/>
          </p:cNvPicPr>
          <p:nvPr/>
        </p:nvPicPr>
        <p:blipFill rotWithShape="1">
          <a:blip r:embed="rId5"/>
          <a:srcRect l="19535" t="13753" r="26046" b="13101"/>
          <a:stretch/>
        </p:blipFill>
        <p:spPr>
          <a:xfrm>
            <a:off x="1786270" y="1564596"/>
            <a:ext cx="6177516" cy="4211409"/>
          </a:xfrm>
          <a:prstGeom prst="rect">
            <a:avLst/>
          </a:prstGeom>
        </p:spPr>
      </p:pic>
    </p:spTree>
    <p:extLst>
      <p:ext uri="{BB962C8B-B14F-4D97-AF65-F5344CB8AC3E}">
        <p14:creationId xmlns:p14="http://schemas.microsoft.com/office/powerpoint/2010/main" val="117653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pic>
        <p:nvPicPr>
          <p:cNvPr id="7" name="Picture 6">
            <a:extLst>
              <a:ext uri="{FF2B5EF4-FFF2-40B4-BE49-F238E27FC236}">
                <a16:creationId xmlns:a16="http://schemas.microsoft.com/office/drawing/2014/main" id="{4443ECC7-580E-4817-B36C-EF6FB24AF1C1}"/>
              </a:ext>
            </a:extLst>
          </p:cNvPr>
          <p:cNvPicPr>
            <a:picLocks noChangeAspect="1"/>
          </p:cNvPicPr>
          <p:nvPr/>
        </p:nvPicPr>
        <p:blipFill rotWithShape="1">
          <a:blip r:embed="rId5"/>
          <a:srcRect l="12442" t="13754" r="27442" b="7711"/>
          <a:stretch/>
        </p:blipFill>
        <p:spPr>
          <a:xfrm>
            <a:off x="1137684" y="1226044"/>
            <a:ext cx="6794204" cy="4749454"/>
          </a:xfrm>
          <a:prstGeom prst="rect">
            <a:avLst/>
          </a:prstGeom>
        </p:spPr>
      </p:pic>
    </p:spTree>
    <p:extLst>
      <p:ext uri="{BB962C8B-B14F-4D97-AF65-F5344CB8AC3E}">
        <p14:creationId xmlns:p14="http://schemas.microsoft.com/office/powerpoint/2010/main" val="254311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91616" y="550552"/>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527" y="6209289"/>
            <a:ext cx="603494" cy="570998"/>
          </a:xfrm>
          <a:prstGeom prst="rect">
            <a:avLst/>
          </a:prstGeom>
        </p:spPr>
      </p:pic>
      <p:sp>
        <p:nvSpPr>
          <p:cNvPr id="3" name="Rectangle 2"/>
          <p:cNvSpPr/>
          <p:nvPr/>
        </p:nvSpPr>
        <p:spPr>
          <a:xfrm>
            <a:off x="5793063" y="815459"/>
            <a:ext cx="501099" cy="369332"/>
          </a:xfrm>
          <a:prstGeom prst="rect">
            <a:avLst/>
          </a:prstGeom>
        </p:spPr>
        <p:txBody>
          <a:bodyPr wrap="none">
            <a:spAutoFit/>
          </a:bodyPr>
          <a:lstStyle/>
          <a:p>
            <a:r>
              <a:rPr lang="en-IE" b="1" dirty="0">
                <a:solidFill>
                  <a:schemeClr val="bg1"/>
                </a:solidFill>
              </a:rPr>
              <a:t>Cre</a:t>
            </a:r>
            <a:endParaRPr lang="en-IE" dirty="0"/>
          </a:p>
        </p:txBody>
      </p:sp>
      <p:sp>
        <p:nvSpPr>
          <p:cNvPr id="9" name="TextBox 8">
            <a:extLst>
              <a:ext uri="{FF2B5EF4-FFF2-40B4-BE49-F238E27FC236}">
                <a16:creationId xmlns:a16="http://schemas.microsoft.com/office/drawing/2014/main" id="{3CF64036-661B-42C8-AACF-411EEA0B3686}"/>
              </a:ext>
            </a:extLst>
          </p:cNvPr>
          <p:cNvSpPr txBox="1"/>
          <p:nvPr/>
        </p:nvSpPr>
        <p:spPr>
          <a:xfrm>
            <a:off x="606056" y="815459"/>
            <a:ext cx="3253563" cy="369332"/>
          </a:xfrm>
          <a:prstGeom prst="rect">
            <a:avLst/>
          </a:prstGeom>
          <a:noFill/>
        </p:spPr>
        <p:txBody>
          <a:bodyPr wrap="square" rtlCol="0">
            <a:spAutoFit/>
          </a:bodyPr>
          <a:lstStyle/>
          <a:p>
            <a:r>
              <a:rPr lang="en-IE" dirty="0"/>
              <a:t>CGI</a:t>
            </a:r>
          </a:p>
        </p:txBody>
      </p:sp>
      <p:pic>
        <p:nvPicPr>
          <p:cNvPr id="5" name="Picture 4">
            <a:extLst>
              <a:ext uri="{FF2B5EF4-FFF2-40B4-BE49-F238E27FC236}">
                <a16:creationId xmlns:a16="http://schemas.microsoft.com/office/drawing/2014/main" id="{CE23695A-BB96-4CBB-9C31-3347C8922B5A}"/>
              </a:ext>
            </a:extLst>
          </p:cNvPr>
          <p:cNvPicPr>
            <a:picLocks noChangeAspect="1"/>
          </p:cNvPicPr>
          <p:nvPr/>
        </p:nvPicPr>
        <p:blipFill rotWithShape="1">
          <a:blip r:embed="rId4"/>
          <a:srcRect l="15697" t="13654" r="20117" b="12734"/>
          <a:stretch/>
        </p:blipFill>
        <p:spPr>
          <a:xfrm>
            <a:off x="467834" y="672270"/>
            <a:ext cx="8335924" cy="5370271"/>
          </a:xfrm>
          <a:prstGeom prst="rect">
            <a:avLst/>
          </a:prstGeom>
        </p:spPr>
      </p:pic>
    </p:spTree>
    <p:extLst>
      <p:ext uri="{BB962C8B-B14F-4D97-AF65-F5344CB8AC3E}">
        <p14:creationId xmlns:p14="http://schemas.microsoft.com/office/powerpoint/2010/main" val="3644610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91616" y="550552"/>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527" y="6209289"/>
            <a:ext cx="603494" cy="570998"/>
          </a:xfrm>
          <a:prstGeom prst="rect">
            <a:avLst/>
          </a:prstGeom>
        </p:spPr>
      </p:pic>
      <p:sp>
        <p:nvSpPr>
          <p:cNvPr id="3" name="Rectangle 2"/>
          <p:cNvSpPr/>
          <p:nvPr/>
        </p:nvSpPr>
        <p:spPr>
          <a:xfrm>
            <a:off x="5793063" y="815459"/>
            <a:ext cx="501099" cy="369332"/>
          </a:xfrm>
          <a:prstGeom prst="rect">
            <a:avLst/>
          </a:prstGeom>
        </p:spPr>
        <p:txBody>
          <a:bodyPr wrap="none">
            <a:spAutoFit/>
          </a:bodyPr>
          <a:lstStyle/>
          <a:p>
            <a:r>
              <a:rPr lang="en-IE" b="1" dirty="0">
                <a:solidFill>
                  <a:schemeClr val="bg1"/>
                </a:solidFill>
              </a:rPr>
              <a:t>Cre</a:t>
            </a:r>
            <a:endParaRPr lang="en-IE" dirty="0"/>
          </a:p>
        </p:txBody>
      </p:sp>
      <p:pic>
        <p:nvPicPr>
          <p:cNvPr id="5" name="Picture 4">
            <a:extLst>
              <a:ext uri="{FF2B5EF4-FFF2-40B4-BE49-F238E27FC236}">
                <a16:creationId xmlns:a16="http://schemas.microsoft.com/office/drawing/2014/main" id="{5567471A-6779-4819-8180-A960B971F7E5}"/>
              </a:ext>
            </a:extLst>
          </p:cNvPr>
          <p:cNvPicPr>
            <a:picLocks noChangeAspect="1"/>
          </p:cNvPicPr>
          <p:nvPr/>
        </p:nvPicPr>
        <p:blipFill rotWithShape="1">
          <a:blip r:embed="rId4"/>
          <a:srcRect l="15814" t="14594" r="8139" b="6242"/>
          <a:stretch/>
        </p:blipFill>
        <p:spPr>
          <a:xfrm>
            <a:off x="1446028" y="1607934"/>
            <a:ext cx="6953693" cy="4071785"/>
          </a:xfrm>
          <a:prstGeom prst="rect">
            <a:avLst/>
          </a:prstGeom>
        </p:spPr>
      </p:pic>
    </p:spTree>
    <p:extLst>
      <p:ext uri="{BB962C8B-B14F-4D97-AF65-F5344CB8AC3E}">
        <p14:creationId xmlns:p14="http://schemas.microsoft.com/office/powerpoint/2010/main" val="75905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91616" y="550552"/>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527" y="6209289"/>
            <a:ext cx="603494" cy="570998"/>
          </a:xfrm>
          <a:prstGeom prst="rect">
            <a:avLst/>
          </a:prstGeom>
        </p:spPr>
      </p:pic>
      <p:sp>
        <p:nvSpPr>
          <p:cNvPr id="3" name="Rectangle 2"/>
          <p:cNvSpPr/>
          <p:nvPr/>
        </p:nvSpPr>
        <p:spPr>
          <a:xfrm>
            <a:off x="5793063" y="815459"/>
            <a:ext cx="501099" cy="369332"/>
          </a:xfrm>
          <a:prstGeom prst="rect">
            <a:avLst/>
          </a:prstGeom>
        </p:spPr>
        <p:txBody>
          <a:bodyPr wrap="none">
            <a:spAutoFit/>
          </a:bodyPr>
          <a:lstStyle/>
          <a:p>
            <a:r>
              <a:rPr lang="en-IE" b="1" dirty="0">
                <a:solidFill>
                  <a:schemeClr val="bg1"/>
                </a:solidFill>
              </a:rPr>
              <a:t>Cre</a:t>
            </a:r>
            <a:endParaRPr lang="en-IE" dirty="0"/>
          </a:p>
        </p:txBody>
      </p:sp>
      <p:pic>
        <p:nvPicPr>
          <p:cNvPr id="7" name="Picture 6">
            <a:extLst>
              <a:ext uri="{FF2B5EF4-FFF2-40B4-BE49-F238E27FC236}">
                <a16:creationId xmlns:a16="http://schemas.microsoft.com/office/drawing/2014/main" id="{3998AD24-39ED-4DAE-8D46-594289B1F905}"/>
              </a:ext>
            </a:extLst>
          </p:cNvPr>
          <p:cNvPicPr>
            <a:picLocks noChangeAspect="1"/>
          </p:cNvPicPr>
          <p:nvPr/>
        </p:nvPicPr>
        <p:blipFill rotWithShape="1">
          <a:blip r:embed="rId4"/>
          <a:srcRect l="16279" t="8186" r="9213" b="7520"/>
          <a:stretch/>
        </p:blipFill>
        <p:spPr>
          <a:xfrm>
            <a:off x="1488558" y="1278324"/>
            <a:ext cx="6812969" cy="4335667"/>
          </a:xfrm>
          <a:prstGeom prst="rect">
            <a:avLst/>
          </a:prstGeom>
        </p:spPr>
      </p:pic>
    </p:spTree>
    <p:extLst>
      <p:ext uri="{BB962C8B-B14F-4D97-AF65-F5344CB8AC3E}">
        <p14:creationId xmlns:p14="http://schemas.microsoft.com/office/powerpoint/2010/main" val="379229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91616" y="550552"/>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527" y="6209289"/>
            <a:ext cx="603494" cy="570998"/>
          </a:xfrm>
          <a:prstGeom prst="rect">
            <a:avLst/>
          </a:prstGeom>
        </p:spPr>
      </p:pic>
      <p:sp>
        <p:nvSpPr>
          <p:cNvPr id="3" name="Rectangle 2"/>
          <p:cNvSpPr/>
          <p:nvPr/>
        </p:nvSpPr>
        <p:spPr>
          <a:xfrm>
            <a:off x="5793063" y="815459"/>
            <a:ext cx="501099" cy="369332"/>
          </a:xfrm>
          <a:prstGeom prst="rect">
            <a:avLst/>
          </a:prstGeom>
        </p:spPr>
        <p:txBody>
          <a:bodyPr wrap="none">
            <a:spAutoFit/>
          </a:bodyPr>
          <a:lstStyle/>
          <a:p>
            <a:r>
              <a:rPr lang="en-IE" b="1" dirty="0">
                <a:solidFill>
                  <a:schemeClr val="bg1"/>
                </a:solidFill>
              </a:rPr>
              <a:t>Cre</a:t>
            </a:r>
            <a:endParaRPr lang="en-IE" dirty="0"/>
          </a:p>
        </p:txBody>
      </p:sp>
      <p:pic>
        <p:nvPicPr>
          <p:cNvPr id="7" name="Picture 6">
            <a:extLst>
              <a:ext uri="{FF2B5EF4-FFF2-40B4-BE49-F238E27FC236}">
                <a16:creationId xmlns:a16="http://schemas.microsoft.com/office/drawing/2014/main" id="{3675F5C3-F5BD-41F3-BB20-19184B7010D3}"/>
              </a:ext>
            </a:extLst>
          </p:cNvPr>
          <p:cNvPicPr>
            <a:picLocks noChangeAspect="1"/>
          </p:cNvPicPr>
          <p:nvPr/>
        </p:nvPicPr>
        <p:blipFill rotWithShape="1">
          <a:blip r:embed="rId4"/>
          <a:srcRect l="15697" t="13439" r="7907" b="7265"/>
          <a:stretch/>
        </p:blipFill>
        <p:spPr>
          <a:xfrm>
            <a:off x="1435395" y="1548488"/>
            <a:ext cx="6985590" cy="4078580"/>
          </a:xfrm>
          <a:prstGeom prst="rect">
            <a:avLst/>
          </a:prstGeom>
        </p:spPr>
      </p:pic>
    </p:spTree>
    <p:extLst>
      <p:ext uri="{BB962C8B-B14F-4D97-AF65-F5344CB8AC3E}">
        <p14:creationId xmlns:p14="http://schemas.microsoft.com/office/powerpoint/2010/main" val="11321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72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Box 2"/>
          <p:cNvSpPr txBox="1"/>
          <p:nvPr/>
        </p:nvSpPr>
        <p:spPr>
          <a:xfrm>
            <a:off x="346323" y="2887761"/>
            <a:ext cx="8299939" cy="1231106"/>
          </a:xfrm>
          <a:prstGeom prst="rect">
            <a:avLst/>
          </a:prstGeom>
          <a:noFill/>
        </p:spPr>
        <p:txBody>
          <a:bodyPr wrap="square" rtlCol="0">
            <a:spAutoFit/>
          </a:bodyPr>
          <a:lstStyle/>
          <a:p>
            <a:r>
              <a:rPr lang="en-IE" sz="3200" dirty="0">
                <a:solidFill>
                  <a:schemeClr val="bg1"/>
                </a:solidFill>
                <a:latin typeface="Times New Roman" panose="02020603050405020304" pitchFamily="18" charset="0"/>
                <a:cs typeface="Times New Roman" panose="02020603050405020304" pitchFamily="18" charset="0"/>
              </a:rPr>
              <a:t>Thank You</a:t>
            </a:r>
          </a:p>
          <a:p>
            <a:endParaRPr lang="en-IE" dirty="0">
              <a:solidFill>
                <a:schemeClr val="accent3"/>
              </a:solidFill>
              <a:latin typeface="Times New Roman" panose="02020603050405020304" pitchFamily="18" charset="0"/>
              <a:cs typeface="Times New Roman" panose="02020603050405020304" pitchFamily="18" charset="0"/>
            </a:endParaRPr>
          </a:p>
          <a:p>
            <a:r>
              <a:rPr lang="en-IE" sz="2400" dirty="0">
                <a:solidFill>
                  <a:schemeClr val="accent3"/>
                </a:solidFill>
                <a:latin typeface="Times New Roman" panose="02020603050405020304" pitchFamily="18" charset="0"/>
                <a:cs typeface="Times New Roman" panose="02020603050405020304" pitchFamily="18" charset="0"/>
              </a:rPr>
              <a:t>Comments</a:t>
            </a:r>
          </a:p>
        </p:txBody>
      </p:sp>
      <p:cxnSp>
        <p:nvCxnSpPr>
          <p:cNvPr id="5" name="Straight Connector 4"/>
          <p:cNvCxnSpPr/>
          <p:nvPr/>
        </p:nvCxnSpPr>
        <p:spPr>
          <a:xfrm flipV="1">
            <a:off x="346323" y="2751015"/>
            <a:ext cx="1716939" cy="1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spTree>
    <p:extLst>
      <p:ext uri="{BB962C8B-B14F-4D97-AF65-F5344CB8AC3E}">
        <p14:creationId xmlns:p14="http://schemas.microsoft.com/office/powerpoint/2010/main" val="367273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91616" y="550552"/>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527" y="6209289"/>
            <a:ext cx="603494" cy="570998"/>
          </a:xfrm>
          <a:prstGeom prst="rect">
            <a:avLst/>
          </a:prstGeom>
        </p:spPr>
      </p:pic>
      <p:sp>
        <p:nvSpPr>
          <p:cNvPr id="3" name="Rectangle 2"/>
          <p:cNvSpPr/>
          <p:nvPr/>
        </p:nvSpPr>
        <p:spPr>
          <a:xfrm>
            <a:off x="5793063" y="815459"/>
            <a:ext cx="501099" cy="369332"/>
          </a:xfrm>
          <a:prstGeom prst="rect">
            <a:avLst/>
          </a:prstGeom>
        </p:spPr>
        <p:txBody>
          <a:bodyPr wrap="none">
            <a:spAutoFit/>
          </a:bodyPr>
          <a:lstStyle/>
          <a:p>
            <a:r>
              <a:rPr lang="en-IE" b="1" dirty="0">
                <a:solidFill>
                  <a:schemeClr val="bg1"/>
                </a:solidFill>
              </a:rPr>
              <a:t>Cre</a:t>
            </a:r>
            <a:endParaRPr lang="en-IE" dirty="0"/>
          </a:p>
        </p:txBody>
      </p:sp>
      <p:sp>
        <p:nvSpPr>
          <p:cNvPr id="8" name="TextBox 7">
            <a:extLst>
              <a:ext uri="{FF2B5EF4-FFF2-40B4-BE49-F238E27FC236}">
                <a16:creationId xmlns:a16="http://schemas.microsoft.com/office/drawing/2014/main" id="{236CDAC5-7084-4F8C-9F93-76A10AB4D392}"/>
              </a:ext>
            </a:extLst>
          </p:cNvPr>
          <p:cNvSpPr txBox="1"/>
          <p:nvPr/>
        </p:nvSpPr>
        <p:spPr>
          <a:xfrm>
            <a:off x="457200" y="815459"/>
            <a:ext cx="3338623" cy="369332"/>
          </a:xfrm>
          <a:prstGeom prst="rect">
            <a:avLst/>
          </a:prstGeom>
          <a:noFill/>
        </p:spPr>
        <p:txBody>
          <a:bodyPr wrap="square" rtlCol="0">
            <a:spAutoFit/>
          </a:bodyPr>
          <a:lstStyle/>
          <a:p>
            <a:r>
              <a:rPr lang="en-IE" dirty="0"/>
              <a:t>Site Notice</a:t>
            </a:r>
          </a:p>
        </p:txBody>
      </p:sp>
      <p:pic>
        <p:nvPicPr>
          <p:cNvPr id="5" name="Picture 4">
            <a:extLst>
              <a:ext uri="{FF2B5EF4-FFF2-40B4-BE49-F238E27FC236}">
                <a16:creationId xmlns:a16="http://schemas.microsoft.com/office/drawing/2014/main" id="{6BB8C9FB-99C3-44DD-A461-F5D34818F0E6}"/>
              </a:ext>
            </a:extLst>
          </p:cNvPr>
          <p:cNvPicPr>
            <a:picLocks noChangeAspect="1"/>
          </p:cNvPicPr>
          <p:nvPr/>
        </p:nvPicPr>
        <p:blipFill rotWithShape="1">
          <a:blip r:embed="rId4"/>
          <a:srcRect l="22557" t="13683" r="38024" b="5415"/>
          <a:stretch/>
        </p:blipFill>
        <p:spPr>
          <a:xfrm>
            <a:off x="2062716" y="657772"/>
            <a:ext cx="4859079" cy="5885116"/>
          </a:xfrm>
          <a:prstGeom prst="rect">
            <a:avLst/>
          </a:prstGeom>
        </p:spPr>
      </p:pic>
    </p:spTree>
    <p:extLst>
      <p:ext uri="{BB962C8B-B14F-4D97-AF65-F5344CB8AC3E}">
        <p14:creationId xmlns:p14="http://schemas.microsoft.com/office/powerpoint/2010/main" val="288348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8174" y="1195897"/>
            <a:ext cx="8003956" cy="4093428"/>
          </a:xfrm>
          <a:prstGeom prst="rect">
            <a:avLst/>
          </a:prstGeom>
          <a:noFill/>
        </p:spPr>
        <p:txBody>
          <a:bodyPr wrap="square" rtlCol="0">
            <a:spAutoFit/>
          </a:bodyPr>
          <a:lstStyle/>
          <a:p>
            <a:r>
              <a:rPr lang="en-IE" sz="1600" b="1" dirty="0">
                <a:solidFill>
                  <a:srgbClr val="0070C0"/>
                </a:solidFill>
                <a:latin typeface="Times New Roman" panose="02020603050405020304" pitchFamily="18" charset="0"/>
                <a:cs typeface="Times New Roman" panose="02020603050405020304" pitchFamily="18" charset="0"/>
              </a:rPr>
              <a:t>Strategic Housing Development </a:t>
            </a:r>
          </a:p>
          <a:p>
            <a:endParaRPr lang="en-IE" sz="1600" b="1" dirty="0">
              <a:solidFill>
                <a:srgbClr val="0070C0"/>
              </a:solidFill>
              <a:latin typeface="Times New Roman" panose="02020603050405020304" pitchFamily="18" charset="0"/>
              <a:cs typeface="Times New Roman" panose="02020603050405020304" pitchFamily="18" charset="0"/>
            </a:endParaRPr>
          </a:p>
          <a:p>
            <a:r>
              <a:rPr lang="en-IE" b="1" dirty="0"/>
              <a:t>Planning and Development (Housing) and Residential Tenancies Act 2016 </a:t>
            </a:r>
            <a:endParaRPr lang="en-IE" dirty="0"/>
          </a:p>
          <a:p>
            <a:r>
              <a:rPr lang="en-IE" b="1" dirty="0"/>
              <a:t>Planning and Development (Strategic Housing Development) Regulations 2017 </a:t>
            </a:r>
            <a:endParaRPr lang="en-IE" dirty="0"/>
          </a:p>
          <a:p>
            <a:endParaRPr lang="en-IE" dirty="0"/>
          </a:p>
          <a:p>
            <a:r>
              <a:rPr lang="en-IE" dirty="0"/>
              <a:t>Section 4 applications for strategic housing development (SHD) are to be made directly to An Bord Pleanála. </a:t>
            </a:r>
          </a:p>
          <a:p>
            <a:endParaRPr lang="en-IE" dirty="0">
              <a:solidFill>
                <a:schemeClr val="accent1">
                  <a:lumMod val="75000"/>
                </a:schemeClr>
              </a:solidFill>
            </a:endParaRPr>
          </a:p>
          <a:p>
            <a:r>
              <a:rPr lang="en-IE" sz="1600" b="1" dirty="0">
                <a:solidFill>
                  <a:schemeClr val="accent1">
                    <a:lumMod val="75000"/>
                  </a:schemeClr>
                </a:solidFill>
                <a:latin typeface="Times New Roman" panose="02020603050405020304" pitchFamily="18" charset="0"/>
                <a:cs typeface="Times New Roman" panose="02020603050405020304" pitchFamily="18" charset="0"/>
              </a:rPr>
              <a:t>Steps</a:t>
            </a:r>
          </a:p>
          <a:p>
            <a:endParaRPr lang="en-IE" sz="1600" b="1" dirty="0">
              <a:solidFill>
                <a:schemeClr val="accent1">
                  <a:lumMod val="7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E" b="1" dirty="0"/>
              <a:t>Pre-Application Consultation with Planning Authority</a:t>
            </a:r>
          </a:p>
          <a:p>
            <a:pPr marL="285750" indent="-285750">
              <a:buFont typeface="Arial" panose="020B0604020202020204" pitchFamily="34" charset="0"/>
              <a:buChar char="•"/>
            </a:pPr>
            <a:r>
              <a:rPr lang="en-IE" b="1" dirty="0"/>
              <a:t>Pre- Application with An Bord Pleanala (ABP) and the Planning Authority</a:t>
            </a:r>
          </a:p>
          <a:p>
            <a:pPr marL="285750" indent="-285750">
              <a:buFont typeface="Arial" panose="020B0604020202020204" pitchFamily="34" charset="0"/>
              <a:buChar char="•"/>
            </a:pPr>
            <a:r>
              <a:rPr lang="en-IE" b="1" dirty="0"/>
              <a:t>Planning Application lodged with ABP</a:t>
            </a:r>
          </a:p>
          <a:p>
            <a:endParaRPr lang="en-IE" dirty="0"/>
          </a:p>
          <a:p>
            <a:endParaRPr lang="en-IE" sz="16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spTree>
    <p:extLst>
      <p:ext uri="{BB962C8B-B14F-4D97-AF65-F5344CB8AC3E}">
        <p14:creationId xmlns:p14="http://schemas.microsoft.com/office/powerpoint/2010/main" val="306714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8174" y="1195897"/>
            <a:ext cx="8003956" cy="4462760"/>
          </a:xfrm>
          <a:prstGeom prst="rect">
            <a:avLst/>
          </a:prstGeom>
          <a:noFill/>
        </p:spPr>
        <p:txBody>
          <a:bodyPr wrap="square" rtlCol="0">
            <a:spAutoFit/>
          </a:bodyPr>
          <a:lstStyle/>
          <a:p>
            <a:r>
              <a:rPr lang="en-IE" sz="1600" b="1" dirty="0">
                <a:solidFill>
                  <a:srgbClr val="0070C0"/>
                </a:solidFill>
                <a:latin typeface="Times New Roman" panose="02020603050405020304" pitchFamily="18" charset="0"/>
                <a:cs typeface="Times New Roman" panose="02020603050405020304" pitchFamily="18" charset="0"/>
              </a:rPr>
              <a:t>Strategic Housing Development </a:t>
            </a:r>
          </a:p>
          <a:p>
            <a:endParaRPr lang="en-IE" dirty="0"/>
          </a:p>
          <a:p>
            <a:r>
              <a:rPr lang="en-IE" dirty="0"/>
              <a:t>At the next Area Committee meeting, or the municipal district meeting for each municipal district concerned, as appropriate, the Planning Authority shall inform the relevant elected members of the following: </a:t>
            </a:r>
          </a:p>
          <a:p>
            <a:endParaRPr lang="en-IE" dirty="0"/>
          </a:p>
          <a:p>
            <a:r>
              <a:rPr lang="en-IE" dirty="0"/>
              <a:t>-  The details of the application, </a:t>
            </a:r>
          </a:p>
          <a:p>
            <a:r>
              <a:rPr lang="en-IE" dirty="0"/>
              <a:t>-  The consultations that have taken place in relation to the proposed development with both the Planning Authority and An Bord Pleanála </a:t>
            </a:r>
          </a:p>
          <a:p>
            <a:pPr marL="285750" indent="-285750">
              <a:buFontTx/>
              <a:buChar char="-"/>
            </a:pPr>
            <a:r>
              <a:rPr lang="en-IE" dirty="0"/>
              <a:t>Details of the Notice of Opinion issued by An Bord Pleanála.</a:t>
            </a:r>
          </a:p>
          <a:p>
            <a:endParaRPr lang="en-IE" dirty="0"/>
          </a:p>
          <a:p>
            <a:r>
              <a:rPr lang="en-IE" dirty="0"/>
              <a:t>A summary of the views of the relevant elected members on the proposed development as expressed at the meeting shall be attached to the report of the Chief Executive and shall be submitted within 8 weeks of the lodgement of the application to ABP.</a:t>
            </a:r>
          </a:p>
          <a:p>
            <a:endParaRPr lang="en-IE" sz="1600" b="1" dirty="0">
              <a:solidFill>
                <a:srgbClr val="0070C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spTree>
    <p:extLst>
      <p:ext uri="{BB962C8B-B14F-4D97-AF65-F5344CB8AC3E}">
        <p14:creationId xmlns:p14="http://schemas.microsoft.com/office/powerpoint/2010/main" val="3813273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8174" y="1195897"/>
            <a:ext cx="5523843" cy="2725746"/>
          </a:xfrm>
          <a:prstGeom prst="rect">
            <a:avLst/>
          </a:prstGeom>
          <a:noFill/>
        </p:spPr>
        <p:txBody>
          <a:bodyPr wrap="square" rtlCol="0">
            <a:spAutoFit/>
          </a:bodyPr>
          <a:lstStyle/>
          <a:p>
            <a:r>
              <a:rPr lang="en-IE" sz="1600" b="1" dirty="0">
                <a:solidFill>
                  <a:srgbClr val="0070C0"/>
                </a:solidFill>
                <a:latin typeface="Times New Roman" panose="02020603050405020304" pitchFamily="18" charset="0"/>
                <a:cs typeface="Times New Roman" panose="02020603050405020304" pitchFamily="18" charset="0"/>
              </a:rPr>
              <a:t>Timelines </a:t>
            </a:r>
          </a:p>
          <a:p>
            <a:pPr marL="285750" indent="-285750">
              <a:lnSpc>
                <a:spcPct val="200000"/>
              </a:lnSpc>
              <a:buFont typeface="Wingdings" panose="05000000000000000000" pitchFamily="2" charset="2"/>
              <a:buChar char="§"/>
            </a:pPr>
            <a:r>
              <a:rPr lang="en-IE" sz="1600" dirty="0">
                <a:latin typeface="Times New Roman" panose="02020603050405020304" pitchFamily="18" charset="0"/>
                <a:cs typeface="Times New Roman" panose="02020603050405020304" pitchFamily="18" charset="0"/>
              </a:rPr>
              <a:t>SHD Lodged with ABP on 07/11/2019.</a:t>
            </a:r>
          </a:p>
          <a:p>
            <a:pPr marL="285750" indent="-285750">
              <a:lnSpc>
                <a:spcPct val="200000"/>
              </a:lnSpc>
              <a:buFont typeface="Wingdings" panose="05000000000000000000" pitchFamily="2" charset="2"/>
              <a:buChar char="§"/>
            </a:pPr>
            <a:r>
              <a:rPr lang="en-IE" sz="1600" dirty="0">
                <a:latin typeface="Times New Roman" panose="02020603050405020304" pitchFamily="18" charset="0"/>
                <a:cs typeface="Times New Roman" panose="02020603050405020304" pitchFamily="18" charset="0"/>
              </a:rPr>
              <a:t>5 Week Observations on 5.30pm on 11/12/19. </a:t>
            </a:r>
          </a:p>
          <a:p>
            <a:pPr marL="285750" indent="-285750">
              <a:lnSpc>
                <a:spcPct val="200000"/>
              </a:lnSpc>
              <a:buFont typeface="Wingdings" panose="05000000000000000000" pitchFamily="2" charset="2"/>
              <a:buChar char="§"/>
            </a:pPr>
            <a:r>
              <a:rPr lang="en-IE" sz="1600" dirty="0">
                <a:latin typeface="Times New Roman" panose="02020603050405020304" pitchFamily="18" charset="0"/>
                <a:cs typeface="Times New Roman" panose="02020603050405020304" pitchFamily="18" charset="0"/>
              </a:rPr>
              <a:t>8 Wks SDCC report due to ABP  10/01/2020.</a:t>
            </a:r>
          </a:p>
          <a:p>
            <a:pPr marL="285750" indent="-285750">
              <a:lnSpc>
                <a:spcPct val="200000"/>
              </a:lnSpc>
              <a:buFont typeface="Wingdings" panose="05000000000000000000" pitchFamily="2" charset="2"/>
              <a:buChar char="§"/>
            </a:pPr>
            <a:r>
              <a:rPr lang="en-IE" sz="1600" dirty="0">
                <a:latin typeface="Times New Roman" panose="02020603050405020304" pitchFamily="18" charset="0"/>
                <a:cs typeface="Times New Roman" panose="02020603050405020304" pitchFamily="18" charset="0"/>
              </a:rPr>
              <a:t>Decision due from ABP 16 weeks after </a:t>
            </a:r>
          </a:p>
          <a:p>
            <a:pPr>
              <a:lnSpc>
                <a:spcPct val="200000"/>
              </a:lnSpc>
            </a:pPr>
            <a:r>
              <a:rPr lang="en-IE" sz="1600" dirty="0">
                <a:latin typeface="Times New Roman" panose="02020603050405020304" pitchFamily="18" charset="0"/>
                <a:cs typeface="Times New Roman" panose="02020603050405020304" pitchFamily="18" charset="0"/>
              </a:rPr>
              <a:t>     application lodged with ABP.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sp>
        <p:nvSpPr>
          <p:cNvPr id="8" name="Rectangle 7"/>
          <p:cNvSpPr/>
          <p:nvPr/>
        </p:nvSpPr>
        <p:spPr>
          <a:xfrm>
            <a:off x="268174" y="4731230"/>
            <a:ext cx="8479693" cy="892552"/>
          </a:xfrm>
          <a:prstGeom prst="rect">
            <a:avLst/>
          </a:prstGeom>
        </p:spPr>
        <p:txBody>
          <a:bodyPr wrap="square">
            <a:spAutoFit/>
          </a:bodyPr>
          <a:lstStyle/>
          <a:p>
            <a:r>
              <a:rPr lang="en-IE" b="1" dirty="0">
                <a:solidFill>
                  <a:srgbClr val="0070C0"/>
                </a:solidFill>
                <a:latin typeface="Times New Roman" panose="02020603050405020304" pitchFamily="18" charset="0"/>
                <a:cs typeface="Times New Roman" panose="02020603050405020304" pitchFamily="18" charset="0"/>
              </a:rPr>
              <a:t>Consultations </a:t>
            </a:r>
          </a:p>
          <a:p>
            <a:pPr marL="285750" indent="-285750">
              <a:buFont typeface="Wingdings" panose="05000000000000000000" pitchFamily="2" charset="2"/>
              <a:buChar char="§"/>
            </a:pPr>
            <a:r>
              <a:rPr lang="en-IE" sz="1600" dirty="0">
                <a:latin typeface="Times New Roman" panose="02020603050405020304" pitchFamily="18" charset="0"/>
                <a:cs typeface="Times New Roman" panose="02020603050405020304" pitchFamily="18" charset="0"/>
              </a:rPr>
              <a:t>S.247 Pre-Planning meeting held with SDCC on 18/01/2019. </a:t>
            </a:r>
          </a:p>
          <a:p>
            <a:pPr marL="285750" indent="-285750">
              <a:buFont typeface="Wingdings" panose="05000000000000000000" pitchFamily="2" charset="2"/>
              <a:buChar char="§"/>
            </a:pPr>
            <a:r>
              <a:rPr lang="en-IE" sz="1600" dirty="0">
                <a:latin typeface="Times New Roman" panose="02020603050405020304" pitchFamily="18" charset="0"/>
                <a:cs typeface="Times New Roman" panose="02020603050405020304" pitchFamily="18" charset="0"/>
              </a:rPr>
              <a:t>A  Pre-Planning meeting was held on 15/7/19 with An Bord Pleanala, the applicant and SDCC. </a:t>
            </a:r>
          </a:p>
        </p:txBody>
      </p:sp>
      <p:pic>
        <p:nvPicPr>
          <p:cNvPr id="9" name="Picture 8">
            <a:extLst>
              <a:ext uri="{FF2B5EF4-FFF2-40B4-BE49-F238E27FC236}">
                <a16:creationId xmlns:a16="http://schemas.microsoft.com/office/drawing/2014/main" id="{DAE89DB0-04DA-4760-81F5-6D24BD4B870B}"/>
              </a:ext>
            </a:extLst>
          </p:cNvPr>
          <p:cNvPicPr>
            <a:picLocks noChangeAspect="1"/>
          </p:cNvPicPr>
          <p:nvPr/>
        </p:nvPicPr>
        <p:blipFill rotWithShape="1">
          <a:blip r:embed="rId5"/>
          <a:srcRect l="11628" t="14801" r="26861" b="7774"/>
          <a:stretch/>
        </p:blipFill>
        <p:spPr>
          <a:xfrm>
            <a:off x="4572000" y="1136296"/>
            <a:ext cx="3955312" cy="3009427"/>
          </a:xfrm>
          <a:prstGeom prst="rect">
            <a:avLst/>
          </a:prstGeom>
        </p:spPr>
      </p:pic>
    </p:spTree>
    <p:extLst>
      <p:ext uri="{BB962C8B-B14F-4D97-AF65-F5344CB8AC3E}">
        <p14:creationId xmlns:p14="http://schemas.microsoft.com/office/powerpoint/2010/main" val="198555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527" y="6209289"/>
            <a:ext cx="603494" cy="570998"/>
          </a:xfrm>
          <a:prstGeom prst="rect">
            <a:avLst/>
          </a:prstGeom>
        </p:spPr>
      </p:pic>
      <p:pic>
        <p:nvPicPr>
          <p:cNvPr id="3" name="Picture 2">
            <a:extLst>
              <a:ext uri="{FF2B5EF4-FFF2-40B4-BE49-F238E27FC236}">
                <a16:creationId xmlns:a16="http://schemas.microsoft.com/office/drawing/2014/main" id="{140F7B1C-9FB4-4A3C-A969-03A617A3A9C5}"/>
              </a:ext>
            </a:extLst>
          </p:cNvPr>
          <p:cNvPicPr>
            <a:picLocks noChangeAspect="1"/>
          </p:cNvPicPr>
          <p:nvPr/>
        </p:nvPicPr>
        <p:blipFill rotWithShape="1">
          <a:blip r:embed="rId4"/>
          <a:srcRect l="8024" t="21370" r="43837" b="11240"/>
          <a:stretch/>
        </p:blipFill>
        <p:spPr>
          <a:xfrm>
            <a:off x="1679944" y="1095154"/>
            <a:ext cx="5784112" cy="4699590"/>
          </a:xfrm>
          <a:prstGeom prst="rect">
            <a:avLst/>
          </a:prstGeom>
        </p:spPr>
      </p:pic>
      <p:sp>
        <p:nvSpPr>
          <p:cNvPr id="5" name="TextBox 4">
            <a:extLst>
              <a:ext uri="{FF2B5EF4-FFF2-40B4-BE49-F238E27FC236}">
                <a16:creationId xmlns:a16="http://schemas.microsoft.com/office/drawing/2014/main" id="{94AEB271-3E71-4A03-9C61-1B2C29948C49}"/>
              </a:ext>
            </a:extLst>
          </p:cNvPr>
          <p:cNvSpPr txBox="1"/>
          <p:nvPr/>
        </p:nvSpPr>
        <p:spPr>
          <a:xfrm>
            <a:off x="1201479" y="531628"/>
            <a:ext cx="2594344" cy="369332"/>
          </a:xfrm>
          <a:prstGeom prst="rect">
            <a:avLst/>
          </a:prstGeom>
          <a:noFill/>
        </p:spPr>
        <p:txBody>
          <a:bodyPr wrap="square" rtlCol="0">
            <a:spAutoFit/>
          </a:bodyPr>
          <a:lstStyle/>
          <a:p>
            <a:r>
              <a:rPr lang="en-IE" dirty="0"/>
              <a:t>Site Context</a:t>
            </a:r>
          </a:p>
        </p:txBody>
      </p:sp>
      <p:cxnSp>
        <p:nvCxnSpPr>
          <p:cNvPr id="7" name="Straight Connector 6">
            <a:extLst>
              <a:ext uri="{FF2B5EF4-FFF2-40B4-BE49-F238E27FC236}">
                <a16:creationId xmlns:a16="http://schemas.microsoft.com/office/drawing/2014/main" id="{F43B886E-8B46-456F-A5A7-9699508B71B6}"/>
              </a:ext>
            </a:extLst>
          </p:cNvPr>
          <p:cNvCxnSpPr/>
          <p:nvPr/>
        </p:nvCxnSpPr>
        <p:spPr>
          <a:xfrm flipV="1">
            <a:off x="799802" y="900960"/>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962010-3273-49AA-9DCE-A536BA745B66}"/>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spTree>
    <p:extLst>
      <p:ext uri="{BB962C8B-B14F-4D97-AF65-F5344CB8AC3E}">
        <p14:creationId xmlns:p14="http://schemas.microsoft.com/office/powerpoint/2010/main" val="3005633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485" y="1198767"/>
            <a:ext cx="8709030" cy="338554"/>
          </a:xfrm>
          <a:prstGeom prst="rect">
            <a:avLst/>
          </a:prstGeom>
          <a:noFill/>
        </p:spPr>
        <p:txBody>
          <a:bodyPr wrap="square" rtlCol="0">
            <a:spAutoFit/>
          </a:bodyPr>
          <a:lstStyle/>
          <a:p>
            <a:r>
              <a:rPr lang="en-IE" sz="1600" b="1" dirty="0">
                <a:latin typeface="Times New Roman" panose="02020603050405020304" pitchFamily="18" charset="0"/>
                <a:cs typeface="Times New Roman" panose="02020603050405020304" pitchFamily="18" charset="0"/>
              </a:rPr>
              <a:t>Site Zoning in South Dublin County Development Plan 2016-2022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5" name="Picture 4">
            <a:extLst>
              <a:ext uri="{FF2B5EF4-FFF2-40B4-BE49-F238E27FC236}">
                <a16:creationId xmlns:a16="http://schemas.microsoft.com/office/drawing/2014/main" id="{C9ED03A6-7F07-4AC3-B477-B518E027A44D}"/>
              </a:ext>
            </a:extLst>
          </p:cNvPr>
          <p:cNvPicPr>
            <a:picLocks noChangeAspect="1"/>
          </p:cNvPicPr>
          <p:nvPr/>
        </p:nvPicPr>
        <p:blipFill rotWithShape="1">
          <a:blip r:embed="rId4"/>
          <a:srcRect l="16307" t="23643" r="31949" b="6072"/>
          <a:stretch/>
        </p:blipFill>
        <p:spPr>
          <a:xfrm>
            <a:off x="1952382" y="1736161"/>
            <a:ext cx="6230679" cy="4274288"/>
          </a:xfrm>
          <a:prstGeom prst="rect">
            <a:avLst/>
          </a:prstGeom>
        </p:spPr>
      </p:pic>
      <p:cxnSp>
        <p:nvCxnSpPr>
          <p:cNvPr id="7" name="Straight Connector 6">
            <a:extLst>
              <a:ext uri="{FF2B5EF4-FFF2-40B4-BE49-F238E27FC236}">
                <a16:creationId xmlns:a16="http://schemas.microsoft.com/office/drawing/2014/main" id="{3A7567FF-00B4-43E4-A00C-5D7570AB727F}"/>
              </a:ext>
            </a:extLst>
          </p:cNvPr>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6F91676-4DF9-4A62-8ADA-03A7981E9462}"/>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spTree>
    <p:extLst>
      <p:ext uri="{BB962C8B-B14F-4D97-AF65-F5344CB8AC3E}">
        <p14:creationId xmlns:p14="http://schemas.microsoft.com/office/powerpoint/2010/main" val="256930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6841" y="1321026"/>
            <a:ext cx="8832024" cy="892552"/>
          </a:xfrm>
          <a:prstGeom prst="rect">
            <a:avLst/>
          </a:prstGeom>
          <a:noFill/>
        </p:spPr>
        <p:txBody>
          <a:bodyPr wrap="square" rtlCol="0">
            <a:spAutoFit/>
          </a:bodyPr>
          <a:lstStyle/>
          <a:p>
            <a:r>
              <a:rPr lang="en-IE" b="1" dirty="0">
                <a:latin typeface="Times New Roman" panose="02020603050405020304" pitchFamily="18" charset="0"/>
                <a:cs typeface="Times New Roman" panose="02020603050405020304" pitchFamily="18" charset="0"/>
              </a:rPr>
              <a:t>Proposed Development </a:t>
            </a:r>
          </a:p>
          <a:p>
            <a:endParaRPr lang="en-IE" b="1" dirty="0">
              <a:latin typeface="Times New Roman" panose="02020603050405020304" pitchFamily="18" charset="0"/>
              <a:cs typeface="Times New Roman" panose="02020603050405020304" pitchFamily="18" charset="0"/>
            </a:endParaRPr>
          </a:p>
          <a:p>
            <a:endParaRPr lang="en-IE"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pic>
        <p:nvPicPr>
          <p:cNvPr id="5" name="Picture 4">
            <a:extLst>
              <a:ext uri="{FF2B5EF4-FFF2-40B4-BE49-F238E27FC236}">
                <a16:creationId xmlns:a16="http://schemas.microsoft.com/office/drawing/2014/main" id="{99926A06-5716-4B00-97B8-6F6B3C6394C6}"/>
              </a:ext>
            </a:extLst>
          </p:cNvPr>
          <p:cNvPicPr>
            <a:picLocks noChangeAspect="1"/>
          </p:cNvPicPr>
          <p:nvPr/>
        </p:nvPicPr>
        <p:blipFill rotWithShape="1">
          <a:blip r:embed="rId5"/>
          <a:srcRect l="10665" t="14426" r="23140" b="42661"/>
          <a:stretch/>
        </p:blipFill>
        <p:spPr>
          <a:xfrm>
            <a:off x="1070869" y="1843782"/>
            <a:ext cx="6807857" cy="3932224"/>
          </a:xfrm>
          <a:prstGeom prst="rect">
            <a:avLst/>
          </a:prstGeom>
        </p:spPr>
      </p:pic>
    </p:spTree>
    <p:extLst>
      <p:ext uri="{BB962C8B-B14F-4D97-AF65-F5344CB8AC3E}">
        <p14:creationId xmlns:p14="http://schemas.microsoft.com/office/powerpoint/2010/main" val="112522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6841" y="1321026"/>
            <a:ext cx="8832024" cy="892552"/>
          </a:xfrm>
          <a:prstGeom prst="rect">
            <a:avLst/>
          </a:prstGeom>
          <a:noFill/>
        </p:spPr>
        <p:txBody>
          <a:bodyPr wrap="square" rtlCol="0">
            <a:spAutoFit/>
          </a:bodyPr>
          <a:lstStyle/>
          <a:p>
            <a:r>
              <a:rPr lang="en-IE" b="1" dirty="0">
                <a:latin typeface="Times New Roman" panose="02020603050405020304" pitchFamily="18" charset="0"/>
                <a:cs typeface="Times New Roman" panose="02020603050405020304" pitchFamily="18" charset="0"/>
              </a:rPr>
              <a:t>Proposed Development (continued) </a:t>
            </a:r>
          </a:p>
          <a:p>
            <a:endParaRPr lang="en-IE" b="1" dirty="0">
              <a:latin typeface="Times New Roman" panose="02020603050405020304" pitchFamily="18" charset="0"/>
              <a:cs typeface="Times New Roman" panose="02020603050405020304" pitchFamily="18" charset="0"/>
            </a:endParaRPr>
          </a:p>
          <a:p>
            <a:endParaRPr lang="en-IE"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pic>
        <p:nvPicPr>
          <p:cNvPr id="5" name="Picture 4">
            <a:extLst>
              <a:ext uri="{FF2B5EF4-FFF2-40B4-BE49-F238E27FC236}">
                <a16:creationId xmlns:a16="http://schemas.microsoft.com/office/drawing/2014/main" id="{99926A06-5716-4B00-97B8-6F6B3C6394C6}"/>
              </a:ext>
            </a:extLst>
          </p:cNvPr>
          <p:cNvPicPr>
            <a:picLocks noChangeAspect="1"/>
          </p:cNvPicPr>
          <p:nvPr/>
        </p:nvPicPr>
        <p:blipFill rotWithShape="1">
          <a:blip r:embed="rId5"/>
          <a:srcRect l="10665" t="58579" r="23140" b="4792"/>
          <a:stretch/>
        </p:blipFill>
        <p:spPr>
          <a:xfrm>
            <a:off x="1070869" y="1860698"/>
            <a:ext cx="6765326" cy="4138106"/>
          </a:xfrm>
          <a:prstGeom prst="rect">
            <a:avLst/>
          </a:prstGeom>
        </p:spPr>
      </p:pic>
    </p:spTree>
    <p:extLst>
      <p:ext uri="{BB962C8B-B14F-4D97-AF65-F5344CB8AC3E}">
        <p14:creationId xmlns:p14="http://schemas.microsoft.com/office/powerpoint/2010/main" val="24408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268174" y="1081994"/>
            <a:ext cx="2309821" cy="435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6841" y="1321026"/>
            <a:ext cx="8832024" cy="338554"/>
          </a:xfrm>
          <a:prstGeom prst="rect">
            <a:avLst/>
          </a:prstGeom>
          <a:noFill/>
        </p:spPr>
        <p:txBody>
          <a:bodyPr wrap="square" rtlCol="0">
            <a:spAutoFit/>
          </a:bodyPr>
          <a:lstStyle/>
          <a:p>
            <a:r>
              <a:rPr lang="en-IE" sz="1600" b="1" dirty="0"/>
              <a:t>Ke</a:t>
            </a:r>
            <a:r>
              <a:rPr lang="en-IE" sz="1600" b="1" dirty="0">
                <a:latin typeface="Times New Roman" panose="02020603050405020304" pitchFamily="18" charset="0"/>
                <a:cs typeface="Times New Roman" panose="02020603050405020304" pitchFamily="18" charset="0"/>
              </a:rPr>
              <a:t>y Development Statistics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93" y="6209289"/>
            <a:ext cx="1185862" cy="571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635" y="6209289"/>
            <a:ext cx="603494" cy="570998"/>
          </a:xfrm>
          <a:prstGeom prst="rect">
            <a:avLst/>
          </a:prstGeom>
        </p:spPr>
      </p:pic>
      <p:pic>
        <p:nvPicPr>
          <p:cNvPr id="10" name="Picture 9"/>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68174" y="265439"/>
            <a:ext cx="707002" cy="707002"/>
          </a:xfrm>
          <a:prstGeom prst="rect">
            <a:avLst/>
          </a:prstGeom>
        </p:spPr>
      </p:pic>
      <p:pic>
        <p:nvPicPr>
          <p:cNvPr id="7" name="Picture 6">
            <a:extLst>
              <a:ext uri="{FF2B5EF4-FFF2-40B4-BE49-F238E27FC236}">
                <a16:creationId xmlns:a16="http://schemas.microsoft.com/office/drawing/2014/main" id="{062110BC-16AC-4F24-9107-DBD77D3FB858}"/>
              </a:ext>
            </a:extLst>
          </p:cNvPr>
          <p:cNvPicPr>
            <a:picLocks noChangeAspect="1"/>
          </p:cNvPicPr>
          <p:nvPr/>
        </p:nvPicPr>
        <p:blipFill rotWithShape="1">
          <a:blip r:embed="rId5"/>
          <a:srcRect l="10665" t="20985" r="26395" b="34933"/>
          <a:stretch/>
        </p:blipFill>
        <p:spPr>
          <a:xfrm>
            <a:off x="1134664" y="2008165"/>
            <a:ext cx="5755233" cy="3361277"/>
          </a:xfrm>
          <a:prstGeom prst="rect">
            <a:avLst/>
          </a:prstGeom>
        </p:spPr>
      </p:pic>
    </p:spTree>
    <p:extLst>
      <p:ext uri="{BB962C8B-B14F-4D97-AF65-F5344CB8AC3E}">
        <p14:creationId xmlns:p14="http://schemas.microsoft.com/office/powerpoint/2010/main" val="22908900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10213</TotalTime>
  <Words>710</Words>
  <Application>Microsoft Office PowerPoint</Application>
  <PresentationFormat>On-screen Show (4:3)</PresentationFormat>
  <Paragraphs>96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Dublin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Frehill</dc:creator>
  <cp:lastModifiedBy>Fiona Redmond</cp:lastModifiedBy>
  <cp:revision>241</cp:revision>
  <cp:lastPrinted>2019-11-22T16:21:35Z</cp:lastPrinted>
  <dcterms:created xsi:type="dcterms:W3CDTF">2018-07-16T08:09:38Z</dcterms:created>
  <dcterms:modified xsi:type="dcterms:W3CDTF">2019-11-22T16:29:05Z</dcterms:modified>
</cp:coreProperties>
</file>