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66" r:id="rId2"/>
    <p:sldId id="306" r:id="rId3"/>
    <p:sldId id="307" r:id="rId4"/>
    <p:sldId id="302" r:id="rId5"/>
    <p:sldId id="258" r:id="rId6"/>
    <p:sldId id="329" r:id="rId7"/>
    <p:sldId id="303" r:id="rId8"/>
    <p:sldId id="269" r:id="rId9"/>
    <p:sldId id="309" r:id="rId10"/>
    <p:sldId id="315" r:id="rId11"/>
    <p:sldId id="323" r:id="rId12"/>
    <p:sldId id="324" r:id="rId13"/>
    <p:sldId id="321" r:id="rId14"/>
    <p:sldId id="322" r:id="rId15"/>
    <p:sldId id="312" r:id="rId16"/>
    <p:sldId id="316" r:id="rId17"/>
    <p:sldId id="317" r:id="rId18"/>
    <p:sldId id="318" r:id="rId19"/>
    <p:sldId id="319" r:id="rId20"/>
    <p:sldId id="320" r:id="rId21"/>
    <p:sldId id="305" r:id="rId22"/>
    <p:sldId id="328" r:id="rId23"/>
    <p:sldId id="325" r:id="rId24"/>
    <p:sldId id="326" r:id="rId25"/>
    <p:sldId id="314" r:id="rId26"/>
    <p:sldId id="310" r:id="rId27"/>
    <p:sldId id="304" r:id="rId28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userDrawn="1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53" d="100"/>
          <a:sy n="53" d="100"/>
        </p:scale>
        <p:origin x="1036" y="37"/>
      </p:cViewPr>
      <p:guideLst>
        <p:guide orient="horz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56BF4-86D6-4997-B325-1D75EA08AD7E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11A82-9A8E-48EC-9D89-EA9B6AB93C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63876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209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4773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7014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59130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1193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0611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78385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609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04079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3304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98509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90489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0725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/>
          <p:cNvSpPr txBox="1"/>
          <p:nvPr/>
        </p:nvSpPr>
        <p:spPr>
          <a:xfrm>
            <a:off x="265723" y="2836983"/>
            <a:ext cx="82999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SHD Application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SDCC Ref:SHD3ABP-305763-19 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Applicant: Power Scaffolding Supplies Ltd, </a:t>
            </a:r>
            <a:r>
              <a:rPr lang="en-IE" sz="32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Belgard</a:t>
            </a:r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sz="32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/Airton </a:t>
            </a:r>
            <a:r>
              <a:rPr lang="en-IE" sz="32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rd,Tallaght</a:t>
            </a:r>
            <a:endParaRPr lang="en-IE" sz="32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to Tallaght ACM 24/11/2019</a:t>
            </a:r>
            <a:endParaRPr lang="en-IE" sz="28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46323" y="2751026"/>
            <a:ext cx="3506662" cy="1562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06445" y="5617250"/>
            <a:ext cx="2467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Jim Johnston </a:t>
            </a:r>
          </a:p>
          <a:p>
            <a:r>
              <a:rPr lang="en-IE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Senior Executive Planner</a:t>
            </a:r>
          </a:p>
        </p:txBody>
      </p:sp>
    </p:spTree>
    <p:extLst>
      <p:ext uri="{BB962C8B-B14F-4D97-AF65-F5344CB8AC3E}">
        <p14:creationId xmlns:p14="http://schemas.microsoft.com/office/powerpoint/2010/main" val="2564218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420FF3-9B8E-4BF8-B4B9-808D8AEC2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67" y="168691"/>
            <a:ext cx="8760177" cy="643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055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43E0C1-4E9B-4447-9E25-FB653E475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4431"/>
            <a:ext cx="9144000" cy="576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962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D1D265-E83E-4E73-8B5E-6A0409B5E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9693"/>
            <a:ext cx="9144000" cy="577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786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7F0404-F66A-4C81-B9B6-F4A98B66D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6887"/>
            <a:ext cx="9144000" cy="572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534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8A40C1-7723-42E8-A6E8-FF98A54AA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1402"/>
            <a:ext cx="9144000" cy="575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132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77EC47-A912-47C3-A3FC-1564073B0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7659"/>
            <a:ext cx="9144000" cy="584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900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5D9709-545B-4BF6-87B4-DDAAB6ED4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4039"/>
            <a:ext cx="9144000" cy="576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030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D9863D-84E3-49F1-82CA-6625D1E0C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7519"/>
            <a:ext cx="9144000" cy="578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613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B6D072-F606-4DC3-8007-568F7C206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4236"/>
            <a:ext cx="9144000" cy="576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1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146368-7A14-4CA5-95E7-8CE23FAAC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7315"/>
            <a:ext cx="9144000" cy="582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19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68174" y="1081994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6474" y="1531215"/>
            <a:ext cx="4148880" cy="2264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Timelines</a:t>
            </a:r>
            <a:r>
              <a:rPr lang="en-IE" b="1" dirty="0">
                <a:solidFill>
                  <a:srgbClr val="0070C0"/>
                </a:solidFill>
              </a:rPr>
              <a:t>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SHD Lodged with ABP on 25/10/19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Week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5.30pm 28/11/19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Wks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SDCC report due to ABP  19/12/19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Week Decision Issued by ABP 24/02/20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4" y="265439"/>
            <a:ext cx="707002" cy="707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96474" y="4273616"/>
            <a:ext cx="429852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Consultations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S.247 pre-planning meeting held with SDCC on 14/12/18 (SHD1-SPP020/18)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 pre-planning meeting was held on 10/05/19 with An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Bord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Pleanala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applicant and SDCC.</a:t>
            </a:r>
          </a:p>
        </p:txBody>
      </p:sp>
    </p:spTree>
    <p:extLst>
      <p:ext uri="{BB962C8B-B14F-4D97-AF65-F5344CB8AC3E}">
        <p14:creationId xmlns:p14="http://schemas.microsoft.com/office/powerpoint/2010/main" val="30671418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A03B53-7729-4B1D-ACE8-E2410FAB9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0760"/>
            <a:ext cx="9144000" cy="529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65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8343" y="380999"/>
            <a:ext cx="8709030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IE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ABP Comments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Height, density and unit mix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Residential amenity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and communal open space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Rationale as to how proposed uses will contribute to ‘REGEN’ zoning objective having regard to the proposed commercial uses and the presence of vacant commercial units in town centre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Photomontages and cross sections to include recently permitted unconstructed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Indicate existing utilities on site and any proposed culverting of drains/utilities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Demonstrate that proposal would not interfere with signals to telecommunications mast in the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Revised Traffic Impact Assessment re location of car park entrance and reduced car parking provision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Indicate areas to be taken in charge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and demolition waste management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and waste water details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08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5C0583-6F93-4028-976A-155F1658F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5060"/>
            <a:ext cx="9144000" cy="576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0160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8C4141-4F66-43BE-B68D-3CA03713C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9545"/>
            <a:ext cx="9144000" cy="581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3168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D15F67-4B9A-43F7-8F77-1D4BEA302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0389"/>
            <a:ext cx="9144000" cy="503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000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978" y="191911"/>
            <a:ext cx="7349066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Statistics for Proposed Development:</a:t>
            </a:r>
          </a:p>
          <a:p>
            <a:endParaRPr lang="en-I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Apartments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93   1beds = 21%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222  2beds = 72%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  3beds = 6%</a:t>
            </a:r>
          </a:p>
          <a:p>
            <a:endParaRPr lang="en-I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Site Area: 1.19ha.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Density: 276 units per ha. (276 units on 1.19ha)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Gross Demolition Area: 4,800 </a:t>
            </a:r>
            <a:r>
              <a:rPr lang="en-I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sq.m</a:t>
            </a: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Gross Floor Area: 31,147</a:t>
            </a: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sq.m</a:t>
            </a:r>
            <a:endParaRPr lang="en-I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Site coverage: 38%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Plot Ratio: 2.62</a:t>
            </a:r>
            <a:endParaRPr lang="en-I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Height: Block A (5-7 storeys) Block B (6-9 storeys)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Dual Aspect:</a:t>
            </a: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54%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Open Space: public plaza</a:t>
            </a:r>
          </a:p>
          <a:p>
            <a:endParaRPr lang="en-I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Communal Internal Amenity Space: 644 </a:t>
            </a:r>
            <a:r>
              <a:rPr lang="en-IE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Communal External Amenity Space: 3,071 </a:t>
            </a:r>
            <a:r>
              <a:rPr lang="en-IE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Commercial/</a:t>
            </a:r>
            <a:r>
              <a:rPr lang="fr-FR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Retail</a:t>
            </a:r>
            <a:r>
              <a:rPr lang="fr-FR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/Café/office 889 </a:t>
            </a:r>
            <a:r>
              <a:rPr lang="fr-FR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fr-FR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Creche 360 </a:t>
            </a:r>
            <a:r>
              <a:rPr lang="en-IE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(Creche Play Area 230 </a:t>
            </a:r>
            <a:r>
              <a:rPr lang="en-IE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 Parking Spaces: 184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Cycle Parking Spaces: 727</a:t>
            </a:r>
            <a:endParaRPr lang="en-I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008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900159-1D2E-4F16-ACCE-C5B4F579A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837" y="1214437"/>
            <a:ext cx="7172325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614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0725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/>
          <p:cNvSpPr txBox="1"/>
          <p:nvPr/>
        </p:nvSpPr>
        <p:spPr>
          <a:xfrm>
            <a:off x="346323" y="2887761"/>
            <a:ext cx="82999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endParaRPr lang="en-IE" sz="28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46323" y="2751015"/>
            <a:ext cx="1716939" cy="1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3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0C727E-3E6E-4463-A420-47FD0D0E3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8" y="1027290"/>
            <a:ext cx="8957721" cy="414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560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9198CA-E340-4A42-8220-6CE94D49D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388761"/>
            <a:ext cx="6705600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798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68174" y="1081994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66841" y="1321026"/>
            <a:ext cx="883202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Proposed Development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demolition of the existing industrial buildings on site (4,800 </a:t>
            </a:r>
            <a:r>
              <a:rPr lang="en-IE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of 2 blocks comprising </a:t>
            </a:r>
            <a:r>
              <a:rPr lang="en-IE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328  apartments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E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(build to sell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(93 No. 1 bed, 222 No. 2 bed and 13 No. 3 bed), ancillary residential support facilities and commercial floorspace measuring 31,147 </a:t>
            </a:r>
            <a:r>
              <a:rPr lang="en-IE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 gross floor space above a single basement level measuring 5,861 </a:t>
            </a:r>
            <a:r>
              <a:rPr lang="en-IE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 A is a part-5 to part-7 No. storey (13,710 </a:t>
            </a:r>
            <a:r>
              <a:rPr lang="en-IE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 over basement block comprising 149 No. apartments with office space (222 </a:t>
            </a:r>
            <a:r>
              <a:rPr lang="en-IE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 B is a part-6 to part-9  storey (17,437 </a:t>
            </a:r>
            <a:r>
              <a:rPr lang="en-IE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 over basement block comprising 179 apartments, 2  double-height retail/commercial (Class 1/Class 2) units (354 </a:t>
            </a:r>
            <a:r>
              <a:rPr lang="en-IE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m), a café/restaurant (313 </a:t>
            </a:r>
            <a:r>
              <a:rPr lang="en-IE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m), a creche (360 </a:t>
            </a:r>
            <a:r>
              <a:rPr lang="en-IE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m), internal residents amenity area (644 </a:t>
            </a:r>
            <a:r>
              <a:rPr lang="en-IE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 at ground floor including reception (37.7 </a:t>
            </a:r>
            <a:r>
              <a:rPr lang="en-IE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m), residents lounge (91.3 </a:t>
            </a:r>
            <a:r>
              <a:rPr lang="en-IE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m), private dining area (52.6 </a:t>
            </a:r>
            <a:r>
              <a:rPr lang="en-IE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m), co-working space (45.5 </a:t>
            </a:r>
            <a:r>
              <a:rPr lang="en-IE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m), games room (47.3 </a:t>
            </a:r>
            <a:r>
              <a:rPr lang="en-IE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m), gym (80 </a:t>
            </a:r>
            <a:r>
              <a:rPr lang="en-IE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 and communal lounge (220 </a:t>
            </a:r>
            <a:r>
              <a:rPr lang="en-IE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 at 6th floor level.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development also consists of the provision of a landscaped courtyard; public plaza at the corner of Airton and </a:t>
            </a:r>
            <a:r>
              <a:rPr lang="en-IE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Belgard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Road; pedestrian access from Airton Road to the Technological University campus; balconies; landscaped roof terrace at 6th floor level (7th Storey) of Block B (671 </a:t>
            </a:r>
            <a:r>
              <a:rPr lang="en-IE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m); 184 No. car parking spaces at basement level including 14 club car spaces, 10 disabled parking spaces and 4 crèche parking spaces; 727  basement and surface bicycle parking spaces; 4 motorbike parking spaces; bin storage; etc</a:t>
            </a:r>
          </a:p>
          <a:p>
            <a:endParaRPr lang="en-I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E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4" y="265439"/>
            <a:ext cx="707002" cy="70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225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FBA86E-1F28-42F6-81F1-5EE5E9C74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5206"/>
            <a:ext cx="9144000" cy="510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054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91616" y="550552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639376" y="1742172"/>
            <a:ext cx="4265645" cy="65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sp>
        <p:nvSpPr>
          <p:cNvPr id="9" name="TextBox 8"/>
          <p:cNvSpPr txBox="1"/>
          <p:nvPr/>
        </p:nvSpPr>
        <p:spPr>
          <a:xfrm>
            <a:off x="866276" y="1097280"/>
            <a:ext cx="33592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230194-FEC6-421C-9B22-E2EE319016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100" y="1109662"/>
            <a:ext cx="6019800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042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D8A5F54-E397-405B-A921-3FBF12189B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" y="1042987"/>
            <a:ext cx="7239000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808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D56F4A-50AA-48B5-B34A-409257513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66" y="184329"/>
            <a:ext cx="8464137" cy="648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90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7445</TotalTime>
  <Words>668</Words>
  <Application>Microsoft Office PowerPoint</Application>
  <PresentationFormat>On-screen Show (4:3)</PresentationFormat>
  <Paragraphs>90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</dc:creator>
  <cp:lastModifiedBy>Jim Johnston</cp:lastModifiedBy>
  <cp:revision>176</cp:revision>
  <cp:lastPrinted>2019-04-03T16:20:20Z</cp:lastPrinted>
  <dcterms:created xsi:type="dcterms:W3CDTF">2018-07-16T08:09:38Z</dcterms:created>
  <dcterms:modified xsi:type="dcterms:W3CDTF">2019-11-20T15:10:24Z</dcterms:modified>
</cp:coreProperties>
</file>