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6" r:id="rId2"/>
    <p:sldId id="306" r:id="rId3"/>
    <p:sldId id="343" r:id="rId4"/>
    <p:sldId id="342" r:id="rId5"/>
    <p:sldId id="344" r:id="rId6"/>
    <p:sldId id="302" r:id="rId7"/>
    <p:sldId id="354" r:id="rId8"/>
    <p:sldId id="376" r:id="rId9"/>
    <p:sldId id="258" r:id="rId10"/>
    <p:sldId id="345" r:id="rId11"/>
    <p:sldId id="358" r:id="rId12"/>
    <p:sldId id="350" r:id="rId13"/>
    <p:sldId id="347" r:id="rId14"/>
    <p:sldId id="348" r:id="rId15"/>
    <p:sldId id="355" r:id="rId16"/>
    <p:sldId id="324" r:id="rId17"/>
    <p:sldId id="326" r:id="rId18"/>
    <p:sldId id="327" r:id="rId19"/>
    <p:sldId id="325" r:id="rId20"/>
    <p:sldId id="328" r:id="rId21"/>
    <p:sldId id="356" r:id="rId22"/>
    <p:sldId id="329" r:id="rId23"/>
    <p:sldId id="359" r:id="rId24"/>
    <p:sldId id="360" r:id="rId25"/>
    <p:sldId id="361" r:id="rId26"/>
    <p:sldId id="367" r:id="rId27"/>
    <p:sldId id="371" r:id="rId28"/>
    <p:sldId id="372" r:id="rId29"/>
    <p:sldId id="373" r:id="rId30"/>
    <p:sldId id="374" r:id="rId31"/>
    <p:sldId id="368" r:id="rId32"/>
    <p:sldId id="369" r:id="rId33"/>
    <p:sldId id="375" r:id="rId34"/>
    <p:sldId id="305" r:id="rId35"/>
    <p:sldId id="314" r:id="rId36"/>
    <p:sldId id="304" r:id="rId37"/>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Johnston" initials="JJ" lastIdx="1" clrIdx="0">
    <p:extLst>
      <p:ext uri="{19B8F6BF-5375-455C-9EA6-DF929625EA0E}">
        <p15:presenceInfo xmlns:p15="http://schemas.microsoft.com/office/powerpoint/2012/main" userId="S::jjohnston@sdublincoco.ie::76e2f147-faa6-4360-82b7-d2a014179e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53" d="100"/>
          <a:sy n="53" d="100"/>
        </p:scale>
        <p:origin x="1036" y="22"/>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20/11/2019</a:t>
            </a:fld>
            <a:endParaRPr lang="en-IE"/>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20/11/2019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20/11/2019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20/11/2019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20/11/2019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20/11/2019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20/11/2019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20/11/2019</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20/11/2019</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20/11/2019</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20/11/2019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20/11/2019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20/11/2019</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35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10606" y="2831872"/>
            <a:ext cx="9133393" cy="2062103"/>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SHD Application </a:t>
            </a:r>
            <a:r>
              <a:rPr lang="en-IE" sz="3200" dirty="0">
                <a:solidFill>
                  <a:schemeClr val="bg2">
                    <a:lumMod val="75000"/>
                  </a:schemeClr>
                </a:solidFill>
                <a:latin typeface="Times New Roman" panose="02020603050405020304" pitchFamily="18" charset="0"/>
                <a:cs typeface="Times New Roman" panose="02020603050405020304" pitchFamily="18" charset="0"/>
              </a:rPr>
              <a:t>Fortunestown Lane </a:t>
            </a:r>
            <a:r>
              <a:rPr lang="en-IE" sz="3200" dirty="0" err="1">
                <a:solidFill>
                  <a:schemeClr val="bg2">
                    <a:lumMod val="75000"/>
                  </a:schemeClr>
                </a:solidFill>
                <a:latin typeface="Times New Roman" panose="02020603050405020304" pitchFamily="18" charset="0"/>
                <a:cs typeface="Times New Roman" panose="02020603050405020304" pitchFamily="18" charset="0"/>
              </a:rPr>
              <a:t>Saggart</a:t>
            </a:r>
            <a:endParaRPr lang="en-IE" sz="3200" dirty="0">
              <a:solidFill>
                <a:schemeClr val="bg2">
                  <a:lumMod val="75000"/>
                </a:schemeClr>
              </a:solidFill>
              <a:latin typeface="Times New Roman" panose="02020603050405020304" pitchFamily="18" charset="0"/>
              <a:cs typeface="Times New Roman" panose="02020603050405020304" pitchFamily="18" charset="0"/>
            </a:endParaRPr>
          </a:p>
          <a:p>
            <a:r>
              <a:rPr lang="en-IE" sz="3200" dirty="0">
                <a:solidFill>
                  <a:schemeClr val="bg2">
                    <a:lumMod val="75000"/>
                  </a:schemeClr>
                </a:solidFill>
                <a:latin typeface="Times New Roman" panose="02020603050405020304" pitchFamily="18" charset="0"/>
                <a:cs typeface="Times New Roman" panose="02020603050405020304" pitchFamily="18" charset="0"/>
              </a:rPr>
              <a:t>SDCC Ref: SHD3ABP-305563-19 </a:t>
            </a:r>
          </a:p>
          <a:p>
            <a:r>
              <a:rPr lang="en-IE" sz="3200" dirty="0">
                <a:solidFill>
                  <a:schemeClr val="bg2">
                    <a:lumMod val="75000"/>
                  </a:schemeClr>
                </a:solidFill>
                <a:latin typeface="Times New Roman" panose="02020603050405020304" pitchFamily="18" charset="0"/>
                <a:cs typeface="Times New Roman" panose="02020603050405020304" pitchFamily="18" charset="0"/>
              </a:rPr>
              <a:t>Applicant: Greenacre Residential</a:t>
            </a:r>
          </a:p>
          <a:p>
            <a:r>
              <a:rPr lang="en-IE" sz="3200" dirty="0">
                <a:solidFill>
                  <a:schemeClr val="bg2">
                    <a:lumMod val="75000"/>
                  </a:schemeClr>
                </a:solidFill>
                <a:latin typeface="Times New Roman" panose="02020603050405020304" pitchFamily="18" charset="0"/>
                <a:cs typeface="Times New Roman" panose="02020603050405020304" pitchFamily="18" charset="0"/>
              </a:rPr>
              <a:t>Presentation to Tallaght ACM 25/11/2019</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97693" y="2679517"/>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606445" y="5617250"/>
            <a:ext cx="2467216" cy="523220"/>
          </a:xfrm>
          <a:prstGeom prst="rect">
            <a:avLst/>
          </a:prstGeom>
          <a:noFill/>
        </p:spPr>
        <p:txBody>
          <a:bodyPr wrap="square" rtlCol="0">
            <a:spAutoFit/>
          </a:bodyPr>
          <a:lstStyle/>
          <a:p>
            <a:r>
              <a:rPr lang="en-IE" sz="1400" b="1" dirty="0">
                <a:solidFill>
                  <a:schemeClr val="accent5">
                    <a:lumMod val="60000"/>
                    <a:lumOff val="40000"/>
                  </a:schemeClr>
                </a:solidFill>
              </a:rPr>
              <a:t>Jim Johnston </a:t>
            </a:r>
          </a:p>
          <a:p>
            <a:r>
              <a:rPr lang="en-IE" sz="1400" b="1" dirty="0">
                <a:solidFill>
                  <a:schemeClr val="accent5">
                    <a:lumMod val="60000"/>
                    <a:lumOff val="40000"/>
                  </a:schemeClr>
                </a:solidFill>
              </a:rPr>
              <a:t>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CDD11B-4218-4B05-8B8A-170041C06427}"/>
              </a:ext>
            </a:extLst>
          </p:cNvPr>
          <p:cNvSpPr>
            <a:spLocks noGrp="1"/>
          </p:cNvSpPr>
          <p:nvPr>
            <p:ph idx="1"/>
          </p:nvPr>
        </p:nvSpPr>
        <p:spPr>
          <a:xfrm>
            <a:off x="4407182" y="457200"/>
            <a:ext cx="4736818" cy="6119812"/>
          </a:xfrm>
        </p:spPr>
        <p:txBody>
          <a:bodyPr>
            <a:normAutofit/>
          </a:bodyPr>
          <a:lstStyle/>
          <a:p>
            <a:pPr lvl="0"/>
            <a:endParaRPr lang="en-IE" b="1" u="sng" dirty="0">
              <a:latin typeface="Times New Roman" panose="02020603050405020304" pitchFamily="18" charset="0"/>
              <a:cs typeface="Times New Roman" panose="02020603050405020304" pitchFamily="18" charset="0"/>
            </a:endParaRPr>
          </a:p>
          <a:p>
            <a:endParaRPr lang="en-IE" dirty="0"/>
          </a:p>
        </p:txBody>
      </p:sp>
      <p:pic>
        <p:nvPicPr>
          <p:cNvPr id="2" name="Picture 1">
            <a:extLst>
              <a:ext uri="{FF2B5EF4-FFF2-40B4-BE49-F238E27FC236}">
                <a16:creationId xmlns:a16="http://schemas.microsoft.com/office/drawing/2014/main" id="{C2DA7555-FE15-4078-A8C3-F01E19B4F901}"/>
              </a:ext>
            </a:extLst>
          </p:cNvPr>
          <p:cNvPicPr>
            <a:picLocks noChangeAspect="1"/>
          </p:cNvPicPr>
          <p:nvPr/>
        </p:nvPicPr>
        <p:blipFill>
          <a:blip r:embed="rId2"/>
          <a:stretch>
            <a:fillRect/>
          </a:stretch>
        </p:blipFill>
        <p:spPr>
          <a:xfrm>
            <a:off x="0" y="1"/>
            <a:ext cx="9144000" cy="3429000"/>
          </a:xfrm>
          <a:prstGeom prst="rect">
            <a:avLst/>
          </a:prstGeom>
        </p:spPr>
      </p:pic>
      <p:pic>
        <p:nvPicPr>
          <p:cNvPr id="3" name="Picture 2">
            <a:extLst>
              <a:ext uri="{FF2B5EF4-FFF2-40B4-BE49-F238E27FC236}">
                <a16:creationId xmlns:a16="http://schemas.microsoft.com/office/drawing/2014/main" id="{70F4598C-29E6-4C92-90A5-F7A34348562F}"/>
              </a:ext>
            </a:extLst>
          </p:cNvPr>
          <p:cNvPicPr>
            <a:picLocks noChangeAspect="1"/>
          </p:cNvPicPr>
          <p:nvPr/>
        </p:nvPicPr>
        <p:blipFill>
          <a:blip r:embed="rId3"/>
          <a:stretch>
            <a:fillRect/>
          </a:stretch>
        </p:blipFill>
        <p:spPr>
          <a:xfrm>
            <a:off x="4407181" y="3589867"/>
            <a:ext cx="2346043" cy="3039532"/>
          </a:xfrm>
          <a:prstGeom prst="rect">
            <a:avLst/>
          </a:prstGeom>
        </p:spPr>
      </p:pic>
    </p:spTree>
    <p:extLst>
      <p:ext uri="{BB962C8B-B14F-4D97-AF65-F5344CB8AC3E}">
        <p14:creationId xmlns:p14="http://schemas.microsoft.com/office/powerpoint/2010/main" val="341075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F345F5-074A-4815-AEA3-8F7139D03103}"/>
              </a:ext>
            </a:extLst>
          </p:cNvPr>
          <p:cNvPicPr>
            <a:picLocks noChangeAspect="1"/>
          </p:cNvPicPr>
          <p:nvPr/>
        </p:nvPicPr>
        <p:blipFill>
          <a:blip r:embed="rId2"/>
          <a:stretch>
            <a:fillRect/>
          </a:stretch>
        </p:blipFill>
        <p:spPr>
          <a:xfrm>
            <a:off x="323850" y="585787"/>
            <a:ext cx="8496300" cy="5686425"/>
          </a:xfrm>
          <a:prstGeom prst="rect">
            <a:avLst/>
          </a:prstGeom>
        </p:spPr>
      </p:pic>
    </p:spTree>
    <p:extLst>
      <p:ext uri="{BB962C8B-B14F-4D97-AF65-F5344CB8AC3E}">
        <p14:creationId xmlns:p14="http://schemas.microsoft.com/office/powerpoint/2010/main" val="2935760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DA99D-AC28-4CF9-A48D-F61F582D4436}"/>
              </a:ext>
            </a:extLst>
          </p:cNvPr>
          <p:cNvPicPr>
            <a:picLocks noChangeAspect="1"/>
          </p:cNvPicPr>
          <p:nvPr/>
        </p:nvPicPr>
        <p:blipFill>
          <a:blip r:embed="rId2"/>
          <a:stretch>
            <a:fillRect/>
          </a:stretch>
        </p:blipFill>
        <p:spPr>
          <a:xfrm>
            <a:off x="0" y="560294"/>
            <a:ext cx="9144000" cy="5737412"/>
          </a:xfrm>
          <a:prstGeom prst="rect">
            <a:avLst/>
          </a:prstGeom>
        </p:spPr>
      </p:pic>
    </p:spTree>
    <p:extLst>
      <p:ext uri="{BB962C8B-B14F-4D97-AF65-F5344CB8AC3E}">
        <p14:creationId xmlns:p14="http://schemas.microsoft.com/office/powerpoint/2010/main" val="3864547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D2F669-32E7-46AF-AD95-CA98B9A0F8F1}"/>
              </a:ext>
            </a:extLst>
          </p:cNvPr>
          <p:cNvPicPr>
            <a:picLocks noChangeAspect="1"/>
          </p:cNvPicPr>
          <p:nvPr/>
        </p:nvPicPr>
        <p:blipFill>
          <a:blip r:embed="rId2"/>
          <a:stretch>
            <a:fillRect/>
          </a:stretch>
        </p:blipFill>
        <p:spPr>
          <a:xfrm>
            <a:off x="0" y="616148"/>
            <a:ext cx="9144000" cy="5625703"/>
          </a:xfrm>
          <a:prstGeom prst="rect">
            <a:avLst/>
          </a:prstGeom>
        </p:spPr>
      </p:pic>
    </p:spTree>
    <p:extLst>
      <p:ext uri="{BB962C8B-B14F-4D97-AF65-F5344CB8AC3E}">
        <p14:creationId xmlns:p14="http://schemas.microsoft.com/office/powerpoint/2010/main" val="3630973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EC054-C0B1-40F2-8900-769381D1C95C}"/>
              </a:ext>
            </a:extLst>
          </p:cNvPr>
          <p:cNvPicPr>
            <a:picLocks noChangeAspect="1"/>
          </p:cNvPicPr>
          <p:nvPr/>
        </p:nvPicPr>
        <p:blipFill>
          <a:blip r:embed="rId2"/>
          <a:stretch>
            <a:fillRect/>
          </a:stretch>
        </p:blipFill>
        <p:spPr>
          <a:xfrm>
            <a:off x="0" y="676965"/>
            <a:ext cx="9144000" cy="5504070"/>
          </a:xfrm>
          <a:prstGeom prst="rect">
            <a:avLst/>
          </a:prstGeom>
        </p:spPr>
      </p:pic>
    </p:spTree>
    <p:extLst>
      <p:ext uri="{BB962C8B-B14F-4D97-AF65-F5344CB8AC3E}">
        <p14:creationId xmlns:p14="http://schemas.microsoft.com/office/powerpoint/2010/main" val="437050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3E4081-96A5-43A0-BE98-9A84819BECB0}"/>
              </a:ext>
            </a:extLst>
          </p:cNvPr>
          <p:cNvPicPr>
            <a:picLocks noChangeAspect="1"/>
          </p:cNvPicPr>
          <p:nvPr/>
        </p:nvPicPr>
        <p:blipFill>
          <a:blip r:embed="rId2"/>
          <a:stretch>
            <a:fillRect/>
          </a:stretch>
        </p:blipFill>
        <p:spPr>
          <a:xfrm>
            <a:off x="0" y="647773"/>
            <a:ext cx="9144000" cy="5562453"/>
          </a:xfrm>
          <a:prstGeom prst="rect">
            <a:avLst/>
          </a:prstGeom>
        </p:spPr>
      </p:pic>
    </p:spTree>
    <p:extLst>
      <p:ext uri="{BB962C8B-B14F-4D97-AF65-F5344CB8AC3E}">
        <p14:creationId xmlns:p14="http://schemas.microsoft.com/office/powerpoint/2010/main" val="244902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21BADFA-1871-4B1D-9F3C-138BFBC035BA}"/>
              </a:ext>
            </a:extLst>
          </p:cNvPr>
          <p:cNvSpPr>
            <a:spLocks noGrp="1"/>
          </p:cNvSpPr>
          <p:nvPr>
            <p:ph type="body" sz="half" idx="2"/>
          </p:nvPr>
        </p:nvSpPr>
        <p:spPr>
          <a:xfrm>
            <a:off x="629841" y="5693229"/>
            <a:ext cx="7273188" cy="838200"/>
          </a:xfrm>
        </p:spPr>
        <p:txBody>
          <a:bodyPr>
            <a:normAutofit/>
          </a:bodyPr>
          <a:lstStyle/>
          <a:p>
            <a:endParaRPr lang="en-IE" sz="2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DF66442-35C5-425A-88CC-00EAB328E554}"/>
              </a:ext>
            </a:extLst>
          </p:cNvPr>
          <p:cNvPicPr>
            <a:picLocks noChangeAspect="1"/>
          </p:cNvPicPr>
          <p:nvPr/>
        </p:nvPicPr>
        <p:blipFill>
          <a:blip r:embed="rId2"/>
          <a:stretch>
            <a:fillRect/>
          </a:stretch>
        </p:blipFill>
        <p:spPr>
          <a:xfrm>
            <a:off x="0" y="662560"/>
            <a:ext cx="9144000" cy="5532880"/>
          </a:xfrm>
          <a:prstGeom prst="rect">
            <a:avLst/>
          </a:prstGeom>
        </p:spPr>
      </p:pic>
    </p:spTree>
    <p:extLst>
      <p:ext uri="{BB962C8B-B14F-4D97-AF65-F5344CB8AC3E}">
        <p14:creationId xmlns:p14="http://schemas.microsoft.com/office/powerpoint/2010/main" val="2178133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7F1EE3-AC36-4870-A0DB-E53063BAAD38}"/>
              </a:ext>
            </a:extLst>
          </p:cNvPr>
          <p:cNvSpPr>
            <a:spLocks noGrp="1"/>
          </p:cNvSpPr>
          <p:nvPr>
            <p:ph type="title"/>
          </p:nvPr>
        </p:nvSpPr>
        <p:spPr>
          <a:xfrm>
            <a:off x="261257" y="4528458"/>
            <a:ext cx="8469087" cy="761999"/>
          </a:xfrm>
        </p:spPr>
        <p:txBody>
          <a:bodyPr>
            <a:normAutofit/>
          </a:bodyPr>
          <a:lstStyle/>
          <a:p>
            <a:r>
              <a:rPr lang="en-IE" sz="2000" dirty="0">
                <a:latin typeface="Times New Roman" panose="02020603050405020304" pitchFamily="18" charset="0"/>
                <a:cs typeface="Times New Roman" panose="02020603050405020304" pitchFamily="18" charset="0"/>
              </a:rPr>
              <a:t>Plan of central portion of site and image of 3 storey corner building opposite two storey houses facing onto park</a:t>
            </a:r>
          </a:p>
        </p:txBody>
      </p:sp>
      <p:pic>
        <p:nvPicPr>
          <p:cNvPr id="2" name="Picture 1">
            <a:extLst>
              <a:ext uri="{FF2B5EF4-FFF2-40B4-BE49-F238E27FC236}">
                <a16:creationId xmlns:a16="http://schemas.microsoft.com/office/drawing/2014/main" id="{7E69A1D2-07EC-4560-927F-01DD6F93D2D5}"/>
              </a:ext>
            </a:extLst>
          </p:cNvPr>
          <p:cNvPicPr>
            <a:picLocks noChangeAspect="1"/>
          </p:cNvPicPr>
          <p:nvPr/>
        </p:nvPicPr>
        <p:blipFill>
          <a:blip r:embed="rId2"/>
          <a:stretch>
            <a:fillRect/>
          </a:stretch>
        </p:blipFill>
        <p:spPr>
          <a:xfrm>
            <a:off x="0" y="619314"/>
            <a:ext cx="9144000" cy="5619371"/>
          </a:xfrm>
          <a:prstGeom prst="rect">
            <a:avLst/>
          </a:prstGeom>
        </p:spPr>
      </p:pic>
    </p:spTree>
    <p:extLst>
      <p:ext uri="{BB962C8B-B14F-4D97-AF65-F5344CB8AC3E}">
        <p14:creationId xmlns:p14="http://schemas.microsoft.com/office/powerpoint/2010/main" val="961547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6702B3-0501-469E-9635-8EDBCF957861}"/>
              </a:ext>
            </a:extLst>
          </p:cNvPr>
          <p:cNvSpPr>
            <a:spLocks noGrp="1"/>
          </p:cNvSpPr>
          <p:nvPr>
            <p:ph type="title"/>
          </p:nvPr>
        </p:nvSpPr>
        <p:spPr>
          <a:xfrm>
            <a:off x="628650" y="4147456"/>
            <a:ext cx="7886700" cy="762001"/>
          </a:xfrm>
        </p:spPr>
        <p:txBody>
          <a:bodyPr>
            <a:normAutofit/>
          </a:bodyPr>
          <a:lstStyle/>
          <a:p>
            <a:r>
              <a:rPr lang="en-IE" sz="2000" dirty="0">
                <a:latin typeface="Times New Roman" panose="02020603050405020304" pitchFamily="18" charset="0"/>
                <a:cs typeface="Times New Roman" panose="02020603050405020304" pitchFamily="18" charset="0"/>
              </a:rPr>
              <a:t>Plan of southern portion of site and image of two storey houses overlooking public amenity space and cycleway on eastern side of site</a:t>
            </a:r>
          </a:p>
        </p:txBody>
      </p:sp>
      <p:pic>
        <p:nvPicPr>
          <p:cNvPr id="2" name="Picture 1">
            <a:extLst>
              <a:ext uri="{FF2B5EF4-FFF2-40B4-BE49-F238E27FC236}">
                <a16:creationId xmlns:a16="http://schemas.microsoft.com/office/drawing/2014/main" id="{24FFEF8E-A9B8-462B-AB17-2881F3D72FBC}"/>
              </a:ext>
            </a:extLst>
          </p:cNvPr>
          <p:cNvPicPr>
            <a:picLocks noChangeAspect="1"/>
          </p:cNvPicPr>
          <p:nvPr/>
        </p:nvPicPr>
        <p:blipFill>
          <a:blip r:embed="rId2"/>
          <a:stretch>
            <a:fillRect/>
          </a:stretch>
        </p:blipFill>
        <p:spPr>
          <a:xfrm>
            <a:off x="0" y="665558"/>
            <a:ext cx="9144000" cy="5526884"/>
          </a:xfrm>
          <a:prstGeom prst="rect">
            <a:avLst/>
          </a:prstGeom>
        </p:spPr>
      </p:pic>
    </p:spTree>
    <p:extLst>
      <p:ext uri="{BB962C8B-B14F-4D97-AF65-F5344CB8AC3E}">
        <p14:creationId xmlns:p14="http://schemas.microsoft.com/office/powerpoint/2010/main" val="3691712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3AB6EE-5696-4F5F-9121-B1162B89EE3F}"/>
              </a:ext>
            </a:extLst>
          </p:cNvPr>
          <p:cNvSpPr>
            <a:spLocks noGrp="1"/>
          </p:cNvSpPr>
          <p:nvPr>
            <p:ph type="title"/>
          </p:nvPr>
        </p:nvSpPr>
        <p:spPr>
          <a:xfrm>
            <a:off x="827314" y="5780314"/>
            <a:ext cx="7500257" cy="576943"/>
          </a:xfrm>
        </p:spPr>
        <p:txBody>
          <a:bodyPr>
            <a:normAutofit/>
          </a:bodyPr>
          <a:lstStyle/>
          <a:p>
            <a:endParaRPr lang="en-IE" sz="2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92ECB39-D541-4718-9965-EE413D2C45D9}"/>
              </a:ext>
            </a:extLst>
          </p:cNvPr>
          <p:cNvPicPr>
            <a:picLocks noChangeAspect="1"/>
          </p:cNvPicPr>
          <p:nvPr/>
        </p:nvPicPr>
        <p:blipFill>
          <a:blip r:embed="rId2"/>
          <a:stretch>
            <a:fillRect/>
          </a:stretch>
        </p:blipFill>
        <p:spPr>
          <a:xfrm>
            <a:off x="0" y="741405"/>
            <a:ext cx="9144000" cy="5375189"/>
          </a:xfrm>
          <a:prstGeom prst="rect">
            <a:avLst/>
          </a:prstGeom>
        </p:spPr>
      </p:pic>
    </p:spTree>
    <p:extLst>
      <p:ext uri="{BB962C8B-B14F-4D97-AF65-F5344CB8AC3E}">
        <p14:creationId xmlns:p14="http://schemas.microsoft.com/office/powerpoint/2010/main" val="43535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6474" y="1531215"/>
            <a:ext cx="4148880" cy="2264081"/>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SHD Lodged with ABP on 07/10/19</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5 Week </a:t>
            </a:r>
            <a:r>
              <a:rPr lang="en-IE" sz="1600" dirty="0" err="1">
                <a:latin typeface="Times New Roman" panose="02020603050405020304" pitchFamily="18" charset="0"/>
                <a:cs typeface="Times New Roman" panose="02020603050405020304" pitchFamily="18" charset="0"/>
              </a:rPr>
              <a:t>Obs</a:t>
            </a:r>
            <a:r>
              <a:rPr lang="en-IE" sz="1600" dirty="0">
                <a:latin typeface="Times New Roman" panose="02020603050405020304" pitchFamily="18" charset="0"/>
                <a:cs typeface="Times New Roman" panose="02020603050405020304" pitchFamily="18" charset="0"/>
              </a:rPr>
              <a:t> by 5.30pm weds 10/11/19</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8 </a:t>
            </a:r>
            <a:r>
              <a:rPr lang="en-IE" sz="1600" dirty="0" err="1">
                <a:latin typeface="Times New Roman" panose="02020603050405020304" pitchFamily="18" charset="0"/>
                <a:cs typeface="Times New Roman" panose="02020603050405020304" pitchFamily="18" charset="0"/>
              </a:rPr>
              <a:t>Wks</a:t>
            </a:r>
            <a:r>
              <a:rPr lang="en-IE" sz="1600" dirty="0">
                <a:latin typeface="Times New Roman" panose="02020603050405020304" pitchFamily="18" charset="0"/>
                <a:cs typeface="Times New Roman" panose="02020603050405020304" pitchFamily="18" charset="0"/>
              </a:rPr>
              <a:t> SDCC report due to ABP  02/12/19 </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16 Week Decision Issued by ABP 04/02/20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196474" y="4273616"/>
            <a:ext cx="4298524" cy="1600438"/>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285750" indent="-285750">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S.247 pre-planning meeting held with SDCC on 17/08/18 (SHD1SPP013/18) </a:t>
            </a:r>
          </a:p>
          <a:p>
            <a:pPr marL="285750" indent="-285750">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A  pre-planning meeting was held on 11/02/19 with An </a:t>
            </a:r>
            <a:r>
              <a:rPr lang="en-IE" sz="1600" dirty="0" err="1">
                <a:latin typeface="Times New Roman" panose="02020603050405020304" pitchFamily="18" charset="0"/>
                <a:cs typeface="Times New Roman" panose="02020603050405020304" pitchFamily="18" charset="0"/>
              </a:rPr>
              <a:t>Bord</a:t>
            </a:r>
            <a:r>
              <a:rPr lang="en-IE" sz="1600" dirty="0">
                <a:latin typeface="Times New Roman" panose="02020603050405020304" pitchFamily="18" charset="0"/>
                <a:cs typeface="Times New Roman" panose="02020603050405020304" pitchFamily="18" charset="0"/>
              </a:rPr>
              <a:t> </a:t>
            </a:r>
            <a:r>
              <a:rPr lang="en-IE" sz="1600" dirty="0" err="1">
                <a:latin typeface="Times New Roman" panose="02020603050405020304" pitchFamily="18" charset="0"/>
                <a:cs typeface="Times New Roman" panose="02020603050405020304" pitchFamily="18" charset="0"/>
              </a:rPr>
              <a:t>Pleanala</a:t>
            </a:r>
            <a:r>
              <a:rPr lang="en-IE" sz="1600" dirty="0">
                <a:latin typeface="Times New Roman" panose="02020603050405020304" pitchFamily="18" charset="0"/>
                <a:cs typeface="Times New Roman" panose="02020603050405020304" pitchFamily="18" charset="0"/>
              </a:rPr>
              <a:t>, the applicant and SDCC.</a:t>
            </a:r>
          </a:p>
        </p:txBody>
      </p:sp>
    </p:spTree>
    <p:extLst>
      <p:ext uri="{BB962C8B-B14F-4D97-AF65-F5344CB8AC3E}">
        <p14:creationId xmlns:p14="http://schemas.microsoft.com/office/powerpoint/2010/main" val="306714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9BAEFE-9F9C-480A-B376-3599C6387630}"/>
              </a:ext>
            </a:extLst>
          </p:cNvPr>
          <p:cNvSpPr/>
          <p:nvPr/>
        </p:nvSpPr>
        <p:spPr>
          <a:xfrm>
            <a:off x="598715" y="2122715"/>
            <a:ext cx="7609114" cy="707886"/>
          </a:xfrm>
          <a:prstGeom prst="rect">
            <a:avLst/>
          </a:prstGeom>
        </p:spPr>
        <p:txBody>
          <a:bodyPr wrap="square">
            <a:spAutoFit/>
          </a:bodyPr>
          <a:lstStyle/>
          <a:p>
            <a:r>
              <a:rPr lang="en-IE" sz="2000" dirty="0">
                <a:solidFill>
                  <a:srgbClr val="000000"/>
                </a:solidFill>
                <a:latin typeface="Times New Roman" panose="02020603050405020304" pitchFamily="18" charset="0"/>
                <a:cs typeface="Times New Roman" panose="02020603050405020304" pitchFamily="18" charset="0"/>
              </a:rPr>
              <a:t>East elevation view showing lands sloping downwards from south (left) to north (right) illustrating relative height of apartment buildings </a:t>
            </a:r>
            <a:endParaRPr lang="en-IE" sz="2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3F4D3CE-58FF-4F8E-8D1A-59BAE5D55B72}"/>
              </a:ext>
            </a:extLst>
          </p:cNvPr>
          <p:cNvSpPr/>
          <p:nvPr/>
        </p:nvSpPr>
        <p:spPr>
          <a:xfrm>
            <a:off x="598715" y="5573485"/>
            <a:ext cx="7456714" cy="707886"/>
          </a:xfrm>
          <a:prstGeom prst="rect">
            <a:avLst/>
          </a:prstGeom>
        </p:spPr>
        <p:txBody>
          <a:bodyPr wrap="square">
            <a:spAutoFit/>
          </a:bodyPr>
          <a:lstStyle/>
          <a:p>
            <a:r>
              <a:rPr lang="en-IE" sz="2000" dirty="0">
                <a:solidFill>
                  <a:srgbClr val="000000"/>
                </a:solidFill>
                <a:latin typeface="Times New Roman" panose="02020603050405020304" pitchFamily="18" charset="0"/>
                <a:cs typeface="Times New Roman" panose="02020603050405020304" pitchFamily="18" charset="0"/>
              </a:rPr>
              <a:t>West elevation view showing lands sloping upwards from north (left) to south (right) illustrating relative height of duplex buildings</a:t>
            </a:r>
            <a:r>
              <a:rPr lang="en-IE" dirty="0">
                <a:solidFill>
                  <a:srgbClr val="000000"/>
                </a:solidFill>
                <a:latin typeface="Myriad Pro"/>
              </a:rPr>
              <a:t> </a:t>
            </a:r>
            <a:endParaRPr lang="en-IE" dirty="0"/>
          </a:p>
        </p:txBody>
      </p:sp>
      <p:pic>
        <p:nvPicPr>
          <p:cNvPr id="2" name="Picture 1">
            <a:extLst>
              <a:ext uri="{FF2B5EF4-FFF2-40B4-BE49-F238E27FC236}">
                <a16:creationId xmlns:a16="http://schemas.microsoft.com/office/drawing/2014/main" id="{589ED959-668A-476B-A72F-E7AC991CAD3B}"/>
              </a:ext>
            </a:extLst>
          </p:cNvPr>
          <p:cNvPicPr>
            <a:picLocks noChangeAspect="1"/>
          </p:cNvPicPr>
          <p:nvPr/>
        </p:nvPicPr>
        <p:blipFill>
          <a:blip r:embed="rId2"/>
          <a:stretch>
            <a:fillRect/>
          </a:stretch>
        </p:blipFill>
        <p:spPr>
          <a:xfrm>
            <a:off x="0" y="653143"/>
            <a:ext cx="9144000" cy="5551714"/>
          </a:xfrm>
          <a:prstGeom prst="rect">
            <a:avLst/>
          </a:prstGeom>
        </p:spPr>
      </p:pic>
    </p:spTree>
    <p:extLst>
      <p:ext uri="{BB962C8B-B14F-4D97-AF65-F5344CB8AC3E}">
        <p14:creationId xmlns:p14="http://schemas.microsoft.com/office/powerpoint/2010/main" val="237866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97F38-91D8-40D8-AFDC-4BF3AF638AEC}"/>
              </a:ext>
            </a:extLst>
          </p:cNvPr>
          <p:cNvPicPr>
            <a:picLocks noChangeAspect="1"/>
          </p:cNvPicPr>
          <p:nvPr/>
        </p:nvPicPr>
        <p:blipFill>
          <a:blip r:embed="rId2"/>
          <a:stretch>
            <a:fillRect/>
          </a:stretch>
        </p:blipFill>
        <p:spPr>
          <a:xfrm>
            <a:off x="0" y="729385"/>
            <a:ext cx="9144000" cy="5399230"/>
          </a:xfrm>
          <a:prstGeom prst="rect">
            <a:avLst/>
          </a:prstGeom>
        </p:spPr>
      </p:pic>
    </p:spTree>
    <p:extLst>
      <p:ext uri="{BB962C8B-B14F-4D97-AF65-F5344CB8AC3E}">
        <p14:creationId xmlns:p14="http://schemas.microsoft.com/office/powerpoint/2010/main" val="2202957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DE89D4-5060-49D3-ADB3-4572A90C87B8}"/>
              </a:ext>
            </a:extLst>
          </p:cNvPr>
          <p:cNvSpPr/>
          <p:nvPr/>
        </p:nvSpPr>
        <p:spPr>
          <a:xfrm>
            <a:off x="729342" y="3352800"/>
            <a:ext cx="7424057" cy="646331"/>
          </a:xfrm>
          <a:prstGeom prst="rect">
            <a:avLst/>
          </a:prstGeom>
        </p:spPr>
        <p:txBody>
          <a:bodyPr wrap="square">
            <a:spAutoFit/>
          </a:bodyPr>
          <a:lstStyle/>
          <a:p>
            <a:r>
              <a:rPr lang="en-IE" dirty="0">
                <a:solidFill>
                  <a:srgbClr val="000000"/>
                </a:solidFill>
                <a:latin typeface="Times New Roman" panose="02020603050405020304" pitchFamily="18" charset="0"/>
                <a:cs typeface="Times New Roman" panose="02020603050405020304" pitchFamily="18" charset="0"/>
              </a:rPr>
              <a:t>West elevation showing lands sloping up from south (left) to north (right) toward </a:t>
            </a:r>
            <a:r>
              <a:rPr lang="en-IE" dirty="0" err="1">
                <a:solidFill>
                  <a:srgbClr val="000000"/>
                </a:solidFill>
                <a:latin typeface="Times New Roman" panose="02020603050405020304" pitchFamily="18" charset="0"/>
                <a:cs typeface="Times New Roman" panose="02020603050405020304" pitchFamily="18" charset="0"/>
              </a:rPr>
              <a:t>Boherboy</a:t>
            </a:r>
            <a:r>
              <a:rPr lang="en-IE" dirty="0">
                <a:solidFill>
                  <a:srgbClr val="000000"/>
                </a:solidFill>
                <a:latin typeface="Times New Roman" panose="02020603050405020304" pitchFamily="18" charset="0"/>
                <a:cs typeface="Times New Roman" panose="02020603050405020304" pitchFamily="18" charset="0"/>
              </a:rPr>
              <a:t> Road (on the right hand side)</a:t>
            </a:r>
            <a:endParaRPr lang="en-IE"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27C1411-BDF2-4411-9B7E-52CD57D61CBE}"/>
              </a:ext>
            </a:extLst>
          </p:cNvPr>
          <p:cNvPicPr>
            <a:picLocks noChangeAspect="1"/>
          </p:cNvPicPr>
          <p:nvPr/>
        </p:nvPicPr>
        <p:blipFill>
          <a:blip r:embed="rId2"/>
          <a:stretch>
            <a:fillRect/>
          </a:stretch>
        </p:blipFill>
        <p:spPr>
          <a:xfrm>
            <a:off x="0" y="638184"/>
            <a:ext cx="9144000" cy="5581632"/>
          </a:xfrm>
          <a:prstGeom prst="rect">
            <a:avLst/>
          </a:prstGeom>
        </p:spPr>
      </p:pic>
    </p:spTree>
    <p:extLst>
      <p:ext uri="{BB962C8B-B14F-4D97-AF65-F5344CB8AC3E}">
        <p14:creationId xmlns:p14="http://schemas.microsoft.com/office/powerpoint/2010/main" val="628621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3BBF8-73C6-44EB-9EFC-FFB39E0F740C}"/>
              </a:ext>
            </a:extLst>
          </p:cNvPr>
          <p:cNvPicPr>
            <a:picLocks noChangeAspect="1"/>
          </p:cNvPicPr>
          <p:nvPr/>
        </p:nvPicPr>
        <p:blipFill>
          <a:blip r:embed="rId2"/>
          <a:stretch>
            <a:fillRect/>
          </a:stretch>
        </p:blipFill>
        <p:spPr>
          <a:xfrm>
            <a:off x="0" y="701768"/>
            <a:ext cx="9144000" cy="5454463"/>
          </a:xfrm>
          <a:prstGeom prst="rect">
            <a:avLst/>
          </a:prstGeom>
        </p:spPr>
      </p:pic>
    </p:spTree>
    <p:extLst>
      <p:ext uri="{BB962C8B-B14F-4D97-AF65-F5344CB8AC3E}">
        <p14:creationId xmlns:p14="http://schemas.microsoft.com/office/powerpoint/2010/main" val="3134111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C1C381-F444-497B-B23C-FAF9665F542B}"/>
              </a:ext>
            </a:extLst>
          </p:cNvPr>
          <p:cNvPicPr>
            <a:picLocks noChangeAspect="1"/>
          </p:cNvPicPr>
          <p:nvPr/>
        </p:nvPicPr>
        <p:blipFill>
          <a:blip r:embed="rId2"/>
          <a:stretch>
            <a:fillRect/>
          </a:stretch>
        </p:blipFill>
        <p:spPr>
          <a:xfrm>
            <a:off x="0" y="859090"/>
            <a:ext cx="9144000" cy="5139820"/>
          </a:xfrm>
          <a:prstGeom prst="rect">
            <a:avLst/>
          </a:prstGeom>
        </p:spPr>
      </p:pic>
    </p:spTree>
    <p:extLst>
      <p:ext uri="{BB962C8B-B14F-4D97-AF65-F5344CB8AC3E}">
        <p14:creationId xmlns:p14="http://schemas.microsoft.com/office/powerpoint/2010/main" val="2555141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206AB2-FDAE-49AE-97B7-E06727744DD0}"/>
              </a:ext>
            </a:extLst>
          </p:cNvPr>
          <p:cNvPicPr>
            <a:picLocks noChangeAspect="1"/>
          </p:cNvPicPr>
          <p:nvPr/>
        </p:nvPicPr>
        <p:blipFill>
          <a:blip r:embed="rId2"/>
          <a:stretch>
            <a:fillRect/>
          </a:stretch>
        </p:blipFill>
        <p:spPr>
          <a:xfrm>
            <a:off x="0" y="619648"/>
            <a:ext cx="9144000" cy="5618703"/>
          </a:xfrm>
          <a:prstGeom prst="rect">
            <a:avLst/>
          </a:prstGeom>
        </p:spPr>
      </p:pic>
    </p:spTree>
    <p:extLst>
      <p:ext uri="{BB962C8B-B14F-4D97-AF65-F5344CB8AC3E}">
        <p14:creationId xmlns:p14="http://schemas.microsoft.com/office/powerpoint/2010/main" val="4221168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65B0F6-04B9-4D51-AE53-70F155DEE6CE}"/>
              </a:ext>
            </a:extLst>
          </p:cNvPr>
          <p:cNvPicPr>
            <a:picLocks noChangeAspect="1"/>
          </p:cNvPicPr>
          <p:nvPr/>
        </p:nvPicPr>
        <p:blipFill>
          <a:blip r:embed="rId2"/>
          <a:stretch>
            <a:fillRect/>
          </a:stretch>
        </p:blipFill>
        <p:spPr>
          <a:xfrm>
            <a:off x="0" y="1009932"/>
            <a:ext cx="9144000" cy="4860713"/>
          </a:xfrm>
          <a:prstGeom prst="rect">
            <a:avLst/>
          </a:prstGeom>
        </p:spPr>
      </p:pic>
    </p:spTree>
    <p:extLst>
      <p:ext uri="{BB962C8B-B14F-4D97-AF65-F5344CB8AC3E}">
        <p14:creationId xmlns:p14="http://schemas.microsoft.com/office/powerpoint/2010/main" val="298514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C41671-37C3-41FF-A6AC-8D6EF0D651E8}"/>
              </a:ext>
            </a:extLst>
          </p:cNvPr>
          <p:cNvPicPr>
            <a:picLocks noChangeAspect="1"/>
          </p:cNvPicPr>
          <p:nvPr/>
        </p:nvPicPr>
        <p:blipFill>
          <a:blip r:embed="rId2"/>
          <a:stretch>
            <a:fillRect/>
          </a:stretch>
        </p:blipFill>
        <p:spPr>
          <a:xfrm>
            <a:off x="0" y="995722"/>
            <a:ext cx="9144000" cy="4866555"/>
          </a:xfrm>
          <a:prstGeom prst="rect">
            <a:avLst/>
          </a:prstGeom>
        </p:spPr>
      </p:pic>
    </p:spTree>
    <p:extLst>
      <p:ext uri="{BB962C8B-B14F-4D97-AF65-F5344CB8AC3E}">
        <p14:creationId xmlns:p14="http://schemas.microsoft.com/office/powerpoint/2010/main" val="791848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5FE69-0B99-4CAA-A938-323BDD887D11}"/>
              </a:ext>
            </a:extLst>
          </p:cNvPr>
          <p:cNvPicPr>
            <a:picLocks noChangeAspect="1"/>
          </p:cNvPicPr>
          <p:nvPr/>
        </p:nvPicPr>
        <p:blipFill>
          <a:blip r:embed="rId2"/>
          <a:stretch>
            <a:fillRect/>
          </a:stretch>
        </p:blipFill>
        <p:spPr>
          <a:xfrm>
            <a:off x="0" y="460390"/>
            <a:ext cx="9144000" cy="5937220"/>
          </a:xfrm>
          <a:prstGeom prst="rect">
            <a:avLst/>
          </a:prstGeom>
        </p:spPr>
      </p:pic>
    </p:spTree>
    <p:extLst>
      <p:ext uri="{BB962C8B-B14F-4D97-AF65-F5344CB8AC3E}">
        <p14:creationId xmlns:p14="http://schemas.microsoft.com/office/powerpoint/2010/main" val="3985149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996E1-296C-4ADA-B1BF-1EE3E29BBDA8}"/>
              </a:ext>
            </a:extLst>
          </p:cNvPr>
          <p:cNvPicPr>
            <a:picLocks noChangeAspect="1"/>
          </p:cNvPicPr>
          <p:nvPr/>
        </p:nvPicPr>
        <p:blipFill>
          <a:blip r:embed="rId2"/>
          <a:stretch>
            <a:fillRect/>
          </a:stretch>
        </p:blipFill>
        <p:spPr>
          <a:xfrm>
            <a:off x="0" y="914186"/>
            <a:ext cx="9144000" cy="5029628"/>
          </a:xfrm>
          <a:prstGeom prst="rect">
            <a:avLst/>
          </a:prstGeom>
        </p:spPr>
      </p:pic>
    </p:spTree>
    <p:extLst>
      <p:ext uri="{BB962C8B-B14F-4D97-AF65-F5344CB8AC3E}">
        <p14:creationId xmlns:p14="http://schemas.microsoft.com/office/powerpoint/2010/main" val="476782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CCF33-91F8-4222-BB09-D3CD50D93102}"/>
              </a:ext>
            </a:extLst>
          </p:cNvPr>
          <p:cNvPicPr>
            <a:picLocks noChangeAspect="1"/>
          </p:cNvPicPr>
          <p:nvPr/>
        </p:nvPicPr>
        <p:blipFill>
          <a:blip r:embed="rId2"/>
          <a:stretch>
            <a:fillRect/>
          </a:stretch>
        </p:blipFill>
        <p:spPr>
          <a:xfrm>
            <a:off x="1557337" y="38100"/>
            <a:ext cx="6029325" cy="6781800"/>
          </a:xfrm>
          <a:prstGeom prst="rect">
            <a:avLst/>
          </a:prstGeom>
        </p:spPr>
      </p:pic>
    </p:spTree>
    <p:extLst>
      <p:ext uri="{BB962C8B-B14F-4D97-AF65-F5344CB8AC3E}">
        <p14:creationId xmlns:p14="http://schemas.microsoft.com/office/powerpoint/2010/main" val="2784678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9D7A5-9264-4097-ACBD-FA857B1B5748}"/>
              </a:ext>
            </a:extLst>
          </p:cNvPr>
          <p:cNvPicPr>
            <a:picLocks noChangeAspect="1"/>
          </p:cNvPicPr>
          <p:nvPr/>
        </p:nvPicPr>
        <p:blipFill>
          <a:blip r:embed="rId2"/>
          <a:stretch>
            <a:fillRect/>
          </a:stretch>
        </p:blipFill>
        <p:spPr>
          <a:xfrm>
            <a:off x="0" y="967803"/>
            <a:ext cx="9144000" cy="4922393"/>
          </a:xfrm>
          <a:prstGeom prst="rect">
            <a:avLst/>
          </a:prstGeom>
        </p:spPr>
      </p:pic>
    </p:spTree>
    <p:extLst>
      <p:ext uri="{BB962C8B-B14F-4D97-AF65-F5344CB8AC3E}">
        <p14:creationId xmlns:p14="http://schemas.microsoft.com/office/powerpoint/2010/main" val="849055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B79401-C12B-4BF3-A4BA-CA87F41C501B}"/>
              </a:ext>
            </a:extLst>
          </p:cNvPr>
          <p:cNvPicPr>
            <a:picLocks noChangeAspect="1"/>
          </p:cNvPicPr>
          <p:nvPr/>
        </p:nvPicPr>
        <p:blipFill>
          <a:blip r:embed="rId2"/>
          <a:stretch>
            <a:fillRect/>
          </a:stretch>
        </p:blipFill>
        <p:spPr>
          <a:xfrm>
            <a:off x="0" y="901700"/>
            <a:ext cx="9144000" cy="5054600"/>
          </a:xfrm>
          <a:prstGeom prst="rect">
            <a:avLst/>
          </a:prstGeom>
        </p:spPr>
      </p:pic>
    </p:spTree>
    <p:extLst>
      <p:ext uri="{BB962C8B-B14F-4D97-AF65-F5344CB8AC3E}">
        <p14:creationId xmlns:p14="http://schemas.microsoft.com/office/powerpoint/2010/main" val="3733193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110D60-472F-4625-AB8D-FE601252C5E6}"/>
              </a:ext>
            </a:extLst>
          </p:cNvPr>
          <p:cNvPicPr>
            <a:picLocks noChangeAspect="1"/>
          </p:cNvPicPr>
          <p:nvPr/>
        </p:nvPicPr>
        <p:blipFill>
          <a:blip r:embed="rId2"/>
          <a:stretch>
            <a:fillRect/>
          </a:stretch>
        </p:blipFill>
        <p:spPr>
          <a:xfrm>
            <a:off x="0" y="910778"/>
            <a:ext cx="9144000" cy="5036444"/>
          </a:xfrm>
          <a:prstGeom prst="rect">
            <a:avLst/>
          </a:prstGeom>
        </p:spPr>
      </p:pic>
    </p:spTree>
    <p:extLst>
      <p:ext uri="{BB962C8B-B14F-4D97-AF65-F5344CB8AC3E}">
        <p14:creationId xmlns:p14="http://schemas.microsoft.com/office/powerpoint/2010/main" val="2238304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D2715-7E4E-46BB-A2B2-2FD8D9AD5EF9}"/>
              </a:ext>
            </a:extLst>
          </p:cNvPr>
          <p:cNvPicPr>
            <a:picLocks noChangeAspect="1"/>
          </p:cNvPicPr>
          <p:nvPr/>
        </p:nvPicPr>
        <p:blipFill>
          <a:blip r:embed="rId2"/>
          <a:stretch>
            <a:fillRect/>
          </a:stretch>
        </p:blipFill>
        <p:spPr>
          <a:xfrm>
            <a:off x="0" y="902146"/>
            <a:ext cx="9144000" cy="5053708"/>
          </a:xfrm>
          <a:prstGeom prst="rect">
            <a:avLst/>
          </a:prstGeom>
        </p:spPr>
      </p:pic>
    </p:spTree>
    <p:extLst>
      <p:ext uri="{BB962C8B-B14F-4D97-AF65-F5344CB8AC3E}">
        <p14:creationId xmlns:p14="http://schemas.microsoft.com/office/powerpoint/2010/main" val="2211867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8343" y="380999"/>
            <a:ext cx="8709030" cy="3785652"/>
          </a:xfrm>
          <a:prstGeom prst="rect">
            <a:avLst/>
          </a:prstGeom>
          <a:noFill/>
        </p:spPr>
        <p:txBody>
          <a:bodyPr wrap="square" rtlCol="0">
            <a:spAutoFit/>
          </a:bodyPr>
          <a:lstStyle/>
          <a:p>
            <a:pPr>
              <a:lnSpc>
                <a:spcPct val="200000"/>
              </a:lnSpc>
            </a:pPr>
            <a:r>
              <a:rPr lang="en-IE" sz="1600" b="1" dirty="0">
                <a:solidFill>
                  <a:srgbClr val="0070C0"/>
                </a:solidFill>
                <a:latin typeface="Times New Roman" panose="02020603050405020304" pitchFamily="18" charset="0"/>
                <a:cs typeface="Times New Roman" panose="02020603050405020304" pitchFamily="18" charset="0"/>
              </a:rPr>
              <a:t>ABP Comments</a:t>
            </a:r>
          </a:p>
          <a:p>
            <a:pPr marL="285750" lvl="0" indent="-285750">
              <a:buFont typeface="Arial" panose="020B0604020202020204" pitchFamily="34" charset="0"/>
              <a:buChar char="•"/>
            </a:pPr>
            <a:endParaRPr lang="en-IE" sz="16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Report showing consistency with LAP and any material contraventions thereof, including density, building mix and height</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Phasing in the context of development permitted under ABP-300555-18</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Drainage details</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Landscaping proposals</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Location of areas to be taken in charge</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A site plan allowing for connectivity with site to west</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Sunlight/Daylight analysis</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Flooding issues</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Photomontages</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Archaeology</a:t>
            </a:r>
          </a:p>
          <a:p>
            <a:pPr marL="285750" lvl="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AA screening report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212208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489" y="195942"/>
            <a:ext cx="8794044" cy="3570208"/>
          </a:xfrm>
          <a:prstGeom prst="rect">
            <a:avLst/>
          </a:prstGeom>
        </p:spPr>
        <p:txBody>
          <a:bodyPr wrap="square">
            <a:spAutoFit/>
          </a:bodyPr>
          <a:lstStyle/>
          <a:p>
            <a:r>
              <a:rPr lang="en-IE" b="1" dirty="0">
                <a:solidFill>
                  <a:schemeClr val="accent1">
                    <a:lumMod val="75000"/>
                  </a:schemeClr>
                </a:solidFill>
                <a:latin typeface="Times New Roman" panose="02020603050405020304" pitchFamily="18" charset="0"/>
                <a:cs typeface="Times New Roman" panose="02020603050405020304" pitchFamily="18" charset="0"/>
              </a:rPr>
              <a:t>Statistics for Proposed Development:</a:t>
            </a:r>
          </a:p>
          <a:p>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488  apartments</a:t>
            </a:r>
            <a:r>
              <a:rPr lang="en-IE" sz="1600" dirty="0">
                <a:latin typeface="Times New Roman" panose="02020603050405020304" pitchFamily="18" charset="0"/>
                <a:cs typeface="Times New Roman" panose="02020603050405020304" pitchFamily="18" charset="0"/>
              </a:rPr>
              <a:t> </a:t>
            </a:r>
            <a:r>
              <a:rPr lang="en-IE" sz="1600" b="1" dirty="0">
                <a:latin typeface="Times New Roman" panose="02020603050405020304" pitchFamily="18" charset="0"/>
                <a:cs typeface="Times New Roman" panose="02020603050405020304" pitchFamily="18" charset="0"/>
              </a:rPr>
              <a:t>comprising: </a:t>
            </a:r>
          </a:p>
          <a:p>
            <a:pPr lvl="1"/>
            <a:r>
              <a:rPr lang="en-IE" sz="1600" b="1" dirty="0">
                <a:latin typeface="Times New Roman" panose="02020603050405020304" pitchFamily="18" charset="0"/>
                <a:cs typeface="Times New Roman" panose="02020603050405020304" pitchFamily="18" charset="0"/>
              </a:rPr>
              <a:t>- 118 (1 bedroom apartments) 24%</a:t>
            </a:r>
          </a:p>
          <a:p>
            <a:pPr lvl="1"/>
            <a:r>
              <a:rPr lang="en-IE" sz="1600" b="1" dirty="0">
                <a:latin typeface="Times New Roman" panose="02020603050405020304" pitchFamily="18" charset="0"/>
                <a:cs typeface="Times New Roman" panose="02020603050405020304" pitchFamily="18" charset="0"/>
              </a:rPr>
              <a:t>- 327 (2 bedroom apartments) 67%</a:t>
            </a:r>
          </a:p>
          <a:p>
            <a:pPr lvl="1"/>
            <a:r>
              <a:rPr lang="en-IE" sz="1600" b="1" dirty="0">
                <a:latin typeface="Times New Roman" panose="02020603050405020304" pitchFamily="18" charset="0"/>
                <a:cs typeface="Times New Roman" panose="02020603050405020304" pitchFamily="18" charset="0"/>
              </a:rPr>
              <a:t>- 43 (3 bedroom apartments) 8%</a:t>
            </a:r>
          </a:p>
          <a:p>
            <a:endParaRPr lang="en-IE"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Site coverage: 27%</a:t>
            </a: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Site Area: 3.6ha. </a:t>
            </a: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Plot ratio: 1:1.14</a:t>
            </a: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Density: 134 units per ha.</a:t>
            </a: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Building Height: all 5 storey except Block B which is 9 storey</a:t>
            </a:r>
            <a:endParaRPr lang="en-IE"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Dual Aspect:</a:t>
            </a:r>
            <a:r>
              <a:rPr lang="en-IE" sz="1600" dirty="0">
                <a:latin typeface="Times New Roman" panose="02020603050405020304" pitchFamily="18" charset="0"/>
                <a:cs typeface="Times New Roman" panose="02020603050405020304" pitchFamily="18" charset="0"/>
              </a:rPr>
              <a:t> </a:t>
            </a:r>
            <a:r>
              <a:rPr lang="en-IE" sz="1600" b="1" dirty="0">
                <a:latin typeface="Times New Roman" panose="02020603050405020304" pitchFamily="18" charset="0"/>
                <a:cs typeface="Times New Roman" panose="02020603050405020304" pitchFamily="18" charset="0"/>
              </a:rPr>
              <a:t>50% dual aspect</a:t>
            </a:r>
          </a:p>
          <a:p>
            <a:pPr marL="285750" indent="-285750">
              <a:buFont typeface="Arial" panose="020B0604020202020204" pitchFamily="34" charset="0"/>
              <a:buChar char="•"/>
            </a:pPr>
            <a:r>
              <a:rPr lang="en-IE" sz="1600" b="1" dirty="0">
                <a:latin typeface="Times New Roman" panose="02020603050405020304" pitchFamily="18" charset="0"/>
                <a:cs typeface="Times New Roman" panose="02020603050405020304" pitchFamily="18" charset="0"/>
              </a:rPr>
              <a:t>Public Open Space 10%</a:t>
            </a:r>
            <a:endParaRPr lang="en-IE"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008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7527-03FF-4E0E-A2CA-1CEA3B33DD6D}"/>
              </a:ext>
            </a:extLst>
          </p:cNvPr>
          <p:cNvSpPr>
            <a:spLocks noGrp="1"/>
          </p:cNvSpPr>
          <p:nvPr>
            <p:ph type="title"/>
          </p:nvPr>
        </p:nvSpPr>
        <p:spPr/>
        <p:txBody>
          <a:bodyPr>
            <a:normAutofit fontScale="90000"/>
          </a:bodyPr>
          <a:lstStyle/>
          <a:p>
            <a:br>
              <a:rPr lang="en-IE" dirty="0"/>
            </a:br>
            <a:br>
              <a:rPr lang="en-IE" dirty="0"/>
            </a:br>
            <a:endParaRPr lang="en-IE" dirty="0"/>
          </a:p>
        </p:txBody>
      </p:sp>
      <p:pic>
        <p:nvPicPr>
          <p:cNvPr id="5" name="Picture 4">
            <a:extLst>
              <a:ext uri="{FF2B5EF4-FFF2-40B4-BE49-F238E27FC236}">
                <a16:creationId xmlns:a16="http://schemas.microsoft.com/office/drawing/2014/main" id="{45E45DF0-8112-45EF-B2C7-31DD275F5B18}"/>
              </a:ext>
            </a:extLst>
          </p:cNvPr>
          <p:cNvPicPr>
            <a:picLocks noChangeAspect="1"/>
          </p:cNvPicPr>
          <p:nvPr/>
        </p:nvPicPr>
        <p:blipFill>
          <a:blip r:embed="rId2"/>
          <a:stretch>
            <a:fillRect/>
          </a:stretch>
        </p:blipFill>
        <p:spPr>
          <a:xfrm>
            <a:off x="517890" y="0"/>
            <a:ext cx="8108219" cy="6858000"/>
          </a:xfrm>
          <a:prstGeom prst="rect">
            <a:avLst/>
          </a:prstGeom>
        </p:spPr>
      </p:pic>
    </p:spTree>
    <p:extLst>
      <p:ext uri="{BB962C8B-B14F-4D97-AF65-F5344CB8AC3E}">
        <p14:creationId xmlns:p14="http://schemas.microsoft.com/office/powerpoint/2010/main" val="592586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2132C-5BBD-4F50-98D7-511F7FBC8592}"/>
              </a:ext>
            </a:extLst>
          </p:cNvPr>
          <p:cNvPicPr>
            <a:picLocks noChangeAspect="1"/>
          </p:cNvPicPr>
          <p:nvPr/>
        </p:nvPicPr>
        <p:blipFill>
          <a:blip r:embed="rId2"/>
          <a:stretch>
            <a:fillRect/>
          </a:stretch>
        </p:blipFill>
        <p:spPr>
          <a:xfrm>
            <a:off x="0" y="49975"/>
            <a:ext cx="9144000" cy="6780628"/>
          </a:xfrm>
          <a:prstGeom prst="rect">
            <a:avLst/>
          </a:prstGeom>
        </p:spPr>
      </p:pic>
    </p:spTree>
    <p:extLst>
      <p:ext uri="{BB962C8B-B14F-4D97-AF65-F5344CB8AC3E}">
        <p14:creationId xmlns:p14="http://schemas.microsoft.com/office/powerpoint/2010/main" val="3318582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pic>
        <p:nvPicPr>
          <p:cNvPr id="3" name="Picture 2">
            <a:extLst>
              <a:ext uri="{FF2B5EF4-FFF2-40B4-BE49-F238E27FC236}">
                <a16:creationId xmlns:a16="http://schemas.microsoft.com/office/drawing/2014/main" id="{8517C612-FD3B-4A3F-A543-D96B5B5C286B}"/>
              </a:ext>
            </a:extLst>
          </p:cNvPr>
          <p:cNvPicPr>
            <a:picLocks noChangeAspect="1"/>
          </p:cNvPicPr>
          <p:nvPr/>
        </p:nvPicPr>
        <p:blipFill>
          <a:blip r:embed="rId4"/>
          <a:stretch>
            <a:fillRect/>
          </a:stretch>
        </p:blipFill>
        <p:spPr>
          <a:xfrm>
            <a:off x="0" y="1072626"/>
            <a:ext cx="9144000" cy="4712747"/>
          </a:xfrm>
          <a:prstGeom prst="rect">
            <a:avLst/>
          </a:prstGeom>
        </p:spPr>
      </p:pic>
    </p:spTree>
    <p:extLst>
      <p:ext uri="{BB962C8B-B14F-4D97-AF65-F5344CB8AC3E}">
        <p14:creationId xmlns:p14="http://schemas.microsoft.com/office/powerpoint/2010/main" val="2516798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62E831-0329-4E63-B3E4-F8678E83B9E0}"/>
              </a:ext>
            </a:extLst>
          </p:cNvPr>
          <p:cNvSpPr>
            <a:spLocks noGrp="1"/>
          </p:cNvSpPr>
          <p:nvPr>
            <p:ph type="ctrTitle"/>
          </p:nvPr>
        </p:nvSpPr>
        <p:spPr>
          <a:xfrm>
            <a:off x="274319" y="5780314"/>
            <a:ext cx="8098971" cy="391886"/>
          </a:xfrm>
        </p:spPr>
        <p:txBody>
          <a:bodyPr>
            <a:normAutofit fontScale="90000"/>
          </a:bodyPr>
          <a:lstStyle/>
          <a:p>
            <a:r>
              <a:rPr lang="en-IE" sz="2400" dirty="0">
                <a:latin typeface="Times New Roman" panose="02020603050405020304" pitchFamily="18" charset="0"/>
                <a:cs typeface="Times New Roman" panose="02020603050405020304" pitchFamily="18" charset="0"/>
              </a:rPr>
              <a:t>Proposed site layout</a:t>
            </a:r>
          </a:p>
        </p:txBody>
      </p:sp>
      <p:pic>
        <p:nvPicPr>
          <p:cNvPr id="4" name="Picture 3">
            <a:extLst>
              <a:ext uri="{FF2B5EF4-FFF2-40B4-BE49-F238E27FC236}">
                <a16:creationId xmlns:a16="http://schemas.microsoft.com/office/drawing/2014/main" id="{867F9DBC-DE0B-40E5-8D31-092BE0207A05}"/>
              </a:ext>
            </a:extLst>
          </p:cNvPr>
          <p:cNvPicPr>
            <a:picLocks noChangeAspect="1"/>
          </p:cNvPicPr>
          <p:nvPr/>
        </p:nvPicPr>
        <p:blipFill>
          <a:blip r:embed="rId2"/>
          <a:stretch>
            <a:fillRect/>
          </a:stretch>
        </p:blipFill>
        <p:spPr>
          <a:xfrm>
            <a:off x="85725" y="1309687"/>
            <a:ext cx="8972550" cy="4238625"/>
          </a:xfrm>
          <a:prstGeom prst="rect">
            <a:avLst/>
          </a:prstGeom>
        </p:spPr>
      </p:pic>
    </p:spTree>
    <p:extLst>
      <p:ext uri="{BB962C8B-B14F-4D97-AF65-F5344CB8AC3E}">
        <p14:creationId xmlns:p14="http://schemas.microsoft.com/office/powerpoint/2010/main" val="140452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30DAF-0DD1-42F7-9621-FED4239DA113}"/>
              </a:ext>
            </a:extLst>
          </p:cNvPr>
          <p:cNvPicPr>
            <a:picLocks noChangeAspect="1"/>
          </p:cNvPicPr>
          <p:nvPr/>
        </p:nvPicPr>
        <p:blipFill>
          <a:blip r:embed="rId2"/>
          <a:stretch>
            <a:fillRect/>
          </a:stretch>
        </p:blipFill>
        <p:spPr>
          <a:xfrm>
            <a:off x="0" y="180623"/>
            <a:ext cx="9144000" cy="3714044"/>
          </a:xfrm>
          <a:prstGeom prst="rect">
            <a:avLst/>
          </a:prstGeom>
        </p:spPr>
      </p:pic>
      <p:pic>
        <p:nvPicPr>
          <p:cNvPr id="3" name="Picture 2">
            <a:extLst>
              <a:ext uri="{FF2B5EF4-FFF2-40B4-BE49-F238E27FC236}">
                <a16:creationId xmlns:a16="http://schemas.microsoft.com/office/drawing/2014/main" id="{08803792-099D-4E9F-A515-049926037CE7}"/>
              </a:ext>
            </a:extLst>
          </p:cNvPr>
          <p:cNvPicPr>
            <a:picLocks noChangeAspect="1"/>
          </p:cNvPicPr>
          <p:nvPr/>
        </p:nvPicPr>
        <p:blipFill>
          <a:blip r:embed="rId3"/>
          <a:stretch>
            <a:fillRect/>
          </a:stretch>
        </p:blipFill>
        <p:spPr>
          <a:xfrm>
            <a:off x="90487" y="4064000"/>
            <a:ext cx="8963025" cy="2793999"/>
          </a:xfrm>
          <a:prstGeom prst="rect">
            <a:avLst/>
          </a:prstGeom>
        </p:spPr>
      </p:pic>
    </p:spTree>
    <p:extLst>
      <p:ext uri="{BB962C8B-B14F-4D97-AF65-F5344CB8AC3E}">
        <p14:creationId xmlns:p14="http://schemas.microsoft.com/office/powerpoint/2010/main" val="742035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7693" y="1195898"/>
            <a:ext cx="9001172" cy="5878532"/>
          </a:xfrm>
          <a:prstGeom prst="rect">
            <a:avLst/>
          </a:prstGeom>
          <a:noFill/>
        </p:spPr>
        <p:txBody>
          <a:bodyPr wrap="square" rtlCol="0">
            <a:spAutoFit/>
          </a:bodyPr>
          <a:lstStyle/>
          <a:p>
            <a:r>
              <a:rPr lang="en-IE" b="1" dirty="0">
                <a:solidFill>
                  <a:schemeClr val="accent5"/>
                </a:solidFill>
                <a:latin typeface="Times New Roman" panose="02020603050405020304" pitchFamily="18" charset="0"/>
                <a:cs typeface="Times New Roman" panose="02020603050405020304" pitchFamily="18" charset="0"/>
              </a:rPr>
              <a:t>Proposed Development</a:t>
            </a:r>
          </a:p>
          <a:p>
            <a:r>
              <a:rPr lang="en-IE" sz="1600" b="1" u="sng" dirty="0">
                <a:latin typeface="Times New Roman" panose="02020603050405020304" pitchFamily="18" charset="0"/>
                <a:cs typeface="Times New Roman" panose="02020603050405020304" pitchFamily="18" charset="0"/>
              </a:rPr>
              <a:t>488 apartments</a:t>
            </a:r>
            <a:r>
              <a:rPr lang="en-IE" sz="1600" dirty="0">
                <a:latin typeface="Times New Roman" panose="02020603050405020304" pitchFamily="18" charset="0"/>
                <a:cs typeface="Times New Roman" panose="02020603050405020304" pitchFamily="18" charset="0"/>
              </a:rPr>
              <a:t> (build </a:t>
            </a:r>
            <a:r>
              <a:rPr lang="en-IE" sz="1600">
                <a:latin typeface="Times New Roman" panose="02020603050405020304" pitchFamily="18" charset="0"/>
                <a:cs typeface="Times New Roman" panose="02020603050405020304" pitchFamily="18" charset="0"/>
              </a:rPr>
              <a:t>to sell) in </a:t>
            </a:r>
            <a:r>
              <a:rPr lang="en-IE" sz="1600" dirty="0">
                <a:latin typeface="Times New Roman" panose="02020603050405020304" pitchFamily="18" charset="0"/>
                <a:cs typeface="Times New Roman" panose="02020603050405020304" pitchFamily="18" charset="0"/>
              </a:rPr>
              <a:t>5 blocks (Blocks A to E over separate single levels basements – all 5 storey blocks save Block B which is 9 storey) comprising </a:t>
            </a:r>
          </a:p>
          <a:p>
            <a:r>
              <a:rPr lang="en-IE" sz="1600" dirty="0">
                <a:latin typeface="Times New Roman" panose="02020603050405020304" pitchFamily="18" charset="0"/>
                <a:cs typeface="Times New Roman" panose="02020603050405020304" pitchFamily="18" charset="0"/>
              </a:rPr>
              <a:t>118 1-bed units, </a:t>
            </a:r>
          </a:p>
          <a:p>
            <a:r>
              <a:rPr lang="en-IE" sz="1600" dirty="0">
                <a:latin typeface="Times New Roman" panose="02020603050405020304" pitchFamily="18" charset="0"/>
                <a:cs typeface="Times New Roman" panose="02020603050405020304" pitchFamily="18" charset="0"/>
              </a:rPr>
              <a:t>327 2-bed units </a:t>
            </a:r>
          </a:p>
          <a:p>
            <a:r>
              <a:rPr lang="en-IE" sz="1600" dirty="0">
                <a:latin typeface="Times New Roman" panose="02020603050405020304" pitchFamily="18" charset="0"/>
                <a:cs typeface="Times New Roman" panose="02020603050405020304" pitchFamily="18" charset="0"/>
              </a:rPr>
              <a:t>43 3-bed units </a:t>
            </a:r>
          </a:p>
          <a:p>
            <a:endParaRPr lang="en-IE" sz="1600" dirty="0">
              <a:latin typeface="Times New Roman" panose="02020603050405020304" pitchFamily="18" charset="0"/>
              <a:cs typeface="Times New Roman" panose="02020603050405020304" pitchFamily="18" charset="0"/>
            </a:endParaRPr>
          </a:p>
          <a:p>
            <a:r>
              <a:rPr lang="en-IE" sz="1600" dirty="0">
                <a:latin typeface="Times New Roman" panose="02020603050405020304" pitchFamily="18" charset="0"/>
                <a:cs typeface="Times New Roman" panose="02020603050405020304" pitchFamily="18" charset="0"/>
              </a:rPr>
              <a:t>Within Block B, 3 units at ground floor level will contain </a:t>
            </a:r>
            <a:r>
              <a:rPr lang="en-IE" sz="1600" b="1" u="sng" dirty="0">
                <a:latin typeface="Times New Roman" panose="02020603050405020304" pitchFamily="18" charset="0"/>
                <a:cs typeface="Times New Roman" panose="02020603050405020304" pitchFamily="18" charset="0"/>
              </a:rPr>
              <a:t>a creche of 431sq.m gross floor area, community space of 186sq.m and 472sq.m of retail/commercial floorspace</a:t>
            </a:r>
            <a:r>
              <a:rPr lang="en-IE" sz="1600" dirty="0">
                <a:latin typeface="Times New Roman" panose="02020603050405020304" pitchFamily="18" charset="0"/>
                <a:cs typeface="Times New Roman" panose="02020603050405020304" pitchFamily="18" charset="0"/>
              </a:rPr>
              <a:t> divided across.</a:t>
            </a:r>
          </a:p>
          <a:p>
            <a:r>
              <a:rPr lang="en-IE" sz="1600" dirty="0">
                <a:latin typeface="Times New Roman" panose="02020603050405020304" pitchFamily="18" charset="0"/>
                <a:cs typeface="Times New Roman" panose="02020603050405020304" pitchFamily="18" charset="0"/>
              </a:rPr>
              <a:t>Within Block C, 3 units will contain 708sq.m of </a:t>
            </a:r>
            <a:r>
              <a:rPr lang="en-IE" sz="1600" b="1" u="sng" dirty="0">
                <a:latin typeface="Times New Roman" panose="02020603050405020304" pitchFamily="18" charset="0"/>
                <a:cs typeface="Times New Roman" panose="02020603050405020304" pitchFamily="18" charset="0"/>
              </a:rPr>
              <a:t>retail/commercial floorspace</a:t>
            </a:r>
            <a:r>
              <a:rPr lang="en-IE" sz="1600" dirty="0">
                <a:latin typeface="Times New Roman" panose="02020603050405020304" pitchFamily="18" charset="0"/>
                <a:cs typeface="Times New Roman" panose="02020603050405020304" pitchFamily="18" charset="0"/>
              </a:rPr>
              <a:t>. One </a:t>
            </a:r>
            <a:r>
              <a:rPr lang="en-IE" sz="1600" b="1" u="sng" dirty="0">
                <a:latin typeface="Times New Roman" panose="02020603050405020304" pitchFamily="18" charset="0"/>
                <a:cs typeface="Times New Roman" panose="02020603050405020304" pitchFamily="18" charset="0"/>
              </a:rPr>
              <a:t>café/bar/restaurant</a:t>
            </a:r>
            <a:r>
              <a:rPr lang="en-IE" sz="1600" dirty="0">
                <a:latin typeface="Times New Roman" panose="02020603050405020304" pitchFamily="18" charset="0"/>
                <a:cs typeface="Times New Roman" panose="02020603050405020304" pitchFamily="18" charset="0"/>
              </a:rPr>
              <a:t> of 188sq.m also within Block C  </a:t>
            </a:r>
          </a:p>
          <a:p>
            <a:r>
              <a:rPr lang="en-IE" sz="1600" dirty="0">
                <a:latin typeface="Times New Roman" panose="02020603050405020304" pitchFamily="18" charset="0"/>
                <a:cs typeface="Times New Roman" panose="02020603050405020304" pitchFamily="18" charset="0"/>
              </a:rPr>
              <a:t>Vehicular access from a signalised junction at the south-eastern corner of the site replacing the existing roundabout off Fortunestown Lane and west of </a:t>
            </a:r>
            <a:r>
              <a:rPr lang="en-IE" sz="1600" dirty="0" err="1">
                <a:latin typeface="Times New Roman" panose="02020603050405020304" pitchFamily="18" charset="0"/>
                <a:cs typeface="Times New Roman" panose="02020603050405020304" pitchFamily="18" charset="0"/>
              </a:rPr>
              <a:t>Cuil</a:t>
            </a:r>
            <a:r>
              <a:rPr lang="en-IE" sz="1600" dirty="0">
                <a:latin typeface="Times New Roman" panose="02020603050405020304" pitchFamily="18" charset="0"/>
                <a:cs typeface="Times New Roman" panose="02020603050405020304" pitchFamily="18" charset="0"/>
              </a:rPr>
              <a:t> </a:t>
            </a:r>
            <a:r>
              <a:rPr lang="en-IE" sz="1600" dirty="0" err="1">
                <a:latin typeface="Times New Roman" panose="02020603050405020304" pitchFamily="18" charset="0"/>
                <a:cs typeface="Times New Roman" panose="02020603050405020304" pitchFamily="18" charset="0"/>
              </a:rPr>
              <a:t>Duin</a:t>
            </a:r>
            <a:r>
              <a:rPr lang="en-IE" sz="1600" dirty="0">
                <a:latin typeface="Times New Roman" panose="02020603050405020304" pitchFamily="18" charset="0"/>
                <a:cs typeface="Times New Roman" panose="02020603050405020304" pitchFamily="18" charset="0"/>
              </a:rPr>
              <a:t> and an east/west distributor road all as permitted under the neighbouring development (ABP Ref. 300555-18). </a:t>
            </a:r>
          </a:p>
          <a:p>
            <a:r>
              <a:rPr lang="en-IE" sz="1600" dirty="0">
                <a:latin typeface="Times New Roman" panose="02020603050405020304" pitchFamily="18" charset="0"/>
                <a:cs typeface="Times New Roman" panose="02020603050405020304" pitchFamily="18" charset="0"/>
              </a:rPr>
              <a:t>418 car parking spaces including 405 basement level spaces and 13 surface level spaces and a total of 706 cycle parking spaces including 620 basement level spaces and 86 surface level spaces, bin storage areas, ESB substations, public lighting, boundary treatments, surface water drainage infrastructure including modifications to the previously permitted flood conveyancing channel (ABP Ref: 300555-18) and all associated site development and infrastructure works.</a:t>
            </a:r>
          </a:p>
          <a:p>
            <a:endParaRPr lang="en-IE" sz="1400" dirty="0">
              <a:latin typeface="Times New Roman" panose="02020603050405020304" pitchFamily="18" charset="0"/>
              <a:cs typeface="Times New Roman" panose="02020603050405020304" pitchFamily="18" charset="0"/>
            </a:endParaRPr>
          </a:p>
          <a:p>
            <a:endParaRPr lang="en-IE" sz="1400" dirty="0">
              <a:latin typeface="Times New Roman" panose="02020603050405020304" pitchFamily="18" charset="0"/>
              <a:cs typeface="Times New Roman" panose="02020603050405020304" pitchFamily="18" charset="0"/>
            </a:endParaRPr>
          </a:p>
          <a:p>
            <a:endParaRPr lang="en-IE"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400" b="1" dirty="0">
              <a:latin typeface="Times New Roman" panose="02020603050405020304" pitchFamily="18" charset="0"/>
              <a:cs typeface="Times New Roman" panose="02020603050405020304" pitchFamily="18" charset="0"/>
            </a:endParaRPr>
          </a:p>
          <a:p>
            <a:endParaRPr lang="en-IE" sz="1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Tree>
    <p:extLst>
      <p:ext uri="{BB962C8B-B14F-4D97-AF65-F5344CB8AC3E}">
        <p14:creationId xmlns:p14="http://schemas.microsoft.com/office/powerpoint/2010/main" val="11252254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2297</TotalTime>
  <Words>586</Words>
  <Application>Microsoft Office PowerPoint</Application>
  <PresentationFormat>On-screen Show (4:3)</PresentationFormat>
  <Paragraphs>63</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Myriad Pro</vt:lpstr>
      <vt:lpstr>Times New Roman</vt:lpstr>
      <vt:lpstr>Wingdings</vt:lpstr>
      <vt:lpstr>Office Theme</vt:lpstr>
      <vt:lpstr>PowerPoint Presentation</vt:lpstr>
      <vt:lpstr>PowerPoint Presentation</vt:lpstr>
      <vt:lpstr>PowerPoint Presentation</vt:lpstr>
      <vt:lpstr>  </vt:lpstr>
      <vt:lpstr>PowerPoint Presentation</vt:lpstr>
      <vt:lpstr>PowerPoint Presentation</vt:lpstr>
      <vt:lpstr>Proposed site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of central portion of site and image of 3 storey corner building opposite two storey houses facing onto park</vt:lpstr>
      <vt:lpstr>Plan of southern portion of site and image of two storey houses overlooking public amenity space and cycleway on eastern side of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Johnston</dc:creator>
  <cp:lastModifiedBy>Jim Johnston</cp:lastModifiedBy>
  <cp:revision>94</cp:revision>
  <dcterms:created xsi:type="dcterms:W3CDTF">2019-07-22T16:07:16Z</dcterms:created>
  <dcterms:modified xsi:type="dcterms:W3CDTF">2019-11-20T15:04:54Z</dcterms:modified>
</cp:coreProperties>
</file>