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2" r:id="rId5"/>
    <p:sldId id="273" r:id="rId6"/>
    <p:sldId id="274" r:id="rId7"/>
    <p:sldId id="265" r:id="rId8"/>
    <p:sldId id="275" r:id="rId9"/>
    <p:sldId id="260" r:id="rId10"/>
    <p:sldId id="276" r:id="rId11"/>
    <p:sldId id="277" r:id="rId12"/>
    <p:sldId id="278" r:id="rId13"/>
    <p:sldId id="279" r:id="rId14"/>
    <p:sldId id="280" r:id="rId15"/>
    <p:sldId id="271" r:id="rId16"/>
    <p:sldId id="259" r:id="rId17"/>
    <p:sldId id="266" r:id="rId18"/>
    <p:sldId id="263" r:id="rId19"/>
    <p:sldId id="283" r:id="rId20"/>
    <p:sldId id="282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CC-File4\Housing\Hsadm1s\HOUSING%20STRATEGY%202015-2021\Housing%20Supply%20Report\2019\Target%20Reviews\Q4%202019%20Targets%20V's%20Delivered%20Assess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2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Sheet2!$B$29</c:f>
              <c:strCache>
                <c:ptCount val="1"/>
                <c:pt idx="0">
                  <c:v>CALF Supply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Sheet2!$A$30:$A$33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2019*</c:v>
                </c:pt>
              </c:strCache>
            </c:strRef>
          </c:cat>
          <c:val>
            <c:numRef>
              <c:f>Sheet2!$B$30:$B$33</c:f>
              <c:numCache>
                <c:formatCode>General</c:formatCode>
                <c:ptCount val="4"/>
                <c:pt idx="0">
                  <c:v>29</c:v>
                </c:pt>
                <c:pt idx="1">
                  <c:v>85</c:v>
                </c:pt>
                <c:pt idx="2">
                  <c:v>131</c:v>
                </c:pt>
                <c:pt idx="3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2-4D46-A902-870DB1A726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4"/>
        <c:gapDepth val="0"/>
        <c:shape val="box"/>
        <c:axId val="173050544"/>
        <c:axId val="173050872"/>
        <c:axId val="0"/>
      </c:bar3DChart>
      <c:catAx>
        <c:axId val="173050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50872"/>
        <c:crosses val="autoZero"/>
        <c:auto val="1"/>
        <c:lblAlgn val="ctr"/>
        <c:lblOffset val="100"/>
        <c:noMultiLvlLbl val="0"/>
      </c:catAx>
      <c:valAx>
        <c:axId val="173050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5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B746-F049-4ECE-8697-19497DD39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A22E-7DCA-4128-BA07-75C9A7F51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DF3C2-D2D5-4A16-9C44-219005E1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E8FC6-C285-4620-88AF-B297D0C6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7FBBD-38BE-4D00-94D6-60855C84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2897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3A21-6ACF-40FD-9D13-58F7A3172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A598F-8814-4344-879E-9023116BC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E20B1-2236-4E81-96D5-42C36DE4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05F5C-ED69-41FE-8087-8C6678B6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55BFF-8556-4D4B-82F2-2CF1A116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509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94DE1-96F4-4169-8386-E5B580279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649D0-9F46-42F7-B778-6F6F4F8A9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D8626-C634-42E9-955B-EEF03A60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12524-F553-4956-965E-D80D247A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AB1E-8BCB-4A42-A322-D26256ED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377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707A-272F-41E0-94DE-83BBB48DC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D0B6-4799-4E2A-BDC1-D11A3556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D733F-103C-4E52-B295-EA2BE4CD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D579F-C9D2-4158-9427-03DFA5E3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E1B1D-B3BD-4D06-8936-2B49EBCC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009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BC85-76D2-4FEF-89AE-7B1735E2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4E198-C167-4893-801D-9AC7EF6CE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76D2-90F8-4E92-8652-0253EFAE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3BDA2-8509-4A63-A03D-A64435E6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9C85F-F156-4EA5-A1CA-2F8FF2F6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510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7B36-9755-4CA4-8107-05CCF496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325D-FE06-4DDC-8D21-C968FBDCD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33D8B-46DF-4DA8-9BF5-0AAE53FAF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160C5-13DB-4365-BC13-426A0518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8C66B-1339-496E-9555-B9526721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77CD8-886C-4BDE-A73E-212F5F2B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185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63BE-DEC5-4B7D-92A6-E34C93FC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E0F4D-6601-4DB8-A227-EAC3A24F6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D2E43-782F-4763-A5A2-B24742E4F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20541-0614-418A-A549-35A37AC27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4F969-13F9-406A-9CEF-3AC30CC5E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4034E-7AC4-46A9-BE4C-1580149A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42912-0384-4217-818C-DB2C2BE9E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009CC-46DF-40BE-8905-5798B4C0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026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CEED0-89C9-42AA-AA78-73A0DF38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85312-7BC1-42E4-A106-C2F3D71E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41555-4C86-4DA7-83A2-CB1F23D5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A2680-A002-4B4C-AC71-20590C6C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386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AED24-EECA-42B7-AED6-079B6901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11313-045F-4608-84E5-A6421870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54E0D-1FAF-4AEF-90DF-6B0977E0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88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9A33-97A5-45A7-A205-52BFE736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F15DD-3FEA-409E-BC70-E8E71554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A5916-AD5F-4D22-B8C2-A4D8E566E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12768-EC30-4DA3-9027-7ADCD67A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C9E6D-6E65-4D58-947B-BBC47FEE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835A3-8111-4D4E-B398-FE30421F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305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99F7-CB25-4402-B2C3-F5C2701D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7624CF-A9A8-4559-B761-A8643CBCE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E7A42-43E7-4D19-8AE7-E7E64F4BF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99664-BF0B-449B-A71D-ED11C793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3D7F0-FA58-4507-9D61-CBDFCBDB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171E4-53F4-4FE5-8FE4-68F4BA00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012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ECE5B-39A9-4EE2-863A-8E59E512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5825C-D56C-4EFE-A9B9-275A76448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FDBED-E697-4DED-9F99-948D05282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8C00-C2CF-4A8E-9A5B-741B07DE37FA}" type="datetimeFigureOut">
              <a:rPr lang="en-IE" smtClean="0"/>
              <a:t>18/11/2019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63A8D-030F-4C8E-8772-356E2C350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E614-E0B7-4544-BDF6-B825F1730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BCB98-2E32-4CA5-BA8B-1B77522C493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572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6692-FE7B-4A9C-A6A2-BCE259A0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C066-ED2E-4C01-A851-80D8C7EB1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CB8D21-3B9E-447C-B041-56B9C0DAE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F0550F-D51B-4BBE-9065-65E36891E41B}"/>
              </a:ext>
            </a:extLst>
          </p:cNvPr>
          <p:cNvSpPr txBox="1"/>
          <p:nvPr/>
        </p:nvSpPr>
        <p:spPr>
          <a:xfrm flipH="1">
            <a:off x="186429" y="2156916"/>
            <a:ext cx="111673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/>
              <a:t>HOUSING SUPPLY OVERVIEW &amp; </a:t>
            </a:r>
          </a:p>
          <a:p>
            <a:pPr algn="ctr"/>
            <a:r>
              <a:rPr lang="en-IE" sz="4400" dirty="0"/>
              <a:t>FOCUS ON CAPTIAL ADVANCED LEASING FACILITY (CALF)</a:t>
            </a:r>
          </a:p>
          <a:p>
            <a:pPr algn="ctr"/>
            <a:endParaRPr lang="en-IE" sz="4400" dirty="0"/>
          </a:p>
          <a:p>
            <a:pPr algn="ctr"/>
            <a:r>
              <a:rPr lang="en-IE" sz="4400" dirty="0"/>
              <a:t>Housing Strategic Policy Committee Meeting</a:t>
            </a:r>
          </a:p>
          <a:p>
            <a:pPr algn="ctr"/>
            <a:r>
              <a:rPr lang="en-IE" sz="4400" dirty="0"/>
              <a:t>18</a:t>
            </a:r>
            <a:r>
              <a:rPr lang="en-IE" sz="4400" baseline="30000" dirty="0"/>
              <a:t>th</a:t>
            </a:r>
            <a:r>
              <a:rPr lang="en-IE" sz="4400" dirty="0"/>
              <a:t>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46437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F4E4-FA3D-42C1-BE16-D81E486A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Rathcoole (250 homes):</a:t>
            </a:r>
            <a:br>
              <a:rPr lang="en-GB" dirty="0"/>
            </a:br>
            <a:r>
              <a:rPr lang="en-GB" dirty="0"/>
              <a:t>Affordable (100 homes), Social (100), Private (50)</a:t>
            </a:r>
            <a:endParaRPr lang="en-I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59A8B61-EEB1-4361-A9B6-F219BADCA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42367" y="-35079"/>
            <a:ext cx="213797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IE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07800-EB05-46CF-B0E2-B8BDDE19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02" y="1690688"/>
            <a:ext cx="11393214" cy="5126917"/>
          </a:xfrm>
        </p:spPr>
        <p:txBody>
          <a:bodyPr>
            <a:normAutofit fontScale="85000" lnSpcReduction="20000"/>
          </a:bodyPr>
          <a:lstStyle/>
          <a:p>
            <a:r>
              <a:rPr lang="en-IE" sz="4100" dirty="0"/>
              <a:t>Provisional housing mix proposed as follows:</a:t>
            </a:r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r>
              <a:rPr lang="en-IE" sz="3500" dirty="0"/>
              <a:t>DES examining school site / discussions with DCB on playing facilities / Library site being scoped–predicated on housing proposal……</a:t>
            </a:r>
          </a:p>
          <a:p>
            <a:r>
              <a:rPr lang="en-IE" sz="3500" dirty="0"/>
              <a:t>Traffic &amp; transport assessment &amp; detailed ecological/environmental assessments being conducted</a:t>
            </a:r>
          </a:p>
          <a:p>
            <a:r>
              <a:rPr lang="en-IE" sz="3600" dirty="0"/>
              <a:t>NDFA assisting with costing model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73D4B4-3E6A-4448-9F1E-012D9B9974C5}"/>
              </a:ext>
            </a:extLst>
          </p:cNvPr>
          <p:cNvGraphicFramePr>
            <a:graphicFrameLocks noGrp="1"/>
          </p:cNvGraphicFramePr>
          <p:nvPr/>
        </p:nvGraphicFramePr>
        <p:xfrm>
          <a:off x="1184538" y="2234270"/>
          <a:ext cx="8682086" cy="2234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8840">
                  <a:extLst>
                    <a:ext uri="{9D8B030D-6E8A-4147-A177-3AD203B41FA5}">
                      <a16:colId xmlns:a16="http://schemas.microsoft.com/office/drawing/2014/main" val="2759470800"/>
                    </a:ext>
                  </a:extLst>
                </a:gridCol>
                <a:gridCol w="2681623">
                  <a:extLst>
                    <a:ext uri="{9D8B030D-6E8A-4147-A177-3AD203B41FA5}">
                      <a16:colId xmlns:a16="http://schemas.microsoft.com/office/drawing/2014/main" val="666271714"/>
                    </a:ext>
                  </a:extLst>
                </a:gridCol>
                <a:gridCol w="2681623">
                  <a:extLst>
                    <a:ext uri="{9D8B030D-6E8A-4147-A177-3AD203B41FA5}">
                      <a16:colId xmlns:a16="http://schemas.microsoft.com/office/drawing/2014/main" val="3302854849"/>
                    </a:ext>
                  </a:extLst>
                </a:gridCol>
              </a:tblGrid>
              <a:tr h="37235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Home Type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Social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Affordable/Private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15881643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1-Bed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58505839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2 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999657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3-Bed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3732477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4-Bed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05894462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Totals 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100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150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6980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63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04E6-C7E7-4CED-8800-31F2094D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Belgard</a:t>
            </a:r>
            <a:r>
              <a:rPr lang="en-GB" b="1" dirty="0"/>
              <a:t> North (140 apartments):</a:t>
            </a:r>
            <a:br>
              <a:rPr lang="en-GB" dirty="0"/>
            </a:br>
            <a:r>
              <a:rPr lang="en-GB" sz="3600" dirty="0"/>
              <a:t>Affordable Rental </a:t>
            </a:r>
          </a:p>
        </p:txBody>
      </p:sp>
      <p:pic>
        <p:nvPicPr>
          <p:cNvPr id="4" name="Content Placeholder 3" descr="A large building&#10;&#10;Description automatically generated">
            <a:extLst>
              <a:ext uri="{FF2B5EF4-FFF2-40B4-BE49-F238E27FC236}">
                <a16:creationId xmlns:a16="http://schemas.microsoft.com/office/drawing/2014/main" id="{4339F4E4-DA05-4210-A1F9-FD88226C8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15711"/>
          <a:stretch/>
        </p:blipFill>
        <p:spPr>
          <a:xfrm>
            <a:off x="596349" y="1690687"/>
            <a:ext cx="11121886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0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141F-5AEE-4920-9C5D-EA2976DA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Belgard</a:t>
            </a:r>
            <a:r>
              <a:rPr lang="en-GB" b="1" dirty="0"/>
              <a:t> North (140 apartments):</a:t>
            </a:r>
            <a:br>
              <a:rPr lang="en-GB" dirty="0"/>
            </a:br>
            <a:r>
              <a:rPr lang="en-GB" sz="3600" dirty="0"/>
              <a:t>Affordable Rental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AE2F6-203B-4D0C-88E0-C58EC35B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078"/>
            <a:ext cx="10515600" cy="5078896"/>
          </a:xfrm>
        </p:spPr>
        <p:txBody>
          <a:bodyPr>
            <a:normAutofit fontScale="62500" lnSpcReduction="20000"/>
          </a:bodyPr>
          <a:lstStyle/>
          <a:p>
            <a:r>
              <a:rPr lang="en-IE" sz="5100" dirty="0"/>
              <a:t>Outline design comprising:</a:t>
            </a:r>
          </a:p>
          <a:p>
            <a:endParaRPr lang="en-IE" sz="4600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IE" sz="5100" dirty="0"/>
              <a:t>Procurement commenced for design team</a:t>
            </a:r>
          </a:p>
          <a:p>
            <a:r>
              <a:rPr lang="en-IE" sz="5100" dirty="0"/>
              <a:t>Expression of interest for partner Approved Housing Body</a:t>
            </a:r>
          </a:p>
          <a:p>
            <a:r>
              <a:rPr lang="en-IE" sz="5100" dirty="0"/>
              <a:t>Access road commencing</a:t>
            </a:r>
          </a:p>
          <a:p>
            <a:r>
              <a:rPr lang="en-IE" sz="5100" dirty="0"/>
              <a:t>Adjacent projects progressing (innovation centre, amenity park, school etc.)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CB8AC3-783E-421B-9641-D21E5AD900B2}"/>
              </a:ext>
            </a:extLst>
          </p:cNvPr>
          <p:cNvGraphicFramePr>
            <a:graphicFrameLocks noGrp="1"/>
          </p:cNvGraphicFramePr>
          <p:nvPr/>
        </p:nvGraphicFramePr>
        <p:xfrm>
          <a:off x="1444108" y="2113513"/>
          <a:ext cx="8612778" cy="186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3705">
                  <a:extLst>
                    <a:ext uri="{9D8B030D-6E8A-4147-A177-3AD203B41FA5}">
                      <a16:colId xmlns:a16="http://schemas.microsoft.com/office/drawing/2014/main" val="1375155109"/>
                    </a:ext>
                  </a:extLst>
                </a:gridCol>
                <a:gridCol w="3849073">
                  <a:extLst>
                    <a:ext uri="{9D8B030D-6E8A-4147-A177-3AD203B41FA5}">
                      <a16:colId xmlns:a16="http://schemas.microsoft.com/office/drawing/2014/main" val="1378102381"/>
                    </a:ext>
                  </a:extLst>
                </a:gridCol>
              </a:tblGrid>
              <a:tr h="31873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Type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Rental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70827205"/>
                  </a:ext>
                </a:extLst>
              </a:tr>
              <a:tr h="3187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Studio Apartment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u="none" strike="noStrike" dirty="0">
                          <a:effectLst/>
                        </a:rPr>
                        <a:t>12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39028182"/>
                  </a:ext>
                </a:extLst>
              </a:tr>
              <a:tr h="3187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1-bed Apartment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u="none" strike="noStrike">
                          <a:effectLst/>
                        </a:rPr>
                        <a:t>53</a:t>
                      </a:r>
                      <a:endParaRPr lang="en-I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7808670"/>
                  </a:ext>
                </a:extLst>
              </a:tr>
              <a:tr h="318734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2 Bed-Apartment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u="none" strike="noStrike" dirty="0">
                          <a:effectLst/>
                        </a:rPr>
                        <a:t>75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89158235"/>
                  </a:ext>
                </a:extLst>
              </a:tr>
              <a:tr h="318734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Total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140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10251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49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247F-E6A1-4DE6-92F1-C5EBB305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Affordable Homes Portal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5D930-3CAF-4A8B-BB85-0AA61D37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659"/>
            <a:ext cx="10515600" cy="4351338"/>
          </a:xfrm>
        </p:spPr>
        <p:txBody>
          <a:bodyPr>
            <a:noAutofit/>
          </a:bodyPr>
          <a:lstStyle/>
          <a:p>
            <a:r>
              <a:rPr lang="en-IE" sz="3600" dirty="0"/>
              <a:t>Portal launched on 26</a:t>
            </a:r>
            <a:r>
              <a:rPr lang="en-IE" sz="3600" baseline="30000" dirty="0"/>
              <a:t>th</a:t>
            </a:r>
            <a:r>
              <a:rPr lang="en-IE" sz="3600" dirty="0"/>
              <a:t> September</a:t>
            </a:r>
          </a:p>
          <a:p>
            <a:r>
              <a:rPr lang="en-IE" sz="3600" dirty="0"/>
              <a:t>Expressions of interest sought to take market soundings</a:t>
            </a:r>
          </a:p>
          <a:p>
            <a:r>
              <a:rPr lang="en-IE" sz="3600" dirty="0"/>
              <a:t>Opportunity to express interest in each of three sites earmarked for delivery of Affordable Housing (</a:t>
            </a:r>
            <a:r>
              <a:rPr lang="en-IE" sz="3600" dirty="0" err="1"/>
              <a:t>Clonburris</a:t>
            </a:r>
            <a:r>
              <a:rPr lang="en-IE" sz="3600" dirty="0"/>
              <a:t>, Killinarden &amp; Rathcoole)</a:t>
            </a:r>
          </a:p>
          <a:p>
            <a:r>
              <a:rPr lang="en-IE" sz="3600" dirty="0"/>
              <a:t>EOIs received to date:</a:t>
            </a:r>
          </a:p>
          <a:p>
            <a:r>
              <a:rPr lang="en-GB" sz="3600" dirty="0">
                <a:highlight>
                  <a:srgbClr val="FFFF00"/>
                </a:highlight>
              </a:rPr>
              <a:t>Clonburris:1,269/Killinarden:1,001/Rathcoole:1,347;</a:t>
            </a:r>
            <a:endParaRPr lang="en-IE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8786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5DC4-38B5-4817-A9D7-A0917CB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Serviced Sites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C4AE2-1E3F-46B2-9C16-4F1E4F55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9990"/>
          </a:xfrm>
        </p:spPr>
        <p:txBody>
          <a:bodyPr>
            <a:normAutofit lnSpcReduction="10000"/>
          </a:bodyPr>
          <a:lstStyle/>
          <a:p>
            <a:r>
              <a:rPr lang="en-IE" sz="3600" dirty="0"/>
              <a:t>Applications to DHPLG for three sites at </a:t>
            </a:r>
            <a:r>
              <a:rPr lang="en-IE" sz="3600" dirty="0" err="1"/>
              <a:t>Clonburris</a:t>
            </a:r>
            <a:r>
              <a:rPr lang="en-IE" sz="3600" dirty="0"/>
              <a:t>, Killinarden &amp; Rathcoole</a:t>
            </a:r>
          </a:p>
          <a:p>
            <a:r>
              <a:rPr lang="en-IE" sz="3600" dirty="0"/>
              <a:t>Provisional approval received in August for €18.4m in funding for infrastructure delivery:	</a:t>
            </a:r>
          </a:p>
          <a:p>
            <a:pPr lvl="1"/>
            <a:r>
              <a:rPr lang="en-IE" sz="3600" dirty="0" err="1"/>
              <a:t>Clonburris</a:t>
            </a:r>
            <a:r>
              <a:rPr lang="en-IE" sz="3600" dirty="0"/>
              <a:t>	€6.2m</a:t>
            </a:r>
          </a:p>
          <a:p>
            <a:pPr lvl="1"/>
            <a:r>
              <a:rPr lang="en-IE" sz="3600" dirty="0"/>
              <a:t>Killinarden	€8.9m</a:t>
            </a:r>
          </a:p>
          <a:p>
            <a:pPr lvl="1"/>
            <a:r>
              <a:rPr lang="en-IE" sz="3600" dirty="0"/>
              <a:t>Rathcoole	€3.3m</a:t>
            </a:r>
          </a:p>
          <a:p>
            <a:r>
              <a:rPr lang="en-IE" sz="3600" dirty="0"/>
              <a:t>Provides opportunity for </a:t>
            </a:r>
            <a:r>
              <a:rPr lang="en-IE" sz="3600" b="1" dirty="0"/>
              <a:t>€35k </a:t>
            </a:r>
            <a:r>
              <a:rPr lang="en-IE" sz="3600" dirty="0"/>
              <a:t>approx. subsidy </a:t>
            </a:r>
            <a:r>
              <a:rPr lang="en-IE" sz="3600"/>
              <a:t>for 535 </a:t>
            </a:r>
            <a:r>
              <a:rPr lang="en-IE" sz="3600" dirty="0"/>
              <a:t>affordable homes</a:t>
            </a:r>
          </a:p>
        </p:txBody>
      </p:sp>
    </p:spTree>
    <p:extLst>
      <p:ext uri="{BB962C8B-B14F-4D97-AF65-F5344CB8AC3E}">
        <p14:creationId xmlns:p14="http://schemas.microsoft.com/office/powerpoint/2010/main" val="127074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764F-8BA8-4390-AC2B-882BC800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Housing Supply 2019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0E5C36-8F39-45B1-AE52-327366A4B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155381"/>
              </p:ext>
            </p:extLst>
          </p:nvPr>
        </p:nvGraphicFramePr>
        <p:xfrm>
          <a:off x="1220376" y="1694619"/>
          <a:ext cx="9233947" cy="75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1936">
                  <a:extLst>
                    <a:ext uri="{9D8B030D-6E8A-4147-A177-3AD203B41FA5}">
                      <a16:colId xmlns:a16="http://schemas.microsoft.com/office/drawing/2014/main" val="3904382215"/>
                    </a:ext>
                  </a:extLst>
                </a:gridCol>
                <a:gridCol w="3064715">
                  <a:extLst>
                    <a:ext uri="{9D8B030D-6E8A-4147-A177-3AD203B41FA5}">
                      <a16:colId xmlns:a16="http://schemas.microsoft.com/office/drawing/2014/main" val="2489424741"/>
                    </a:ext>
                  </a:extLst>
                </a:gridCol>
                <a:gridCol w="2547296">
                  <a:extLst>
                    <a:ext uri="{9D8B030D-6E8A-4147-A177-3AD203B41FA5}">
                      <a16:colId xmlns:a16="http://schemas.microsoft.com/office/drawing/2014/main" val="1582817127"/>
                    </a:ext>
                  </a:extLst>
                </a:gridCol>
              </a:tblGrid>
              <a:tr h="16541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</a:rPr>
                        <a:t>Department of Housing Target 2019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1776"/>
                  </a:ext>
                </a:extLst>
              </a:tr>
              <a:tr h="165411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Build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Acquisitions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Total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8150142"/>
                  </a:ext>
                </a:extLst>
              </a:tr>
              <a:tr h="165411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435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76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511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7433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2D6E0F-3CA2-4907-9A34-506D8F0E2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17488"/>
              </p:ext>
            </p:extLst>
          </p:nvPr>
        </p:nvGraphicFramePr>
        <p:xfrm>
          <a:off x="1220377" y="2641273"/>
          <a:ext cx="9233946" cy="353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2227">
                  <a:extLst>
                    <a:ext uri="{9D8B030D-6E8A-4147-A177-3AD203B41FA5}">
                      <a16:colId xmlns:a16="http://schemas.microsoft.com/office/drawing/2014/main" val="277445540"/>
                    </a:ext>
                  </a:extLst>
                </a:gridCol>
                <a:gridCol w="1943989">
                  <a:extLst>
                    <a:ext uri="{9D8B030D-6E8A-4147-A177-3AD203B41FA5}">
                      <a16:colId xmlns:a16="http://schemas.microsoft.com/office/drawing/2014/main" val="3715572833"/>
                    </a:ext>
                  </a:extLst>
                </a:gridCol>
                <a:gridCol w="1658108">
                  <a:extLst>
                    <a:ext uri="{9D8B030D-6E8A-4147-A177-3AD203B41FA5}">
                      <a16:colId xmlns:a16="http://schemas.microsoft.com/office/drawing/2014/main" val="3578032956"/>
                    </a:ext>
                  </a:extLst>
                </a:gridCol>
                <a:gridCol w="1372227">
                  <a:extLst>
                    <a:ext uri="{9D8B030D-6E8A-4147-A177-3AD203B41FA5}">
                      <a16:colId xmlns:a16="http://schemas.microsoft.com/office/drawing/2014/main" val="1558509303"/>
                    </a:ext>
                  </a:extLst>
                </a:gridCol>
                <a:gridCol w="1515168">
                  <a:extLst>
                    <a:ext uri="{9D8B030D-6E8A-4147-A177-3AD203B41FA5}">
                      <a16:colId xmlns:a16="http://schemas.microsoft.com/office/drawing/2014/main" val="1192141568"/>
                    </a:ext>
                  </a:extLst>
                </a:gridCol>
                <a:gridCol w="1372227">
                  <a:extLst>
                    <a:ext uri="{9D8B030D-6E8A-4147-A177-3AD203B41FA5}">
                      <a16:colId xmlns:a16="http://schemas.microsoft.com/office/drawing/2014/main" val="2885622033"/>
                    </a:ext>
                  </a:extLst>
                </a:gridCol>
              </a:tblGrid>
              <a:tr h="441546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 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</a:rPr>
                        <a:t>LA Build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</a:rPr>
                        <a:t>AHB Build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</a:rPr>
                        <a:t>Part V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</a:rPr>
                        <a:t>Acquisition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</a:rPr>
                        <a:t>Total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0870072"/>
                  </a:ext>
                </a:extLst>
              </a:tr>
              <a:tr h="441546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Q1</a:t>
                      </a:r>
                      <a:endParaRPr lang="en-I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49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4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0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14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67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6125941"/>
                  </a:ext>
                </a:extLst>
              </a:tr>
              <a:tr h="441546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Q2</a:t>
                      </a:r>
                      <a:endParaRPr lang="en-I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0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13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17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55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85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9367046"/>
                  </a:ext>
                </a:extLst>
              </a:tr>
              <a:tr h="441546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Q3</a:t>
                      </a:r>
                      <a:endParaRPr lang="en-I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0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0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22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13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35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4757974"/>
                  </a:ext>
                </a:extLst>
              </a:tr>
              <a:tr h="441546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</a:rPr>
                        <a:t>Q4 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85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66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104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63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318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7349279"/>
                  </a:ext>
                </a:extLst>
              </a:tr>
              <a:tr h="441546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 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134</a:t>
                      </a:r>
                      <a:endParaRPr lang="en-I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83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143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>
                          <a:effectLst/>
                        </a:rPr>
                        <a:t>145</a:t>
                      </a:r>
                      <a:endParaRPr lang="en-I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505</a:t>
                      </a:r>
                      <a:endParaRPr lang="en-I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3387994"/>
                  </a:ext>
                </a:extLst>
              </a:tr>
              <a:tr h="4415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</a:rPr>
                        <a:t>Voids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21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5115014"/>
                  </a:ext>
                </a:extLst>
              </a:tr>
              <a:tr h="441546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I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Delivery Projected 2019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1" u="none" strike="noStrike" dirty="0">
                          <a:effectLst/>
                        </a:rPr>
                        <a:t>526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64149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665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F5E4-AC35-428C-AE45-5461BA1E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 is CALF?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8082-254F-4BDA-A678-F86F4D20A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500" dirty="0"/>
              <a:t>Capital funding provided to Approved Housing Bodies (AHBs) through Local Authorities from DHPLG</a:t>
            </a:r>
          </a:p>
          <a:p>
            <a:r>
              <a:rPr lang="en-IE" sz="3500" dirty="0"/>
              <a:t>Assists with the financing of construction or acquisition of homes for social housing use.</a:t>
            </a:r>
          </a:p>
          <a:p>
            <a:r>
              <a:rPr lang="en-IE" sz="3500" dirty="0"/>
              <a:t>Based on percentage of acquisition or construction costs (max. 30% can be provided over a fixed term) </a:t>
            </a:r>
          </a:p>
          <a:p>
            <a:r>
              <a:rPr lang="en-IE" sz="3500" dirty="0"/>
              <a:t>Interest accrues at fixed rate of 2% per annum and must be repaid at the end of the term.</a:t>
            </a:r>
          </a:p>
          <a:p>
            <a:endParaRPr lang="en-IE" sz="2900" dirty="0"/>
          </a:p>
          <a:p>
            <a:endParaRPr lang="en-IE" dirty="0">
              <a:latin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967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A75D5-AB09-4250-B558-590B7C31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The Process</a:t>
            </a:r>
            <a:br>
              <a:rPr lang="en-IE" u="sng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F030-4ED4-4B13-9206-FF57946B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60088"/>
            <a:ext cx="10803675" cy="4916875"/>
          </a:xfrm>
        </p:spPr>
        <p:txBody>
          <a:bodyPr>
            <a:noAutofit/>
          </a:bodyPr>
          <a:lstStyle/>
          <a:p>
            <a:pPr marL="342900" indent="-342900"/>
            <a:r>
              <a:rPr lang="en-IE" sz="3200" dirty="0"/>
              <a:t>AHB seek Council support for construction/acquisition project</a:t>
            </a:r>
          </a:p>
          <a:p>
            <a:pPr marL="342900" indent="-342900"/>
            <a:r>
              <a:rPr lang="en-IE" sz="3200" dirty="0"/>
              <a:t>AHB submits CALF proposal to the DHPLG for consideration</a:t>
            </a:r>
          </a:p>
          <a:p>
            <a:pPr marL="342900" indent="-342900"/>
            <a:r>
              <a:rPr lang="en-IE" sz="3200" dirty="0"/>
              <a:t>If approved, AHB &amp; Council enter into two agreements:</a:t>
            </a:r>
          </a:p>
          <a:p>
            <a:pPr>
              <a:buFontTx/>
              <a:buChar char="-"/>
            </a:pPr>
            <a:r>
              <a:rPr lang="en-IE" sz="3200" dirty="0"/>
              <a:t>Capital Advance Agreement (CAA) – loan terms &amp; conditions</a:t>
            </a:r>
          </a:p>
          <a:p>
            <a:pPr marL="0" indent="0">
              <a:buNone/>
            </a:pPr>
            <a:r>
              <a:rPr lang="en-IE" sz="3200" dirty="0"/>
              <a:t>- Payment &amp; Availability Agreement (PAA) -conditions for properties to be made available for term of agreement</a:t>
            </a:r>
          </a:p>
          <a:p>
            <a:pPr marL="342900" indent="-342900"/>
            <a:r>
              <a:rPr lang="en-IE" sz="3200" dirty="0"/>
              <a:t>CALF can supplement AHB private borrowing on projects</a:t>
            </a:r>
          </a:p>
          <a:p>
            <a:pPr marL="342900" indent="-342900"/>
            <a:r>
              <a:rPr lang="en-IE" sz="3200" dirty="0"/>
              <a:t>Payment &amp; Availability payments provide ≤ 92% of market rent for houses (≤ 95% for apartments)</a:t>
            </a:r>
          </a:p>
        </p:txBody>
      </p:sp>
    </p:spTree>
    <p:extLst>
      <p:ext uri="{BB962C8B-B14F-4D97-AF65-F5344CB8AC3E}">
        <p14:creationId xmlns:p14="http://schemas.microsoft.com/office/powerpoint/2010/main" val="380199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0D8E-0BA0-4B99-BA85-60CBEA60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Policy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39B7F-B24B-429E-A452-B1C85247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32" y="1513391"/>
            <a:ext cx="10515600" cy="4351338"/>
          </a:xfrm>
        </p:spPr>
        <p:txBody>
          <a:bodyPr>
            <a:noAutofit/>
          </a:bodyPr>
          <a:lstStyle/>
          <a:p>
            <a:r>
              <a:rPr lang="en-IE" sz="3200" b="1" dirty="0">
                <a:solidFill>
                  <a:schemeClr val="accent2"/>
                </a:solidFill>
              </a:rPr>
              <a:t>Circular: Housing 31/2011</a:t>
            </a:r>
          </a:p>
          <a:p>
            <a:pPr lvl="1"/>
            <a:r>
              <a:rPr lang="en-IE" sz="3200" dirty="0"/>
              <a:t>Introduced CALF as a new option for public funding of AHB construction and acquisition projects. </a:t>
            </a:r>
          </a:p>
          <a:p>
            <a:pPr lvl="1"/>
            <a:r>
              <a:rPr lang="en-IE" sz="3200" dirty="0"/>
              <a:t>Up to 2011, AHB construction/acquisition programmes funded by CAS* &amp; CLSS* (CLSS ceased in 2011)</a:t>
            </a:r>
          </a:p>
          <a:p>
            <a:pPr lvl="1"/>
            <a:r>
              <a:rPr lang="en-IE" sz="3200" dirty="0"/>
              <a:t> Under both schemes, no capital repayment was due by the AHBs where homes were used for social housing.</a:t>
            </a:r>
          </a:p>
          <a:p>
            <a:r>
              <a:rPr lang="en-IE" sz="3200" b="1" dirty="0">
                <a:solidFill>
                  <a:schemeClr val="accent2"/>
                </a:solidFill>
              </a:rPr>
              <a:t>Circular: Housing 23/ 2019</a:t>
            </a:r>
          </a:p>
          <a:p>
            <a:pPr lvl="1"/>
            <a:r>
              <a:rPr lang="en-IE" sz="3200" dirty="0"/>
              <a:t>CALF review leading to revised CALF process from 1/7/19</a:t>
            </a:r>
          </a:p>
          <a:p>
            <a:pPr marL="457200" lvl="1" indent="0">
              <a:buNone/>
            </a:pPr>
            <a:endParaRPr lang="en-IE" sz="1800" dirty="0"/>
          </a:p>
          <a:p>
            <a:pPr marL="457200" lvl="1" indent="0">
              <a:buNone/>
            </a:pPr>
            <a:r>
              <a:rPr lang="en-IE" sz="1800" dirty="0"/>
              <a:t>* CAS -Capital Assistance Scheme &amp; CLSS - Capital Loan Subsidy Scheme</a:t>
            </a:r>
          </a:p>
        </p:txBody>
      </p:sp>
    </p:spTree>
    <p:extLst>
      <p:ext uri="{BB962C8B-B14F-4D97-AF65-F5344CB8AC3E}">
        <p14:creationId xmlns:p14="http://schemas.microsoft.com/office/powerpoint/2010/main" val="156687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0D8E-0BA0-4B99-BA85-60CBEA60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Revised Process from 1</a:t>
            </a:r>
            <a:r>
              <a:rPr lang="en-IE" b="1" baseline="30000" dirty="0"/>
              <a:t>st</a:t>
            </a:r>
            <a:r>
              <a:rPr lang="en-IE" b="1" dirty="0"/>
              <a:t> July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39B7F-B24B-429E-A452-B1C85247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32" y="1513391"/>
            <a:ext cx="10515600" cy="4351338"/>
          </a:xfrm>
        </p:spPr>
        <p:txBody>
          <a:bodyPr>
            <a:noAutofit/>
          </a:bodyPr>
          <a:lstStyle/>
          <a:p>
            <a:r>
              <a:rPr lang="en-IE" sz="3200" dirty="0">
                <a:solidFill>
                  <a:schemeClr val="dk1"/>
                </a:solidFill>
              </a:rPr>
              <a:t>Proposals submitted by AHB to Council first &amp; then directly to DHPLG</a:t>
            </a:r>
          </a:p>
          <a:p>
            <a:r>
              <a:rPr lang="en-IE" sz="3200" dirty="0">
                <a:solidFill>
                  <a:schemeClr val="dk1"/>
                </a:solidFill>
              </a:rPr>
              <a:t>Start-up claims costs then submitted by AHBs to Council</a:t>
            </a:r>
          </a:p>
          <a:p>
            <a:r>
              <a:rPr lang="en-IE" sz="3200" dirty="0">
                <a:solidFill>
                  <a:schemeClr val="dk1"/>
                </a:solidFill>
              </a:rPr>
              <a:t>Council recoups costs from DHPLG (DPER Circular 13/2014)</a:t>
            </a:r>
          </a:p>
          <a:p>
            <a:r>
              <a:rPr lang="en-IE" sz="3200" dirty="0">
                <a:solidFill>
                  <a:schemeClr val="dk1"/>
                </a:solidFill>
              </a:rPr>
              <a:t>Some communal facilities’ capital costs allowable for CALF funding</a:t>
            </a:r>
          </a:p>
          <a:p>
            <a:r>
              <a:rPr lang="en-IE" sz="3200" dirty="0">
                <a:solidFill>
                  <a:schemeClr val="dk1"/>
                </a:solidFill>
              </a:rPr>
              <a:t>Funding appraisal based on Debt Service Coverage Ratio </a:t>
            </a:r>
          </a:p>
          <a:p>
            <a:r>
              <a:rPr lang="en-IE" sz="3200" dirty="0">
                <a:solidFill>
                  <a:schemeClr val="dk1"/>
                </a:solidFill>
              </a:rPr>
              <a:t>P&amp;A indexed to Harmonised Index of Consumer Prices (HICP)</a:t>
            </a:r>
          </a:p>
          <a:p>
            <a:pPr marL="457200" lvl="1" indent="0">
              <a:buNone/>
            </a:pPr>
            <a:endParaRPr lang="en-IE" sz="1800" dirty="0"/>
          </a:p>
          <a:p>
            <a:endParaRPr lang="en-IE" sz="3200" dirty="0"/>
          </a:p>
          <a:p>
            <a:endParaRPr lang="en-IE" dirty="0"/>
          </a:p>
          <a:p>
            <a:pPr marL="457200" lvl="1" indent="0">
              <a:buNone/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18396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5BAD-64FA-4181-917D-777B7EE8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Future Housing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CA69C-7697-4FF2-AC05-9DC287FBF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3200" dirty="0"/>
              <a:t>Large mixed tenure developments on Council owned sites</a:t>
            </a:r>
          </a:p>
          <a:p>
            <a:pPr marL="457200" lvl="1" indent="0">
              <a:buNone/>
            </a:pPr>
            <a:r>
              <a:rPr lang="en-IE" sz="2800" dirty="0" err="1"/>
              <a:t>Kilcarbery</a:t>
            </a:r>
            <a:r>
              <a:rPr lang="en-IE" sz="2800" dirty="0"/>
              <a:t>/Clonburris/Killinarden/Rathcoole</a:t>
            </a:r>
          </a:p>
          <a:p>
            <a:r>
              <a:rPr lang="en-IE" sz="3200" dirty="0"/>
              <a:t>Part V yield, AHB delivery, turn-key &amp; acquisitions</a:t>
            </a:r>
          </a:p>
          <a:p>
            <a:r>
              <a:rPr lang="en-IE" sz="3200" dirty="0"/>
              <a:t>Leasing / RAS / HAP</a:t>
            </a:r>
          </a:p>
          <a:p>
            <a:r>
              <a:rPr lang="en-IE" sz="3200" dirty="0"/>
              <a:t>Smaller infill developments (predominantly for Older Persons homes)</a:t>
            </a:r>
          </a:p>
          <a:p>
            <a:r>
              <a:rPr lang="en-IE" sz="3200" dirty="0"/>
              <a:t>Support rightsizing for tenants of under-utilised Council housing stock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58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A5CC-25F9-4B4F-A1BC-DA02C996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54" y="409730"/>
            <a:ext cx="10515600" cy="1325563"/>
          </a:xfrm>
        </p:spPr>
        <p:txBody>
          <a:bodyPr/>
          <a:lstStyle/>
          <a:p>
            <a:r>
              <a:rPr lang="en-IE" b="1" dirty="0"/>
              <a:t>Increased Housing Supply through CALF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0558DE-E07A-44D6-9781-1B38987630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30800" y="3090704"/>
          <a:ext cx="1930400" cy="1821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37306643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641034073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800" u="none" strike="noStrike">
                          <a:effectLst/>
                        </a:rPr>
                        <a:t>Year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800" u="none" strike="noStrike">
                          <a:effectLst/>
                        </a:rPr>
                        <a:t>CALF Supply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87337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800" u="none" strike="noStrike">
                          <a:effectLst/>
                        </a:rPr>
                        <a:t>2016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800" u="none" strike="noStrike">
                          <a:effectLst/>
                        </a:rPr>
                        <a:t>29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574368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800" u="none" strike="noStrike">
                          <a:effectLst/>
                        </a:rPr>
                        <a:t>2017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800" u="none" strike="noStrike">
                          <a:effectLst/>
                        </a:rPr>
                        <a:t>85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683566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800" u="none" strike="noStrike">
                          <a:effectLst/>
                        </a:rPr>
                        <a:t>2018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800" u="none" strike="noStrike">
                          <a:effectLst/>
                        </a:rPr>
                        <a:t>131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14526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800" u="none" strike="noStrike">
                          <a:effectLst/>
                        </a:rPr>
                        <a:t>2019*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800" u="none" strike="noStrike" dirty="0">
                          <a:effectLst/>
                        </a:rPr>
                        <a:t>149*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212866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C174DA-5A2C-48DD-AB26-451E99992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923730"/>
              </p:ext>
            </p:extLst>
          </p:nvPr>
        </p:nvGraphicFramePr>
        <p:xfrm>
          <a:off x="8223992" y="1582105"/>
          <a:ext cx="3701709" cy="406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5207">
                  <a:extLst>
                    <a:ext uri="{9D8B030D-6E8A-4147-A177-3AD203B41FA5}">
                      <a16:colId xmlns:a16="http://schemas.microsoft.com/office/drawing/2014/main" val="90281767"/>
                    </a:ext>
                  </a:extLst>
                </a:gridCol>
                <a:gridCol w="1826502">
                  <a:extLst>
                    <a:ext uri="{9D8B030D-6E8A-4147-A177-3AD203B41FA5}">
                      <a16:colId xmlns:a16="http://schemas.microsoft.com/office/drawing/2014/main" val="1039317078"/>
                    </a:ext>
                  </a:extLst>
                </a:gridCol>
              </a:tblGrid>
              <a:tr h="12158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4400" u="none" strike="noStrike" dirty="0">
                          <a:effectLst/>
                        </a:rPr>
                        <a:t>Year</a:t>
                      </a:r>
                      <a:endParaRPr lang="en-IE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4400" u="none" strike="noStrike" dirty="0">
                          <a:effectLst/>
                        </a:rPr>
                        <a:t>CALF Supply</a:t>
                      </a:r>
                      <a:endParaRPr lang="en-IE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069475"/>
                  </a:ext>
                </a:extLst>
              </a:tr>
              <a:tr h="676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4400" u="none" strike="noStrike" dirty="0">
                          <a:effectLst/>
                        </a:rPr>
                        <a:t>2016</a:t>
                      </a:r>
                      <a:endParaRPr lang="en-IE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4400" u="none" strike="noStrike" dirty="0">
                          <a:effectLst/>
                        </a:rPr>
                        <a:t>29</a:t>
                      </a:r>
                      <a:endParaRPr lang="en-IE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277796"/>
                  </a:ext>
                </a:extLst>
              </a:tr>
              <a:tr h="676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4400" u="none" strike="noStrike">
                          <a:effectLst/>
                        </a:rPr>
                        <a:t>2017</a:t>
                      </a:r>
                      <a:endParaRPr lang="en-IE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4400" u="none" strike="noStrike" dirty="0">
                          <a:effectLst/>
                        </a:rPr>
                        <a:t>85</a:t>
                      </a:r>
                      <a:endParaRPr lang="en-IE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308078"/>
                  </a:ext>
                </a:extLst>
              </a:tr>
              <a:tr h="676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4400" u="none" strike="noStrike">
                          <a:effectLst/>
                        </a:rPr>
                        <a:t>2018</a:t>
                      </a:r>
                      <a:endParaRPr lang="en-IE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4400" u="none" strike="noStrike" dirty="0">
                          <a:effectLst/>
                        </a:rPr>
                        <a:t>131</a:t>
                      </a:r>
                      <a:endParaRPr lang="en-IE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10571"/>
                  </a:ext>
                </a:extLst>
              </a:tr>
              <a:tr h="676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4400" u="none" strike="noStrike">
                          <a:effectLst/>
                        </a:rPr>
                        <a:t>2019*</a:t>
                      </a:r>
                      <a:endParaRPr lang="en-IE" sz="4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4400" u="none" strike="noStrike" dirty="0">
                          <a:effectLst/>
                        </a:rPr>
                        <a:t>273*</a:t>
                      </a:r>
                      <a:endParaRPr lang="en-IE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2165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0F0012-92CC-4E25-A221-295F242CD343}"/>
              </a:ext>
            </a:extLst>
          </p:cNvPr>
          <p:cNvSpPr txBox="1"/>
          <p:nvPr/>
        </p:nvSpPr>
        <p:spPr>
          <a:xfrm>
            <a:off x="8742556" y="6211229"/>
            <a:ext cx="186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*projected supply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064A066-4D7A-4B86-B012-CE952DF5A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49011"/>
              </p:ext>
            </p:extLst>
          </p:nvPr>
        </p:nvGraphicFramePr>
        <p:xfrm>
          <a:off x="667881" y="1424723"/>
          <a:ext cx="7300331" cy="489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2871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A5CC-25F9-4B4F-A1BC-DA02C996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54" y="409730"/>
            <a:ext cx="10515600" cy="1325563"/>
          </a:xfrm>
        </p:spPr>
        <p:txBody>
          <a:bodyPr/>
          <a:lstStyle/>
          <a:p>
            <a:r>
              <a:rPr lang="en-IE" b="1" dirty="0"/>
              <a:t>In Summary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504D4-F02D-4576-A1B6-DFB95A73C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078"/>
            <a:ext cx="10515600" cy="4548885"/>
          </a:xfrm>
        </p:spPr>
        <p:txBody>
          <a:bodyPr>
            <a:normAutofit/>
          </a:bodyPr>
          <a:lstStyle/>
          <a:p>
            <a:r>
              <a:rPr lang="en-IE" sz="3200" dirty="0"/>
              <a:t>Collaborative supply solution between Council, AHB &amp; DHPLG – Council support is critical</a:t>
            </a:r>
          </a:p>
          <a:p>
            <a:r>
              <a:rPr lang="en-IE" sz="3200" dirty="0"/>
              <a:t>Increased activity in AHB CALF funded projects</a:t>
            </a:r>
          </a:p>
          <a:p>
            <a:r>
              <a:rPr lang="en-IE" sz="3200" dirty="0"/>
              <a:t>AHB own and maintain properties</a:t>
            </a:r>
          </a:p>
          <a:p>
            <a:r>
              <a:rPr lang="en-IE" sz="3200" dirty="0"/>
              <a:t>CALF loan repayable by AHB at end of PAA term</a:t>
            </a:r>
          </a:p>
          <a:p>
            <a:r>
              <a:rPr lang="en-IE" sz="3200" dirty="0"/>
              <a:t>100% nominations from Council’s housing list for all CALF funded properties.</a:t>
            </a:r>
          </a:p>
        </p:txBody>
      </p:sp>
    </p:spTree>
    <p:extLst>
      <p:ext uri="{BB962C8B-B14F-4D97-AF65-F5344CB8AC3E}">
        <p14:creationId xmlns:p14="http://schemas.microsoft.com/office/powerpoint/2010/main" val="48976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8DF3-487D-493C-A4DB-2905386E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Mixed Tenure Developments on</a:t>
            </a:r>
            <a:br>
              <a:rPr lang="en-IE" b="1" dirty="0"/>
            </a:br>
            <a:r>
              <a:rPr lang="en-IE" b="1" dirty="0"/>
              <a:t>Council owned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E25F-53EB-43F9-9795-870C84725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Update provided to October Council Meeting</a:t>
            </a:r>
          </a:p>
          <a:p>
            <a:r>
              <a:rPr lang="en-IE" sz="3600" dirty="0"/>
              <a:t>Overview of sites &amp; indicative tenure mixes</a:t>
            </a:r>
          </a:p>
          <a:p>
            <a:r>
              <a:rPr lang="en-GB" sz="3600" dirty="0"/>
              <a:t>Established level of interest for Affordable Scheme</a:t>
            </a:r>
            <a:endParaRPr lang="en-IE" sz="3600" dirty="0"/>
          </a:p>
          <a:p>
            <a:r>
              <a:rPr lang="en-IE" sz="3600" dirty="0"/>
              <a:t>DHPLG financial support confirmed for affordable housing delivery through Serviced Sites Fund</a:t>
            </a:r>
          </a:p>
          <a:p>
            <a:r>
              <a:rPr lang="en-IE" sz="3600" dirty="0"/>
              <a:t>Site specific studies and costings</a:t>
            </a:r>
          </a:p>
          <a:p>
            <a:endParaRPr lang="en-IE" sz="3600" dirty="0"/>
          </a:p>
          <a:p>
            <a:pPr marL="0" indent="0">
              <a:buNone/>
            </a:pPr>
            <a:endParaRPr lang="en-IE" sz="32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237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A2CA-D96E-420A-ADF1-8092FF90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Clonburris</a:t>
            </a:r>
            <a:r>
              <a:rPr lang="en-GB" b="1" dirty="0"/>
              <a:t> (2,000+ Homes):</a:t>
            </a:r>
            <a:br>
              <a:rPr lang="en-GB" b="1" dirty="0"/>
            </a:br>
            <a:r>
              <a:rPr lang="en-GB" sz="3600" dirty="0"/>
              <a:t>Phase 1–approx. 270 homes: Affordable (135) &amp; Social (135)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A29B76-61DF-4910-B707-F96594726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290" t="7483" r="2290" b="-2449"/>
          <a:stretch/>
        </p:blipFill>
        <p:spPr>
          <a:xfrm>
            <a:off x="477078" y="1825624"/>
            <a:ext cx="11171583" cy="49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3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F4E4-FA3D-42C1-BE16-D81E486A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Clonburris</a:t>
            </a:r>
            <a:r>
              <a:rPr lang="en-GB" b="1" dirty="0"/>
              <a:t> (Phase 1–approx. 270 homes):</a:t>
            </a:r>
            <a:br>
              <a:rPr lang="en-GB" b="1" dirty="0"/>
            </a:br>
            <a:r>
              <a:rPr lang="en-GB" sz="3600" dirty="0"/>
              <a:t>Affordable (135) &amp; Social (135)</a:t>
            </a:r>
            <a:endParaRPr lang="en-I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59A8B61-EEB1-4361-A9B6-F219BADCA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42367" y="-35079"/>
            <a:ext cx="213797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IE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07800-EB05-46CF-B0E2-B8BDDE19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5418"/>
            <a:ext cx="10786241" cy="4351338"/>
          </a:xfrm>
        </p:spPr>
        <p:txBody>
          <a:bodyPr/>
          <a:lstStyle/>
          <a:p>
            <a:r>
              <a:rPr lang="en-IE" sz="3600" dirty="0"/>
              <a:t>Masterplan including layout  &amp; typology being finalised</a:t>
            </a:r>
          </a:p>
          <a:p>
            <a:r>
              <a:rPr lang="en-IE" sz="3600" dirty="0"/>
              <a:t>Consultants engaged to bring design to Part 8</a:t>
            </a:r>
          </a:p>
          <a:p>
            <a:r>
              <a:rPr lang="en-IE" sz="3600" dirty="0"/>
              <a:t>NDFA assisting with costing model</a:t>
            </a:r>
          </a:p>
          <a:p>
            <a:r>
              <a:rPr lang="en-IE" sz="3600" dirty="0"/>
              <a:t>Provisional housing mix proposed as follows:</a:t>
            </a:r>
          </a:p>
          <a:p>
            <a:endParaRPr lang="en-IE" dirty="0"/>
          </a:p>
          <a:p>
            <a:endParaRPr lang="en-I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73D4B4-3E6A-4448-9F1E-012D9B9974C5}"/>
              </a:ext>
            </a:extLst>
          </p:cNvPr>
          <p:cNvGraphicFramePr>
            <a:graphicFrameLocks noGrp="1"/>
          </p:cNvGraphicFramePr>
          <p:nvPr/>
        </p:nvGraphicFramePr>
        <p:xfrm>
          <a:off x="1208690" y="4001294"/>
          <a:ext cx="9270123" cy="2735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3625">
                  <a:extLst>
                    <a:ext uri="{9D8B030D-6E8A-4147-A177-3AD203B41FA5}">
                      <a16:colId xmlns:a16="http://schemas.microsoft.com/office/drawing/2014/main" val="2759470800"/>
                    </a:ext>
                  </a:extLst>
                </a:gridCol>
                <a:gridCol w="2863249">
                  <a:extLst>
                    <a:ext uri="{9D8B030D-6E8A-4147-A177-3AD203B41FA5}">
                      <a16:colId xmlns:a16="http://schemas.microsoft.com/office/drawing/2014/main" val="666271714"/>
                    </a:ext>
                  </a:extLst>
                </a:gridCol>
                <a:gridCol w="2863249">
                  <a:extLst>
                    <a:ext uri="{9D8B030D-6E8A-4147-A177-3AD203B41FA5}">
                      <a16:colId xmlns:a16="http://schemas.microsoft.com/office/drawing/2014/main" val="3302854849"/>
                    </a:ext>
                  </a:extLst>
                </a:gridCol>
              </a:tblGrid>
              <a:tr h="776520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Type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Social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Affordable/ Private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15881643"/>
                  </a:ext>
                </a:extLst>
              </a:tr>
              <a:tr h="391863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1-Bed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58505839"/>
                  </a:ext>
                </a:extLst>
              </a:tr>
              <a:tr h="391863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2 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999657"/>
                  </a:ext>
                </a:extLst>
              </a:tr>
              <a:tr h="391863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3-Bed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3732477"/>
                  </a:ext>
                </a:extLst>
              </a:tr>
              <a:tr h="391863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4-Bed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05894462"/>
                  </a:ext>
                </a:extLst>
              </a:tr>
              <a:tr h="391863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Totals 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135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135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6980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23C-1B61-43AC-BF94-CAA1703C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Killinarden (500 homes):</a:t>
            </a:r>
            <a:br>
              <a:rPr lang="en-GB" b="1" dirty="0"/>
            </a:br>
            <a:r>
              <a:rPr lang="en-GB" sz="3600" dirty="0"/>
              <a:t>Affordable (300), Social (100) &amp; Private (100)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C66B-D4FB-4CD2-B8FC-1DF66869C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C02DD5-104B-4EB8-9DBD-3E8EB0119030}"/>
              </a:ext>
            </a:extLst>
          </p:cNvPr>
          <p:cNvGrpSpPr/>
          <p:nvPr/>
        </p:nvGrpSpPr>
        <p:grpSpPr>
          <a:xfrm>
            <a:off x="311085" y="1690688"/>
            <a:ext cx="11538408" cy="4802187"/>
            <a:chOff x="74233" y="880318"/>
            <a:chExt cx="8995533" cy="5796398"/>
          </a:xfrm>
        </p:grpSpPr>
        <p:pic>
          <p:nvPicPr>
            <p:cNvPr id="5" name="Picture 4" descr="C:\Users\User\AppData\Local\Microsoft\Windows\INetCache\Content.Word\urban framework.jpg">
              <a:extLst>
                <a:ext uri="{FF2B5EF4-FFF2-40B4-BE49-F238E27FC236}">
                  <a16:creationId xmlns:a16="http://schemas.microsoft.com/office/drawing/2014/main" id="{4FA5B493-4263-453B-93A4-976FFF75D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8" t="21965" r="13737" b="35467"/>
            <a:stretch/>
          </p:blipFill>
          <p:spPr bwMode="auto">
            <a:xfrm>
              <a:off x="74234" y="880318"/>
              <a:ext cx="8995532" cy="42728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2" descr="legend framework">
              <a:extLst>
                <a:ext uri="{FF2B5EF4-FFF2-40B4-BE49-F238E27FC236}">
                  <a16:creationId xmlns:a16="http://schemas.microsoft.com/office/drawing/2014/main" id="{23E4B917-8B92-4E67-AAF3-EA9640347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3" y="5153186"/>
              <a:ext cx="8995532" cy="152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730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F4E4-FA3D-42C1-BE16-D81E486A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Killinarden (500 homes):</a:t>
            </a:r>
            <a:br>
              <a:rPr lang="en-GB" b="1" dirty="0"/>
            </a:br>
            <a:r>
              <a:rPr lang="en-GB" dirty="0"/>
              <a:t>Affordable (300), Social (100) &amp; Private (100)</a:t>
            </a:r>
            <a:endParaRPr lang="en-I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59A8B61-EEB1-4361-A9B6-F219BADCA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42367" y="-35079"/>
            <a:ext cx="213797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IE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07800-EB05-46CF-B0E2-B8BDDE199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IE" sz="3200" dirty="0"/>
              <a:t>Masterplan including layout and typology being finalised</a:t>
            </a:r>
          </a:p>
          <a:p>
            <a:r>
              <a:rPr lang="en-IE" sz="3200" dirty="0"/>
              <a:t>NDFA assisting with costing model</a:t>
            </a:r>
          </a:p>
          <a:p>
            <a:r>
              <a:rPr lang="en-IE" sz="3200" dirty="0"/>
              <a:t>Provisional housing mix proposed as follows:</a:t>
            </a:r>
          </a:p>
          <a:p>
            <a:endParaRPr lang="en-IE" sz="3200" dirty="0"/>
          </a:p>
          <a:p>
            <a:endParaRPr lang="en-I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73D4B4-3E6A-4448-9F1E-012D9B9974C5}"/>
              </a:ext>
            </a:extLst>
          </p:cNvPr>
          <p:cNvGraphicFramePr>
            <a:graphicFrameLocks noGrp="1"/>
          </p:cNvGraphicFramePr>
          <p:nvPr/>
        </p:nvGraphicFramePr>
        <p:xfrm>
          <a:off x="1564850" y="3516197"/>
          <a:ext cx="8682086" cy="2234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8840">
                  <a:extLst>
                    <a:ext uri="{9D8B030D-6E8A-4147-A177-3AD203B41FA5}">
                      <a16:colId xmlns:a16="http://schemas.microsoft.com/office/drawing/2014/main" val="2759470800"/>
                    </a:ext>
                  </a:extLst>
                </a:gridCol>
                <a:gridCol w="2681623">
                  <a:extLst>
                    <a:ext uri="{9D8B030D-6E8A-4147-A177-3AD203B41FA5}">
                      <a16:colId xmlns:a16="http://schemas.microsoft.com/office/drawing/2014/main" val="666271714"/>
                    </a:ext>
                  </a:extLst>
                </a:gridCol>
                <a:gridCol w="2681623">
                  <a:extLst>
                    <a:ext uri="{9D8B030D-6E8A-4147-A177-3AD203B41FA5}">
                      <a16:colId xmlns:a16="http://schemas.microsoft.com/office/drawing/2014/main" val="3302854849"/>
                    </a:ext>
                  </a:extLst>
                </a:gridCol>
              </a:tblGrid>
              <a:tr h="37235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Home Type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Social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Affordable/Private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15881643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1-Bed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u="none" strike="noStrike" dirty="0">
                          <a:effectLst/>
                        </a:rPr>
                        <a:t>20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u="none" strike="noStrike" dirty="0">
                          <a:effectLst/>
                        </a:rPr>
                        <a:t>0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58505839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2 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u="none" strike="noStrike" dirty="0">
                          <a:effectLst/>
                        </a:rPr>
                        <a:t>40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u="none" strike="noStrike" dirty="0">
                          <a:effectLst/>
                        </a:rPr>
                        <a:t>120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999657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3-Bed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u="none" strike="noStrike" dirty="0">
                          <a:effectLst/>
                        </a:rPr>
                        <a:t>30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u="none" strike="noStrike">
                          <a:effectLst/>
                        </a:rPr>
                        <a:t>275</a:t>
                      </a:r>
                      <a:endParaRPr lang="en-I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3732477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l" fontAlgn="ctr"/>
                      <a:r>
                        <a:rPr lang="en-IE" sz="2400" u="none" strike="noStrike" dirty="0">
                          <a:effectLst/>
                        </a:rPr>
                        <a:t>4-Bed Home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u="none" strike="noStrike" dirty="0">
                          <a:effectLst/>
                        </a:rPr>
                        <a:t>10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u="none" strike="noStrike" dirty="0">
                          <a:effectLst/>
                        </a:rPr>
                        <a:t>5</a:t>
                      </a:r>
                      <a:endParaRPr lang="en-I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05894462"/>
                  </a:ext>
                </a:extLst>
              </a:tr>
              <a:tr h="372359"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Totals 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100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400" b="1" u="none" strike="noStrike" dirty="0">
                          <a:effectLst/>
                        </a:rPr>
                        <a:t>400</a:t>
                      </a:r>
                      <a:endParaRPr lang="en-I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6980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71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8C2D-424B-4B70-8938-F916D5F9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Killinarden:</a:t>
            </a:r>
            <a:br>
              <a:rPr lang="en-GB" dirty="0"/>
            </a:br>
            <a:r>
              <a:rPr lang="en-GB" dirty="0"/>
              <a:t>Community &amp; Parkland Development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5F924-DB62-4513-85A2-29A6A868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74" y="1703403"/>
            <a:ext cx="5544826" cy="4719540"/>
          </a:xfrm>
        </p:spPr>
        <p:txBody>
          <a:bodyPr>
            <a:normAutofit fontScale="62500" lnSpcReduction="20000"/>
          </a:bodyPr>
          <a:lstStyle/>
          <a:p>
            <a:r>
              <a:rPr lang="en-IE" sz="4600" dirty="0"/>
              <a:t>Procurement of independent facilitator to lead consultation</a:t>
            </a:r>
          </a:p>
          <a:p>
            <a:r>
              <a:rPr lang="en-IE" sz="4600" dirty="0"/>
              <a:t>Consultation with local community, sporting and youth groups</a:t>
            </a:r>
          </a:p>
          <a:p>
            <a:r>
              <a:rPr lang="en-IE" sz="4600" dirty="0"/>
              <a:t>Provide nature places &amp; passive/ active, inter-generational facilities</a:t>
            </a:r>
          </a:p>
          <a:p>
            <a:r>
              <a:rPr lang="en-IE" sz="4600" dirty="0"/>
              <a:t>Scope for infill housing for down-sizing &amp; passive surveillance</a:t>
            </a:r>
          </a:p>
          <a:p>
            <a:r>
              <a:rPr lang="en-IE" sz="4600" dirty="0"/>
              <a:t>Commitment to provide new community facility between proposed housing &amp; Elder Heath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02D33-1736-414B-B392-5D9C0E1C2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385" y="1690687"/>
            <a:ext cx="5315441" cy="48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5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BCFF-07F2-46CA-859B-02C2EC82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456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Rathcoole (250 homes):</a:t>
            </a:r>
            <a:br>
              <a:rPr lang="en-GB" dirty="0"/>
            </a:br>
            <a:r>
              <a:rPr lang="en-GB" sz="3600" dirty="0"/>
              <a:t>Affordable (100 homes), Social (100), Private (50)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626A65-33F9-4DE7-8908-2D9BEF8A1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774" y="1540564"/>
            <a:ext cx="11201400" cy="50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4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1112</Words>
  <Application>Microsoft Office PowerPoint</Application>
  <PresentationFormat>Widescreen</PresentationFormat>
  <Paragraphs>249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Future Housing Supply</vt:lpstr>
      <vt:lpstr>Mixed Tenure Developments on Council owned sites</vt:lpstr>
      <vt:lpstr>Clonburris (2,000+ Homes): Phase 1–approx. 270 homes: Affordable (135) &amp; Social (135)</vt:lpstr>
      <vt:lpstr>Clonburris (Phase 1–approx. 270 homes): Affordable (135) &amp; Social (135)</vt:lpstr>
      <vt:lpstr>Killinarden (500 homes): Affordable (300), Social (100) &amp; Private (100)</vt:lpstr>
      <vt:lpstr>Killinarden (500 homes): Affordable (300), Social (100) &amp; Private (100)</vt:lpstr>
      <vt:lpstr>Killinarden: Community &amp; Parkland Development </vt:lpstr>
      <vt:lpstr>Rathcoole (250 homes): Affordable (100 homes), Social (100), Private (50)</vt:lpstr>
      <vt:lpstr>Rathcoole (250 homes): Affordable (100 homes), Social (100), Private (50)</vt:lpstr>
      <vt:lpstr>Belgard North (140 apartments): Affordable Rental </vt:lpstr>
      <vt:lpstr>Belgard North (140 apartments): Affordable Rental </vt:lpstr>
      <vt:lpstr>Affordable Homes Portal</vt:lpstr>
      <vt:lpstr>Serviced Sites Funding</vt:lpstr>
      <vt:lpstr>Housing Supply 2019 Overview</vt:lpstr>
      <vt:lpstr>What is CALF?</vt:lpstr>
      <vt:lpstr>The Process </vt:lpstr>
      <vt:lpstr>Policy Context</vt:lpstr>
      <vt:lpstr>Revised Process from 1st July 2019</vt:lpstr>
      <vt:lpstr>Increased Housing Supply through CALF</vt:lpstr>
      <vt:lpstr>In Summary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Kavanagh</dc:creator>
  <cp:lastModifiedBy>Jacqueline Sweeney</cp:lastModifiedBy>
  <cp:revision>40</cp:revision>
  <dcterms:created xsi:type="dcterms:W3CDTF">2019-08-30T15:53:33Z</dcterms:created>
  <dcterms:modified xsi:type="dcterms:W3CDTF">2019-11-18T11:25:43Z</dcterms:modified>
</cp:coreProperties>
</file>