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7" r:id="rId2"/>
    <p:sldId id="260" r:id="rId3"/>
    <p:sldId id="259" r:id="rId4"/>
    <p:sldId id="303" r:id="rId5"/>
    <p:sldId id="263" r:id="rId6"/>
    <p:sldId id="281" r:id="rId7"/>
    <p:sldId id="306" r:id="rId8"/>
    <p:sldId id="262" r:id="rId9"/>
    <p:sldId id="268" r:id="rId10"/>
    <p:sldId id="270" r:id="rId11"/>
    <p:sldId id="307" r:id="rId12"/>
    <p:sldId id="30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Leonard" initials="LL" lastIdx="1" clrIdx="0">
    <p:extLst>
      <p:ext uri="{19B8F6BF-5375-455C-9EA6-DF929625EA0E}">
        <p15:presenceInfo xmlns:p15="http://schemas.microsoft.com/office/powerpoint/2012/main" userId="S::lleonard@sdublincoco.ie::ef8e0f11-d099-4c49-83ec-0759974e43e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754C7-59D8-42F8-9D32-6458C45903D0}" type="datetimeFigureOut">
              <a:rPr lang="en-IE" smtClean="0"/>
              <a:t>12/11/2019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9373F-8691-4A99-ABA4-198B63CC995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37602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Welcome to South</a:t>
            </a:r>
            <a:r>
              <a:rPr lang="en-IE" baseline="0" dirty="0"/>
              <a:t> Dublin. My name is……………………</a:t>
            </a:r>
            <a:r>
              <a:rPr lang="en-IE" dirty="0"/>
              <a:t>For the next 10</a:t>
            </a:r>
            <a:r>
              <a:rPr lang="en-IE" baseline="0" dirty="0"/>
              <a:t> / 15 minutes or so I’ll give you a flavour of Grange Castle International Business Park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9A0B9-8D26-4244-BFD0-B595B26D8890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70995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2FB1-24D0-46DB-A09B-7FA3495AAF4B}" type="datetimeFigureOut">
              <a:rPr lang="en-IE" smtClean="0"/>
              <a:t>12/11/2019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8C38-9891-4CF0-8F6F-99E362A3239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50535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2FB1-24D0-46DB-A09B-7FA3495AAF4B}" type="datetimeFigureOut">
              <a:rPr lang="en-IE" smtClean="0"/>
              <a:t>12/11/2019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8C38-9891-4CF0-8F6F-99E362A3239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30365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2FB1-24D0-46DB-A09B-7FA3495AAF4B}" type="datetimeFigureOut">
              <a:rPr lang="en-IE" smtClean="0"/>
              <a:t>12/11/2019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8C38-9891-4CF0-8F6F-99E362A3239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83694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2FB1-24D0-46DB-A09B-7FA3495AAF4B}" type="datetimeFigureOut">
              <a:rPr lang="en-IE" smtClean="0"/>
              <a:t>12/11/2019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8C38-9891-4CF0-8F6F-99E362A32399}" type="slidenum">
              <a:rPr lang="en-IE" smtClean="0"/>
              <a:t>‹#›</a:t>
            </a:fld>
            <a:endParaRPr lang="en-IE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3431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2FB1-24D0-46DB-A09B-7FA3495AAF4B}" type="datetimeFigureOut">
              <a:rPr lang="en-IE" smtClean="0"/>
              <a:t>12/11/2019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8C38-9891-4CF0-8F6F-99E362A3239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53365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2FB1-24D0-46DB-A09B-7FA3495AAF4B}" type="datetimeFigureOut">
              <a:rPr lang="en-IE" smtClean="0"/>
              <a:t>12/11/2019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8C38-9891-4CF0-8F6F-99E362A3239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31513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2FB1-24D0-46DB-A09B-7FA3495AAF4B}" type="datetimeFigureOut">
              <a:rPr lang="en-IE" smtClean="0"/>
              <a:t>12/11/2019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8C38-9891-4CF0-8F6F-99E362A3239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014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2FB1-24D0-46DB-A09B-7FA3495AAF4B}" type="datetimeFigureOut">
              <a:rPr lang="en-IE" smtClean="0"/>
              <a:t>12/11/2019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8C38-9891-4CF0-8F6F-99E362A3239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71230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2FB1-24D0-46DB-A09B-7FA3495AAF4B}" type="datetimeFigureOut">
              <a:rPr lang="en-IE" smtClean="0"/>
              <a:t>12/11/2019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8C38-9891-4CF0-8F6F-99E362A3239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482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2FB1-24D0-46DB-A09B-7FA3495AAF4B}" type="datetimeFigureOut">
              <a:rPr lang="en-IE" smtClean="0"/>
              <a:t>12/11/2019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8C38-9891-4CF0-8F6F-99E362A3239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1063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2FB1-24D0-46DB-A09B-7FA3495AAF4B}" type="datetimeFigureOut">
              <a:rPr lang="en-IE" smtClean="0"/>
              <a:t>12/11/2019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8C38-9891-4CF0-8F6F-99E362A3239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12369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2FB1-24D0-46DB-A09B-7FA3495AAF4B}" type="datetimeFigureOut">
              <a:rPr lang="en-IE" smtClean="0"/>
              <a:t>12/11/2019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8C38-9891-4CF0-8F6F-99E362A3239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70990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2FB1-24D0-46DB-A09B-7FA3495AAF4B}" type="datetimeFigureOut">
              <a:rPr lang="en-IE" smtClean="0"/>
              <a:t>12/11/2019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8C38-9891-4CF0-8F6F-99E362A3239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00521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2FB1-24D0-46DB-A09B-7FA3495AAF4B}" type="datetimeFigureOut">
              <a:rPr lang="en-IE" smtClean="0"/>
              <a:t>12/11/2019</a:t>
            </a:fld>
            <a:endParaRPr lang="en-I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8C38-9891-4CF0-8F6F-99E362A3239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91166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2FB1-24D0-46DB-A09B-7FA3495AAF4B}" type="datetimeFigureOut">
              <a:rPr lang="en-IE" smtClean="0"/>
              <a:t>12/11/2019</a:t>
            </a:fld>
            <a:endParaRPr lang="en-I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8C38-9891-4CF0-8F6F-99E362A3239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06031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2FB1-24D0-46DB-A09B-7FA3495AAF4B}" type="datetimeFigureOut">
              <a:rPr lang="en-IE" smtClean="0"/>
              <a:t>12/11/2019</a:t>
            </a:fld>
            <a:endParaRPr lang="en-I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8C38-9891-4CF0-8F6F-99E362A3239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99158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2FB1-24D0-46DB-A09B-7FA3495AAF4B}" type="datetimeFigureOut">
              <a:rPr lang="en-IE" smtClean="0"/>
              <a:t>12/11/2019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8C38-9891-4CF0-8F6F-99E362A3239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76674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48B2FB1-24D0-46DB-A09B-7FA3495AAF4B}" type="datetimeFigureOut">
              <a:rPr lang="en-IE" smtClean="0"/>
              <a:t>12/11/2019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28C38-9891-4CF0-8F6F-99E362A3239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966093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7.jpeg"/><Relationship Id="rId7" Type="http://schemas.openxmlformats.org/officeDocument/2006/relationships/image" Target="../media/image4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8.png"/><Relationship Id="rId3" Type="http://schemas.openxmlformats.org/officeDocument/2006/relationships/image" Target="../media/image7.jpe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7.jpe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7.jpeg"/><Relationship Id="rId7" Type="http://schemas.openxmlformats.org/officeDocument/2006/relationships/image" Target="../media/image3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2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2"/>
          <p:cNvSpPr>
            <a:spLocks noGrp="1" noChangeArrowheads="1"/>
          </p:cNvSpPr>
          <p:nvPr>
            <p:ph type="subTitle" idx="1"/>
          </p:nvPr>
        </p:nvSpPr>
        <p:spPr>
          <a:xfrm>
            <a:off x="1452562" y="765175"/>
            <a:ext cx="7596188" cy="218440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altLang="en-US" b="1" dirty="0">
                <a:solidFill>
                  <a:srgbClr val="130A4F"/>
                </a:solidFill>
              </a:rPr>
              <a:t>EETD SPC November 13</a:t>
            </a:r>
            <a:r>
              <a:rPr lang="en-US" altLang="en-US" b="1" baseline="30000" dirty="0">
                <a:solidFill>
                  <a:srgbClr val="130A4F"/>
                </a:solidFill>
              </a:rPr>
              <a:t>th</a:t>
            </a:r>
            <a:r>
              <a:rPr lang="en-US" altLang="en-US" b="1" dirty="0">
                <a:solidFill>
                  <a:srgbClr val="130A4F"/>
                </a:solidFill>
              </a:rPr>
              <a:t>, 2019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130A4F"/>
                </a:solidFill>
              </a:rPr>
              <a:t>Grange Castle  Business Park </a:t>
            </a:r>
          </a:p>
          <a:p>
            <a:pPr algn="l" eaLnBrk="1" hangingPunct="1">
              <a:lnSpc>
                <a:spcPct val="90000"/>
              </a:lnSpc>
            </a:pPr>
            <a:endParaRPr lang="en-US" altLang="en-US" b="1" dirty="0">
              <a:solidFill>
                <a:srgbClr val="130A4F"/>
              </a:solidFill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b="1" dirty="0">
              <a:solidFill>
                <a:schemeClr val="bg1"/>
              </a:solidFill>
            </a:endParaRPr>
          </a:p>
        </p:txBody>
      </p:sp>
      <p:pic>
        <p:nvPicPr>
          <p:cNvPr id="3076" name="Picture 3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1" y="0"/>
            <a:ext cx="289401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38" descr="Pictu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6" y="2420939"/>
            <a:ext cx="2195513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40" descr="_PB146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700213"/>
            <a:ext cx="320357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42" descr="_PB1464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4149726"/>
            <a:ext cx="360045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43" descr="Wyeth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2" y="1700214"/>
            <a:ext cx="3600449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44" descr="Griffeen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221164"/>
            <a:ext cx="3203575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45" descr="Pictu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6" y="2420939"/>
            <a:ext cx="2195513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14281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6" y="115890"/>
            <a:ext cx="9762547" cy="672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1" y="333375"/>
            <a:ext cx="6696075" cy="86360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l" eaLnBrk="1" hangingPunct="1"/>
            <a:endParaRPr lang="en-US" altLang="en-US" sz="4800" b="1">
              <a:solidFill>
                <a:srgbClr val="130A4F"/>
              </a:solidFill>
            </a:endParaRPr>
          </a:p>
          <a:p>
            <a:pPr algn="l" eaLnBrk="1" hangingPunct="1"/>
            <a:endParaRPr lang="en-US" altLang="en-US" sz="2800" b="1">
              <a:solidFill>
                <a:schemeClr val="bg1"/>
              </a:solidFill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703388" y="1844675"/>
            <a:ext cx="83058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en-GB" altLang="en-US" sz="2600">
              <a:solidFill>
                <a:schemeClr val="bg1"/>
              </a:solidFill>
            </a:endParaRPr>
          </a:p>
        </p:txBody>
      </p:sp>
      <p:pic>
        <p:nvPicPr>
          <p:cNvPr id="16389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-55563"/>
            <a:ext cx="2700338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1" y="3213100"/>
            <a:ext cx="2233613" cy="3644900"/>
          </a:xfrm>
          <a:prstGeom prst="rect">
            <a:avLst/>
          </a:prstGeom>
          <a:noFill/>
          <a:ln w="12700">
            <a:solidFill>
              <a:srgbClr val="4786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1" y="8269"/>
            <a:ext cx="2316162" cy="350136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2" name="Rectangle 10"/>
          <p:cNvSpPr>
            <a:spLocks noChangeArrowheads="1"/>
          </p:cNvSpPr>
          <p:nvPr/>
        </p:nvSpPr>
        <p:spPr bwMode="auto">
          <a:xfrm>
            <a:off x="8077201" y="2779714"/>
            <a:ext cx="233997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b="1" dirty="0">
                <a:solidFill>
                  <a:srgbClr val="130A4F"/>
                </a:solidFill>
              </a:rPr>
              <a:t>Grand Canal Way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800" b="1" dirty="0">
              <a:solidFill>
                <a:srgbClr val="130A4F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b="1" dirty="0">
                <a:solidFill>
                  <a:srgbClr val="130A4F"/>
                </a:solidFill>
              </a:rPr>
              <a:t>River Griffeen/Park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800" b="1" dirty="0">
              <a:solidFill>
                <a:srgbClr val="130A4F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b="1" dirty="0">
                <a:solidFill>
                  <a:srgbClr val="130A4F"/>
                </a:solidFill>
              </a:rPr>
              <a:t>Weir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800" b="1" dirty="0">
              <a:solidFill>
                <a:srgbClr val="130A4F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b="1" dirty="0">
                <a:solidFill>
                  <a:srgbClr val="130A4F"/>
                </a:solidFill>
              </a:rPr>
              <a:t>Attenuation Lake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b="1" dirty="0">
                <a:solidFill>
                  <a:srgbClr val="130A4F"/>
                </a:solidFill>
              </a:rPr>
              <a:t>Pocket Park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b="1" dirty="0" err="1">
                <a:solidFill>
                  <a:srgbClr val="130A4F"/>
                </a:solidFill>
              </a:rPr>
              <a:t>Corkagh</a:t>
            </a:r>
            <a:r>
              <a:rPr lang="en-US" altLang="en-US" sz="1800" b="1" dirty="0">
                <a:solidFill>
                  <a:srgbClr val="130A4F"/>
                </a:solidFill>
              </a:rPr>
              <a:t> Park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800" b="1" dirty="0">
              <a:solidFill>
                <a:srgbClr val="130A4F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b="1" dirty="0">
                <a:solidFill>
                  <a:srgbClr val="130A4F"/>
                </a:solidFill>
              </a:rPr>
              <a:t> Grange Castle Golf Club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800" b="1" dirty="0">
              <a:solidFill>
                <a:srgbClr val="130A4F"/>
              </a:solidFill>
            </a:endParaRPr>
          </a:p>
        </p:txBody>
      </p:sp>
      <p:pic>
        <p:nvPicPr>
          <p:cNvPr id="16393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346" y="-13956"/>
            <a:ext cx="2233613" cy="3400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4" name="Picture 14" descr="IMG_09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6" y="3141664"/>
            <a:ext cx="2232025" cy="3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5" descr="Oak Avenue April 20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88" y="13709"/>
            <a:ext cx="2232025" cy="338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6" descr="DSC0016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3284538"/>
            <a:ext cx="2305050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8427657" y="1916113"/>
            <a:ext cx="185178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en-US" sz="2000" b="1">
                <a:solidFill>
                  <a:srgbClr val="130A4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CONNECTED</a:t>
            </a:r>
            <a:r>
              <a:rPr lang="en-US" altLang="en-US" sz="2000" b="1">
                <a:solidFill>
                  <a:srgbClr val="130A4F"/>
                </a:solidFill>
              </a:rPr>
              <a:t> TO</a:t>
            </a:r>
          </a:p>
          <a:p>
            <a:pPr algn="ctr" eaLnBrk="1" hangingPunct="1">
              <a:defRPr/>
            </a:pPr>
            <a:r>
              <a:rPr lang="en-US" altLang="en-US" sz="2000" b="1">
                <a:solidFill>
                  <a:srgbClr val="130A4F"/>
                </a:solidFill>
              </a:rPr>
              <a:t> AMENITIES</a:t>
            </a:r>
            <a:endParaRPr lang="en-GB" altLang="en-US" sz="2000" b="1">
              <a:solidFill>
                <a:srgbClr val="130A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09101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692151"/>
            <a:ext cx="6553200" cy="576263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altLang="en-US" b="1" dirty="0">
                <a:solidFill>
                  <a:srgbClr val="130A4F"/>
                </a:solidFill>
                <a:sym typeface="굴림" panose="020B0600000101010101" pitchFamily="34" charset="-127"/>
              </a:rPr>
              <a:t>Grange Castle Conclusion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524000" y="1557338"/>
            <a:ext cx="83058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en-GB" altLang="en-US" sz="2600">
              <a:solidFill>
                <a:schemeClr val="bg1"/>
              </a:solidFill>
            </a:endParaRPr>
          </a:p>
        </p:txBody>
      </p:sp>
      <p:pic>
        <p:nvPicPr>
          <p:cNvPr id="8197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0"/>
            <a:ext cx="27368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063750" y="1773239"/>
            <a:ext cx="6553200" cy="518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1700" b="1" dirty="0">
                <a:solidFill>
                  <a:srgbClr val="130A4F"/>
                </a:solidFill>
                <a:sym typeface="굴림" panose="020B0600000101010101" pitchFamily="34" charset="-127"/>
              </a:rPr>
              <a:t>Employment Centre of scale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1700" b="1" dirty="0">
              <a:solidFill>
                <a:srgbClr val="130A4F"/>
              </a:solidFill>
              <a:sym typeface="굴림" panose="020B0600000101010101" pitchFamily="34" charset="-127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1700" b="1" dirty="0">
                <a:solidFill>
                  <a:srgbClr val="130A4F"/>
                </a:solidFill>
                <a:sym typeface="굴림" panose="020B0600000101010101" pitchFamily="34" charset="-127"/>
              </a:rPr>
              <a:t>Large young population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1700" b="1" dirty="0">
              <a:solidFill>
                <a:srgbClr val="130A4F"/>
              </a:solidFill>
              <a:sym typeface="굴림" panose="020B0600000101010101" pitchFamily="34" charset="-127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1700" b="1" dirty="0">
                <a:solidFill>
                  <a:srgbClr val="130A4F"/>
                </a:solidFill>
                <a:sym typeface="굴림" panose="020B0600000101010101" pitchFamily="34" charset="-127"/>
              </a:rPr>
              <a:t>Optimum location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1700" b="1" dirty="0">
              <a:solidFill>
                <a:srgbClr val="130A4F"/>
              </a:solidFill>
              <a:sym typeface="굴림" panose="020B0600000101010101" pitchFamily="34" charset="-127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1700" b="1" dirty="0">
                <a:solidFill>
                  <a:srgbClr val="130A4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굴림" panose="020B0600000101010101" pitchFamily="34" charset="-127"/>
              </a:rPr>
              <a:t>High End quality Jobs </a:t>
            </a:r>
            <a:endParaRPr lang="en-US" altLang="en-US" sz="1700" b="1" dirty="0">
              <a:solidFill>
                <a:srgbClr val="130A4F"/>
              </a:solidFill>
              <a:sym typeface="굴림" panose="020B0600000101010101" pitchFamily="34" charset="-127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1700" b="1" dirty="0">
              <a:solidFill>
                <a:srgbClr val="130A4F"/>
              </a:solidFill>
              <a:sym typeface="굴림" panose="020B0600000101010101" pitchFamily="34" charset="-127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1700" b="1" dirty="0">
                <a:solidFill>
                  <a:srgbClr val="130A4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굴림" panose="020B0600000101010101" pitchFamily="34" charset="-127"/>
              </a:rPr>
              <a:t>Construction Jobs and materials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1700" b="1" dirty="0">
              <a:solidFill>
                <a:srgbClr val="130A4F"/>
              </a:solidFill>
              <a:effectLst>
                <a:outerShdw blurRad="38100" dist="38100" dir="2700000" algn="tl">
                  <a:srgbClr val="C0C0C0"/>
                </a:outerShdw>
              </a:effectLst>
              <a:sym typeface="굴림" panose="020B0600000101010101" pitchFamily="34" charset="-127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1700" b="1" dirty="0">
                <a:solidFill>
                  <a:srgbClr val="130A4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굴림" panose="020B0600000101010101" pitchFamily="34" charset="-127"/>
              </a:rPr>
              <a:t>Managed and Owned by SDCC</a:t>
            </a:r>
            <a:endParaRPr lang="en-US" altLang="en-US" sz="1700" b="1" dirty="0">
              <a:solidFill>
                <a:srgbClr val="130A4F"/>
              </a:solidFill>
              <a:sym typeface="굴림" panose="020B0600000101010101" pitchFamily="34" charset="-127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1700" b="1" dirty="0">
              <a:solidFill>
                <a:srgbClr val="130A4F"/>
              </a:solidFill>
              <a:sym typeface="굴림" panose="020B0600000101010101" pitchFamily="34" charset="-127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1700" b="1" dirty="0">
                <a:solidFill>
                  <a:srgbClr val="130A4F"/>
                </a:solidFill>
                <a:sym typeface="굴림" panose="020B0600000101010101" pitchFamily="34" charset="-127"/>
              </a:rPr>
              <a:t>International reputation </a:t>
            </a:r>
            <a:endParaRPr lang="en-US" altLang="en-US" sz="1700" b="1" dirty="0">
              <a:solidFill>
                <a:srgbClr val="130A4F"/>
              </a:solidFill>
              <a:effectLst>
                <a:outerShdw blurRad="38100" dist="38100" dir="2700000" algn="tl">
                  <a:srgbClr val="C0C0C0"/>
                </a:outerShdw>
              </a:effectLst>
              <a:sym typeface="굴림" panose="020B0600000101010101" pitchFamily="34" charset="-127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1700" b="1" dirty="0">
              <a:solidFill>
                <a:srgbClr val="130A4F"/>
              </a:solidFill>
              <a:sym typeface="굴림" panose="020B0600000101010101" pitchFamily="34" charset="-127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1700" b="1" dirty="0">
                <a:solidFill>
                  <a:srgbClr val="130A4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굴림" panose="020B0600000101010101" pitchFamily="34" charset="-127"/>
              </a:rPr>
              <a:t>Capacity</a:t>
            </a:r>
            <a:r>
              <a:rPr lang="en-US" altLang="en-US" sz="1700" b="1" dirty="0">
                <a:solidFill>
                  <a:srgbClr val="130A4F"/>
                </a:solidFill>
                <a:sym typeface="굴림" panose="020B0600000101010101" pitchFamily="34" charset="-127"/>
              </a:rPr>
              <a:t> for </a:t>
            </a:r>
            <a:r>
              <a:rPr lang="en-US" altLang="en-US" sz="1700" b="1" dirty="0">
                <a:solidFill>
                  <a:srgbClr val="130A4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굴림" panose="020B0600000101010101" pitchFamily="34" charset="-127"/>
              </a:rPr>
              <a:t>future</a:t>
            </a:r>
            <a:r>
              <a:rPr lang="en-US" altLang="en-US" sz="1700" b="1" dirty="0">
                <a:solidFill>
                  <a:srgbClr val="130A4F"/>
                </a:solidFill>
                <a:sym typeface="굴림" panose="020B0600000101010101" pitchFamily="34" charset="-127"/>
              </a:rPr>
              <a:t> growth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1700" b="1" dirty="0">
              <a:solidFill>
                <a:srgbClr val="130A4F"/>
              </a:solidFill>
              <a:sym typeface="굴림" panose="020B0600000101010101" pitchFamily="34" charset="-127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1700" b="1" dirty="0">
              <a:solidFill>
                <a:srgbClr val="130A4F"/>
              </a:solidFill>
              <a:sym typeface="굴림" panose="020B0600000101010101" pitchFamily="34" charset="-127"/>
            </a:endParaRPr>
          </a:p>
        </p:txBody>
      </p:sp>
      <p:pic>
        <p:nvPicPr>
          <p:cNvPr id="8199" name="Picture 16" descr="Picture 0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0" y="1146970"/>
            <a:ext cx="1800225" cy="571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7" descr="Picture 0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1111251"/>
            <a:ext cx="1800225" cy="574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8" descr="Picture 0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70" y="1025525"/>
            <a:ext cx="205740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98304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20" y="-1"/>
            <a:ext cx="10149840" cy="689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1" y="0"/>
            <a:ext cx="289401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AutoShape 4" descr="9k="/>
          <p:cNvSpPr>
            <a:spLocks noChangeAspect="1" noChangeArrowheads="1"/>
          </p:cNvSpPr>
          <p:nvPr/>
        </p:nvSpPr>
        <p:spPr bwMode="auto">
          <a:xfrm>
            <a:off x="5410200" y="3124200"/>
            <a:ext cx="137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IE" altLang="en-US" sz="1800"/>
          </a:p>
        </p:txBody>
      </p:sp>
      <p:sp>
        <p:nvSpPr>
          <p:cNvPr id="22533" name="AutoShape 5" descr="9k="/>
          <p:cNvSpPr>
            <a:spLocks noChangeAspect="1" noChangeArrowheads="1"/>
          </p:cNvSpPr>
          <p:nvPr/>
        </p:nvSpPr>
        <p:spPr bwMode="auto">
          <a:xfrm>
            <a:off x="5410200" y="3124200"/>
            <a:ext cx="137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IE" altLang="en-US" sz="1800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558926" y="765175"/>
            <a:ext cx="5076825" cy="719138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altLang="en-US" sz="2200" b="1" dirty="0">
                <a:solidFill>
                  <a:srgbClr val="130A4F"/>
                </a:solidFill>
              </a:rPr>
              <a:t>Collaborative approach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1524000" y="1628776"/>
            <a:ext cx="8820150" cy="48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700" b="1" dirty="0">
                <a:solidFill>
                  <a:srgbClr val="130A4F"/>
                </a:solidFill>
              </a:rPr>
              <a:t>	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400" b="1" dirty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700" b="1" dirty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b="1" dirty="0">
              <a:solidFill>
                <a:srgbClr val="130A4F"/>
              </a:solidFill>
            </a:endParaRP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11AD52E4-EA6C-40F2-B28F-0301C915C8C7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49" y="1412875"/>
            <a:ext cx="2245359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>
            <a:extLst>
              <a:ext uri="{FF2B5EF4-FFF2-40B4-BE49-F238E27FC236}">
                <a16:creationId xmlns:a16="http://schemas.microsoft.com/office/drawing/2014/main" id="{A3BCEE13-2CFA-40E4-ADE3-EAB84F1E82D5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723" y="2915169"/>
            <a:ext cx="28956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Image result for gas networks ireland">
            <a:extLst>
              <a:ext uri="{FF2B5EF4-FFF2-40B4-BE49-F238E27FC236}">
                <a16:creationId xmlns:a16="http://schemas.microsoft.com/office/drawing/2014/main" id="{BB96FB3B-F13F-425A-8B4D-BEBAC962A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084" y="4915431"/>
            <a:ext cx="1680082" cy="168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7EC1E76C-EE6F-4E97-A315-7B243E29E8CA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984" y="3512069"/>
            <a:ext cx="1479104" cy="135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6B5EC29E-8C39-46E5-83B3-882E8D2CCA51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6" y="2205038"/>
            <a:ext cx="25368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>
            <a:extLst>
              <a:ext uri="{FF2B5EF4-FFF2-40B4-BE49-F238E27FC236}">
                <a16:creationId xmlns:a16="http://schemas.microsoft.com/office/drawing/2014/main" id="{0989FDA7-BAFF-48D1-ACD7-682FF92234F1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1484313"/>
            <a:ext cx="23050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6" descr="image001">
            <a:extLst>
              <a:ext uri="{FF2B5EF4-FFF2-40B4-BE49-F238E27FC236}">
                <a16:creationId xmlns:a16="http://schemas.microsoft.com/office/drawing/2014/main" id="{E02B39F8-1B61-4685-8246-0C0B08EDA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5331861"/>
            <a:ext cx="1119663" cy="1132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A98F4549-A068-4C26-BBD1-0651C99D1F66}"/>
              </a:ext>
            </a:extLst>
          </p:cNvPr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475" y="5383848"/>
            <a:ext cx="1119663" cy="103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Image result for eirgrid">
            <a:extLst>
              <a:ext uri="{FF2B5EF4-FFF2-40B4-BE49-F238E27FC236}">
                <a16:creationId xmlns:a16="http://schemas.microsoft.com/office/drawing/2014/main" id="{DF961D81-5543-4FD6-86BB-D6FCB4EB4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530" y="5306302"/>
            <a:ext cx="1054235" cy="111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5" descr="Picture2">
            <a:extLst>
              <a:ext uri="{FF2B5EF4-FFF2-40B4-BE49-F238E27FC236}">
                <a16:creationId xmlns:a16="http://schemas.microsoft.com/office/drawing/2014/main" id="{BC88BDB0-6A69-46F1-8112-864931CE0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2693670"/>
            <a:ext cx="2305050" cy="256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20574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6" y="-1588"/>
            <a:ext cx="965027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52561" y="1038576"/>
            <a:ext cx="7596188" cy="576263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l" eaLnBrk="1" hangingPunct="1"/>
            <a:r>
              <a:rPr lang="en-US" altLang="en-US" b="1" dirty="0">
                <a:solidFill>
                  <a:srgbClr val="130A4F"/>
                </a:solidFill>
              </a:rPr>
              <a:t>Grange Castle Business Park   Overview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pic>
        <p:nvPicPr>
          <p:cNvPr id="6148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1" y="0"/>
            <a:ext cx="289401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1524000" y="1412876"/>
            <a:ext cx="5651500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2800" b="1">
              <a:solidFill>
                <a:srgbClr val="130A4F"/>
              </a:solidFill>
            </a:endParaRPr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1452561" y="1639095"/>
            <a:ext cx="7596188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1800" b="1">
              <a:solidFill>
                <a:schemeClr val="bg1"/>
              </a:solidFill>
            </a:endParaRPr>
          </a:p>
        </p:txBody>
      </p:sp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1524000" y="1687606"/>
            <a:ext cx="8321964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chemeClr val="bg1"/>
                </a:solidFill>
              </a:rPr>
              <a:t>Cornerstone of Economic Development for SDCC</a:t>
            </a:r>
          </a:p>
          <a:p>
            <a:pPr eaLnBrk="1" hangingPunct="1"/>
            <a:endParaRPr lang="en-US" alt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1600" b="1" dirty="0">
                <a:solidFill>
                  <a:schemeClr val="bg1"/>
                </a:solidFill>
              </a:rPr>
              <a:t>Construction of the Park commenced in 2001 </a:t>
            </a:r>
          </a:p>
          <a:p>
            <a:pPr marL="285750" indent="-285750" eaLnBrk="1" hangingPunct="1">
              <a:buFontTx/>
              <a:buChar char="-"/>
            </a:pPr>
            <a:r>
              <a:rPr lang="en-US" altLang="en-US" sz="1600" b="1" dirty="0">
                <a:solidFill>
                  <a:schemeClr val="bg1"/>
                </a:solidFill>
              </a:rPr>
              <a:t> 200 Ha. Land </a:t>
            </a:r>
          </a:p>
          <a:p>
            <a:pPr marL="285750" indent="-285750" eaLnBrk="1" hangingPunct="1">
              <a:buFontTx/>
              <a:buChar char="-"/>
            </a:pPr>
            <a:r>
              <a:rPr lang="en-US" altLang="en-US" sz="1600" b="1" dirty="0">
                <a:solidFill>
                  <a:schemeClr val="bg1"/>
                </a:solidFill>
              </a:rPr>
              <a:t>strategic business location for the County</a:t>
            </a:r>
          </a:p>
          <a:p>
            <a:pPr marL="285750" indent="-285750"/>
            <a:r>
              <a:rPr lang="en-US" altLang="en-US" sz="1600" b="1" dirty="0">
                <a:solidFill>
                  <a:schemeClr val="bg1"/>
                </a:solidFill>
              </a:rPr>
              <a:t>Outer Ring Road construction Commenced</a:t>
            </a:r>
          </a:p>
          <a:p>
            <a:pPr eaLnBrk="1" hangingPunct="1">
              <a:buNone/>
            </a:pPr>
            <a:r>
              <a:rPr lang="en-US" altLang="en-US" sz="1600" b="1" dirty="0">
                <a:solidFill>
                  <a:schemeClr val="bg1"/>
                </a:solidFill>
              </a:rPr>
              <a:t> 2005 - major supporting infrastructure </a:t>
            </a:r>
          </a:p>
          <a:p>
            <a:pPr marL="285750" indent="-285750"/>
            <a:r>
              <a:rPr lang="en-US" altLang="en-US" sz="1600" b="1" dirty="0">
                <a:solidFill>
                  <a:schemeClr val="bg1"/>
                </a:solidFill>
              </a:rPr>
              <a:t>Wyeth (Now Pfizer) commenced </a:t>
            </a:r>
          </a:p>
          <a:p>
            <a:pPr>
              <a:buNone/>
            </a:pPr>
            <a:r>
              <a:rPr lang="en-US" altLang="en-US" sz="1600" b="1" dirty="0">
                <a:solidFill>
                  <a:schemeClr val="bg1"/>
                </a:solidFill>
              </a:rPr>
              <a:t>	construction 2002, opened 2005</a:t>
            </a:r>
          </a:p>
          <a:p>
            <a:pPr eaLnBrk="1" hangingPunct="1"/>
            <a:r>
              <a:rPr lang="en-US" altLang="en-US" sz="1600" b="1" dirty="0">
                <a:solidFill>
                  <a:schemeClr val="bg1"/>
                </a:solidFill>
              </a:rPr>
              <a:t>Current tenants: Pfizer, Microsoft, Takeda,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chemeClr val="bg1"/>
                </a:solidFill>
              </a:rPr>
              <a:t>  Aryzta, Microsoft, Grifols, Google – CyrusOne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chemeClr val="bg1"/>
                </a:solidFill>
              </a:rPr>
              <a:t>( under construction) Amazon – S183 Site</a:t>
            </a:r>
          </a:p>
          <a:p>
            <a:pPr marL="285750" indent="-285750"/>
            <a:r>
              <a:rPr lang="en-US" altLang="en-US" sz="1600" b="1" dirty="0">
                <a:solidFill>
                  <a:schemeClr val="bg1"/>
                </a:solidFill>
              </a:rPr>
              <a:t> &gt; 3 Billion Euro invested in the Park - Client Companies/SDCC</a:t>
            </a:r>
          </a:p>
          <a:p>
            <a:pPr marL="285750" indent="-285750"/>
            <a:r>
              <a:rPr lang="en-US" altLang="en-US" sz="1600" b="1" dirty="0">
                <a:solidFill>
                  <a:schemeClr val="bg1"/>
                </a:solidFill>
              </a:rPr>
              <a:t>Continuous Investment model</a:t>
            </a:r>
          </a:p>
          <a:p>
            <a:pPr marL="285750" indent="-285750"/>
            <a:r>
              <a:rPr lang="en-US" altLang="en-US" sz="1600" b="1" dirty="0">
                <a:solidFill>
                  <a:schemeClr val="bg1"/>
                </a:solidFill>
              </a:rPr>
              <a:t>Original Business Park c.470 Acres almost at capacity </a:t>
            </a:r>
          </a:p>
          <a:p>
            <a:pPr marL="285750" indent="-285750"/>
            <a:r>
              <a:rPr lang="en-US" altLang="en-US" sz="1600" b="1" dirty="0">
                <a:solidFill>
                  <a:schemeClr val="bg1"/>
                </a:solidFill>
              </a:rPr>
              <a:t>&gt; 6000 Jobs, sustained and construction related </a:t>
            </a:r>
          </a:p>
          <a:p>
            <a:pPr>
              <a:buNone/>
            </a:pPr>
            <a:endParaRPr lang="en-US" altLang="en-US" sz="1600" b="1" dirty="0">
              <a:solidFill>
                <a:schemeClr val="bg1"/>
              </a:solidFill>
            </a:endParaRPr>
          </a:p>
          <a:p>
            <a:pPr marL="285750" indent="-285750"/>
            <a:endParaRPr lang="en-US" altLang="en-US" sz="1600" b="1" dirty="0">
              <a:solidFill>
                <a:schemeClr val="bg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600" b="1" dirty="0">
              <a:solidFill>
                <a:schemeClr val="bg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18064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76" y="-1588"/>
            <a:ext cx="10755824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051" y="200402"/>
            <a:ext cx="2200759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15" y="1385455"/>
            <a:ext cx="5182540" cy="5472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914400" y="923636"/>
            <a:ext cx="542174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rgbClr val="130A4F"/>
                </a:solidFill>
              </a:rPr>
              <a:t>Grange Castle in 1773 – 2001 - 2018</a:t>
            </a:r>
          </a:p>
        </p:txBody>
      </p:sp>
      <p:pic>
        <p:nvPicPr>
          <p:cNvPr id="7" name="Picture 10" descr="Wyeth Bio-Pharma Aerial Photo 22-07-02">
            <a:extLst>
              <a:ext uri="{FF2B5EF4-FFF2-40B4-BE49-F238E27FC236}">
                <a16:creationId xmlns:a16="http://schemas.microsoft.com/office/drawing/2014/main" id="{68A927F5-101B-48CF-B7EE-019ACDCF8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769" y="1389763"/>
            <a:ext cx="429798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Wyeth Grange Castle March 2008 3">
            <a:extLst>
              <a:ext uri="{FF2B5EF4-FFF2-40B4-BE49-F238E27FC236}">
                <a16:creationId xmlns:a16="http://schemas.microsoft.com/office/drawing/2014/main" id="{C4BC0AC1-1FF3-4A42-A7A7-639951ED7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770" y="3980306"/>
            <a:ext cx="4297981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79903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65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2412" y="800894"/>
            <a:ext cx="6553200" cy="576263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altLang="en-US" b="1" dirty="0">
                <a:solidFill>
                  <a:srgbClr val="130A4F"/>
                </a:solidFill>
                <a:sym typeface="굴림" panose="020B0600000101010101" pitchFamily="34" charset="-127"/>
              </a:rPr>
              <a:t>Grange Castle West – Strategic Vision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524000" y="1557338"/>
            <a:ext cx="83058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en-GB" altLang="en-US" sz="2600">
              <a:solidFill>
                <a:schemeClr val="bg1"/>
              </a:solidFill>
            </a:endParaRPr>
          </a:p>
        </p:txBody>
      </p:sp>
      <p:pic>
        <p:nvPicPr>
          <p:cNvPr id="8197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0"/>
            <a:ext cx="27368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063750" y="1256145"/>
            <a:ext cx="6553200" cy="570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742950" lvl="1" indent="-28575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IE" sz="1400" b="1" dirty="0"/>
          </a:p>
          <a:p>
            <a:pPr marL="742950" lvl="1" indent="-28575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IE" sz="1400" b="1" dirty="0"/>
          </a:p>
          <a:p>
            <a:pPr marL="742950" lvl="1" indent="-28575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IE" sz="1400" b="1" dirty="0"/>
              <a:t>Lack of Availability of Serviced Greenfield Sites of Scale for FDI &amp; Larger Indigenous Industry</a:t>
            </a:r>
          </a:p>
          <a:p>
            <a:pPr marL="742950" lvl="1" indent="-28575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IE" sz="1400" b="1" dirty="0"/>
              <a:t>IDA/EI Engagement: Existing &amp; Emerging Demand</a:t>
            </a:r>
          </a:p>
          <a:p>
            <a:pPr marL="742950" lvl="1" indent="-28575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IE" sz="1400" b="1" dirty="0"/>
              <a:t>Limited Capacity in Other Business Parks to Accommodate Projects of Scale</a:t>
            </a:r>
          </a:p>
          <a:p>
            <a:pPr marL="742950" lvl="1" indent="-28575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IE" sz="1400" b="1" dirty="0"/>
              <a:t>Safeguard Future Investment &amp; Employment Opportunities</a:t>
            </a:r>
          </a:p>
          <a:p>
            <a:pPr marL="742950" lvl="1" indent="-28575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IE" sz="1400" b="1" dirty="0"/>
              <a:t>Provides Opportunity to Identify a Coherent Land Block of Scale for Enterprise/Employment – Consistent with NPF &amp; MASP</a:t>
            </a:r>
          </a:p>
          <a:p>
            <a:pPr marL="742950" lvl="1" indent="-28575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IE" sz="1400" b="1" dirty="0"/>
              <a:t>Proximity to SDZs, Existing Business Park &amp; </a:t>
            </a:r>
            <a:r>
              <a:rPr lang="en-IE" sz="1400" b="1" dirty="0" err="1"/>
              <a:t>Corkagh</a:t>
            </a:r>
            <a:r>
              <a:rPr lang="en-IE" sz="1400" b="1" dirty="0"/>
              <a:t> Park Exemplifies Live/Work/Play Corporate Strategy in Practice</a:t>
            </a:r>
          </a:p>
          <a:p>
            <a:pPr lvl="1" algn="l">
              <a:lnSpc>
                <a:spcPct val="90000"/>
              </a:lnSpc>
              <a:defRPr/>
            </a:pPr>
            <a:r>
              <a:rPr lang="en-IE" sz="1400" b="1" dirty="0"/>
              <a:t>15 – 20 Year Managed Expansion of Enterprise/Employment Zoned Land</a:t>
            </a:r>
          </a:p>
          <a:p>
            <a:pPr marL="742950" lvl="1" indent="-28575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IE" sz="1400" b="1" dirty="0"/>
          </a:p>
          <a:p>
            <a:pPr marL="742950" lvl="1" indent="-28575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en-US" sz="1300" b="1" dirty="0">
              <a:solidFill>
                <a:srgbClr val="130A4F"/>
              </a:solidFill>
              <a:sym typeface="굴림" panose="020B0600000101010101" pitchFamily="34" charset="-127"/>
            </a:endParaRPr>
          </a:p>
          <a:p>
            <a:pPr marL="285750" indent="-28575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en-US" sz="1700" b="1" dirty="0">
              <a:solidFill>
                <a:srgbClr val="130A4F"/>
              </a:solidFill>
              <a:sym typeface="굴림" panose="020B0600000101010101" pitchFamily="34" charset="-127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1700" b="1" dirty="0">
              <a:solidFill>
                <a:srgbClr val="130A4F"/>
              </a:solidFill>
              <a:sym typeface="굴림" panose="020B0600000101010101" pitchFamily="34" charset="-127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1700" b="1" dirty="0">
              <a:solidFill>
                <a:srgbClr val="130A4F"/>
              </a:solidFill>
              <a:sym typeface="굴림" panose="020B0600000101010101" pitchFamily="34" charset="-127"/>
            </a:endParaRPr>
          </a:p>
        </p:txBody>
      </p:sp>
      <p:pic>
        <p:nvPicPr>
          <p:cNvPr id="10" name="Content Placeholder 4" descr="A large green field&#10;&#10;Description automatically generated">
            <a:extLst>
              <a:ext uri="{FF2B5EF4-FFF2-40B4-BE49-F238E27FC236}">
                <a16:creationId xmlns:a16="http://schemas.microsoft.com/office/drawing/2014/main" id="{68A095C1-C763-4F35-AF3A-9A970C38A5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453" y="5105039"/>
            <a:ext cx="3054350" cy="1716376"/>
          </a:xfrm>
          <a:prstGeom prst="rect">
            <a:avLst/>
          </a:prstGeom>
        </p:spPr>
      </p:pic>
      <p:pic>
        <p:nvPicPr>
          <p:cNvPr id="11" name="Content Placeholder 5" descr="A large green field with trees in the background&#10;&#10;Description automatically generated">
            <a:extLst>
              <a:ext uri="{FF2B5EF4-FFF2-40B4-BE49-F238E27FC236}">
                <a16:creationId xmlns:a16="http://schemas.microsoft.com/office/drawing/2014/main" id="{F212BB52-A5F2-4F60-B6A2-E78F886867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21" y="5105040"/>
            <a:ext cx="3054350" cy="171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0581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562" y="188915"/>
            <a:ext cx="9236991" cy="661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445" y="1173128"/>
            <a:ext cx="7809110" cy="5634753"/>
          </a:xfrm>
          <a:prstGeom prst="rect">
            <a:avLst/>
          </a:prstGeom>
        </p:spPr>
      </p:pic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09104" y="405877"/>
            <a:ext cx="7596188" cy="2184400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altLang="en-US" sz="1800" b="1" dirty="0">
                <a:solidFill>
                  <a:srgbClr val="130A4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CONNECTED</a:t>
            </a:r>
            <a:r>
              <a:rPr lang="en-US" altLang="en-US" sz="1800" b="1" dirty="0">
                <a:solidFill>
                  <a:srgbClr val="130A4F"/>
                </a:solidFill>
              </a:rPr>
              <a:t> THINKING…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altLang="en-US" sz="1800" b="1" dirty="0">
                <a:solidFill>
                  <a:srgbClr val="130A4F"/>
                </a:solidFill>
              </a:rPr>
              <a:t>DEVELOPMENT PLAN ZONINGS </a:t>
            </a:r>
          </a:p>
        </p:txBody>
      </p:sp>
      <p:pic>
        <p:nvPicPr>
          <p:cNvPr id="9220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0"/>
            <a:ext cx="2894012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935414" y="2636838"/>
            <a:ext cx="936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400"/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7773988" y="4064001"/>
            <a:ext cx="1008063" cy="31432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IE" altLang="en-US" sz="1400" b="1" dirty="0"/>
              <a:t>LI</a:t>
            </a:r>
            <a:r>
              <a:rPr lang="en-IE" altLang="en-US" sz="1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VE</a:t>
            </a:r>
            <a:endParaRPr lang="en-GB" altLang="en-US" sz="1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6186000" y="1873007"/>
            <a:ext cx="1081087" cy="31432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IE" altLang="en-US" sz="1400" b="1"/>
              <a:t>PLAY</a:t>
            </a:r>
            <a:endParaRPr lang="en-GB" altLang="en-US" sz="14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5720336" y="4658825"/>
            <a:ext cx="1081088" cy="314325"/>
          </a:xfrm>
          <a:prstGeom prst="rect">
            <a:avLst/>
          </a:prstGeom>
          <a:solidFill>
            <a:srgbClr val="3366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IE" altLang="en-US" sz="1400" b="1" dirty="0"/>
              <a:t>WORK</a:t>
            </a:r>
            <a:endParaRPr lang="en-GB" altLang="en-US" sz="1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8074" name="Text Box 10"/>
          <p:cNvSpPr txBox="1">
            <a:spLocks noChangeArrowheads="1"/>
          </p:cNvSpPr>
          <p:nvPr/>
        </p:nvSpPr>
        <p:spPr bwMode="auto">
          <a:xfrm>
            <a:off x="6888164" y="5771002"/>
            <a:ext cx="1081087" cy="314325"/>
          </a:xfrm>
          <a:prstGeom prst="rect">
            <a:avLst/>
          </a:prstGeom>
          <a:solidFill>
            <a:srgbClr val="3366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IE" altLang="en-US" sz="1400" b="1" dirty="0"/>
              <a:t>PLAY</a:t>
            </a:r>
            <a:endParaRPr lang="en-GB" altLang="en-US" sz="1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8075" name="Text Box 11"/>
          <p:cNvSpPr txBox="1">
            <a:spLocks noChangeArrowheads="1"/>
          </p:cNvSpPr>
          <p:nvPr/>
        </p:nvSpPr>
        <p:spPr bwMode="auto">
          <a:xfrm>
            <a:off x="5897283" y="2509228"/>
            <a:ext cx="1081088" cy="314325"/>
          </a:xfrm>
          <a:prstGeom prst="rect">
            <a:avLst/>
          </a:prstGeom>
          <a:solidFill>
            <a:srgbClr val="3366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IE" altLang="en-US" sz="1400" b="1"/>
              <a:t>LIVE</a:t>
            </a:r>
            <a:endParaRPr lang="en-GB" altLang="en-US" sz="14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846807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2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1" y="0"/>
            <a:ext cx="289401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AutoShape 4" descr="9k="/>
          <p:cNvSpPr>
            <a:spLocks noChangeAspect="1" noChangeArrowheads="1"/>
          </p:cNvSpPr>
          <p:nvPr/>
        </p:nvSpPr>
        <p:spPr bwMode="auto">
          <a:xfrm>
            <a:off x="5410200" y="3124200"/>
            <a:ext cx="137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IE" altLang="en-US" sz="1800"/>
          </a:p>
        </p:txBody>
      </p:sp>
      <p:sp>
        <p:nvSpPr>
          <p:cNvPr id="22533" name="AutoShape 5" descr="9k="/>
          <p:cNvSpPr>
            <a:spLocks noChangeAspect="1" noChangeArrowheads="1"/>
          </p:cNvSpPr>
          <p:nvPr/>
        </p:nvSpPr>
        <p:spPr bwMode="auto">
          <a:xfrm>
            <a:off x="5410200" y="3124200"/>
            <a:ext cx="137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IE" altLang="en-US" sz="1800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962280"/>
            <a:ext cx="5076825" cy="719138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altLang="en-US" sz="2200" b="1" dirty="0">
                <a:solidFill>
                  <a:srgbClr val="130A4F"/>
                </a:solidFill>
              </a:rPr>
              <a:t>Grange Castle west -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altLang="en-US" sz="2200" b="1" dirty="0">
                <a:solidFill>
                  <a:srgbClr val="130A4F"/>
                </a:solidFill>
              </a:rPr>
              <a:t>Steps to secure expansion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altLang="en-US" sz="2200" b="1" dirty="0">
              <a:solidFill>
                <a:srgbClr val="130A4F"/>
              </a:solidFill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1524000" y="1628776"/>
            <a:ext cx="8820150" cy="48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None/>
            </a:pPr>
            <a:endParaRPr lang="en-US" altLang="en-US" sz="1400" b="1" dirty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b="1" dirty="0">
                <a:solidFill>
                  <a:srgbClr val="130A4F"/>
                </a:solidFill>
              </a:rPr>
              <a:t>2015 – 2018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200" b="1" dirty="0">
                <a:solidFill>
                  <a:srgbClr val="130A4F"/>
                </a:solidFill>
              </a:rPr>
              <a:t>strategic acquisitions:  (Ballybane Pitch and Putt), </a:t>
            </a:r>
            <a:r>
              <a:rPr lang="en-US" altLang="en-US" sz="1400" b="1" dirty="0">
                <a:solidFill>
                  <a:srgbClr val="130A4F"/>
                </a:solidFill>
              </a:rPr>
              <a:t>Lands to West of R120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200" b="1" dirty="0">
                <a:solidFill>
                  <a:srgbClr val="130A4F"/>
                </a:solidFill>
              </a:rPr>
              <a:t>roads and services (Interxion access, Central Carriageway and Google Access)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altLang="en-US" sz="1200" b="1" dirty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b="1" dirty="0">
                <a:solidFill>
                  <a:srgbClr val="130A4F"/>
                </a:solidFill>
              </a:rPr>
              <a:t>R120 / Nangor Road Improvement Scheme, Aryzta entrance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200" b="1" dirty="0">
                <a:solidFill>
                  <a:srgbClr val="130A4F"/>
                </a:solidFill>
              </a:rPr>
              <a:t>Works commenced Q4 2017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 b="1" dirty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b="1" dirty="0">
                <a:solidFill>
                  <a:srgbClr val="130A4F"/>
                </a:solidFill>
              </a:rPr>
              <a:t>Upgrades to internal park infrastructure, such as footpaths, cycle routes, pump stations, ducting etc.</a:t>
            </a:r>
          </a:p>
          <a:p>
            <a:pPr lvl="1">
              <a:lnSpc>
                <a:spcPct val="90000"/>
              </a:lnSpc>
            </a:pPr>
            <a:r>
              <a:rPr lang="en-US" altLang="en-US" sz="1300" b="1" dirty="0">
                <a:solidFill>
                  <a:srgbClr val="130A4F"/>
                </a:solidFill>
              </a:rPr>
              <a:t>Pocket Park Development at original Grange Castle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b="1" dirty="0">
                <a:solidFill>
                  <a:srgbClr val="130A4F"/>
                </a:solidFill>
              </a:rPr>
              <a:t>Grange Castle South Archaeological Works</a:t>
            </a:r>
          </a:p>
          <a:p>
            <a:pPr eaLnBrk="1" hangingPunct="1">
              <a:lnSpc>
                <a:spcPct val="90000"/>
              </a:lnSpc>
            </a:pPr>
            <a:endParaRPr lang="en-US" altLang="en-US" sz="1700" b="1" dirty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b="1" dirty="0">
                <a:solidFill>
                  <a:srgbClr val="130A4F"/>
                </a:solidFill>
              </a:rPr>
              <a:t>Western Lands Feasibility and Infrastructural Plan lead to the rezoning of circa 500acres of land to the West in May 2018 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altLang="en-US" sz="1600" b="1" dirty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b="1" dirty="0">
                <a:solidFill>
                  <a:srgbClr val="130A4F"/>
                </a:solidFill>
              </a:rPr>
              <a:t>Grange Castle West Access Road Part 8 Planning approved in December 2018</a:t>
            </a:r>
          </a:p>
          <a:p>
            <a:pPr lvl="1">
              <a:lnSpc>
                <a:spcPct val="90000"/>
              </a:lnSpc>
            </a:pPr>
            <a:r>
              <a:rPr lang="en-US" altLang="en-US" sz="1200" b="1" dirty="0">
                <a:solidFill>
                  <a:srgbClr val="130A4F"/>
                </a:solidFill>
              </a:rPr>
              <a:t>Tender issued</a:t>
            </a:r>
          </a:p>
          <a:p>
            <a:pPr>
              <a:lnSpc>
                <a:spcPct val="90000"/>
              </a:lnSpc>
            </a:pPr>
            <a:r>
              <a:rPr lang="en-US" altLang="en-US" sz="1600" b="1" dirty="0">
                <a:solidFill>
                  <a:srgbClr val="130A4F"/>
                </a:solidFill>
              </a:rPr>
              <a:t>Utility enhancement: 220KV station in Grange Castle South 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 b="1" dirty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400" b="1" dirty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700" b="1" dirty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b="1" dirty="0">
              <a:solidFill>
                <a:srgbClr val="130A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83191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0"/>
            <a:ext cx="9588286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350" y="1702232"/>
            <a:ext cx="7200213" cy="5110162"/>
          </a:xfrm>
          <a:prstGeom prst="rect">
            <a:avLst/>
          </a:prstGeom>
        </p:spPr>
      </p:pic>
      <p:pic>
        <p:nvPicPr>
          <p:cNvPr id="7171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854" y="156369"/>
            <a:ext cx="2797028" cy="90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631951" y="1196975"/>
            <a:ext cx="410527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1000" b="1">
              <a:solidFill>
                <a:srgbClr val="130A4F"/>
              </a:solidFill>
            </a:endParaRPr>
          </a:p>
        </p:txBody>
      </p:sp>
      <p:pic>
        <p:nvPicPr>
          <p:cNvPr id="7200" name="Picture 32" descr="Pfiz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044" y="4272758"/>
            <a:ext cx="74301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1" name="Picture 33" descr="Take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744" y="2713831"/>
            <a:ext cx="7921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2" name="Picture 34" descr="ms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9" y="2280371"/>
            <a:ext cx="165576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3" name="Picture 35" descr="ms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164" y="2743806"/>
            <a:ext cx="16557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4" name="Picture 36" descr="aryzt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189" y="2142663"/>
            <a:ext cx="1265156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5" name="Picture 37" descr="Grifol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39" y="2867359"/>
            <a:ext cx="13684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6" name="Picture 38" descr="googl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515" y="2506267"/>
            <a:ext cx="937763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7" name="Picture 39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615" y="4701900"/>
            <a:ext cx="7921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8" name="Picture 40" descr="untitled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996" y="2428874"/>
            <a:ext cx="76835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9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157" y="3575344"/>
            <a:ext cx="172896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E722CD-CF0A-403B-BBB6-5EF32EC5D80A}"/>
              </a:ext>
            </a:extLst>
          </p:cNvPr>
          <p:cNvSpPr txBox="1"/>
          <p:nvPr/>
        </p:nvSpPr>
        <p:spPr>
          <a:xfrm>
            <a:off x="2417736" y="1061634"/>
            <a:ext cx="3319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/>
              <a:t>Grange Castle Today</a:t>
            </a:r>
          </a:p>
        </p:txBody>
      </p:sp>
    </p:spTree>
    <p:extLst>
      <p:ext uri="{BB962C8B-B14F-4D97-AF65-F5344CB8AC3E}">
        <p14:creationId xmlns:p14="http://schemas.microsoft.com/office/powerpoint/2010/main" val="166141901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2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692151"/>
            <a:ext cx="6553200" cy="576263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altLang="en-US" b="1" dirty="0">
                <a:solidFill>
                  <a:srgbClr val="130A4F"/>
                </a:solidFill>
                <a:sym typeface="굴림" panose="020B0600000101010101" pitchFamily="34" charset="-127"/>
              </a:rPr>
              <a:t>Grange Castle - Marketing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524000" y="1557338"/>
            <a:ext cx="83058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en-GB" altLang="en-US" sz="2600">
              <a:solidFill>
                <a:schemeClr val="bg1"/>
              </a:solidFill>
            </a:endParaRPr>
          </a:p>
        </p:txBody>
      </p:sp>
      <p:pic>
        <p:nvPicPr>
          <p:cNvPr id="8197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0"/>
            <a:ext cx="27368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063750" y="1773239"/>
            <a:ext cx="6553200" cy="518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1700" b="1" dirty="0">
                <a:solidFill>
                  <a:srgbClr val="130A4F"/>
                </a:solidFill>
                <a:sym typeface="굴림" panose="020B0600000101010101" pitchFamily="34" charset="-127"/>
              </a:rPr>
              <a:t>Excellent </a:t>
            </a:r>
            <a:r>
              <a:rPr lang="en-US" altLang="en-US" sz="1700" b="1" dirty="0">
                <a:solidFill>
                  <a:srgbClr val="130A4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굴림" panose="020B0600000101010101" pitchFamily="34" charset="-127"/>
              </a:rPr>
              <a:t>strategic</a:t>
            </a:r>
            <a:r>
              <a:rPr lang="en-US" altLang="en-US" sz="1700" b="1" dirty="0">
                <a:solidFill>
                  <a:srgbClr val="130A4F"/>
                </a:solidFill>
                <a:sym typeface="굴림" panose="020B0600000101010101" pitchFamily="34" charset="-127"/>
              </a:rPr>
              <a:t> &amp;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1700" b="1" dirty="0">
                <a:solidFill>
                  <a:srgbClr val="130A4F"/>
                </a:solidFill>
                <a:sym typeface="굴림" panose="020B0600000101010101" pitchFamily="34" charset="-127"/>
              </a:rPr>
              <a:t> </a:t>
            </a:r>
            <a:r>
              <a:rPr lang="en-US" altLang="en-US" sz="1700" b="1" dirty="0">
                <a:solidFill>
                  <a:srgbClr val="130A4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굴림" panose="020B0600000101010101" pitchFamily="34" charset="-127"/>
              </a:rPr>
              <a:t>accessible</a:t>
            </a:r>
            <a:r>
              <a:rPr lang="en-US" altLang="en-US" sz="1700" b="1" dirty="0">
                <a:solidFill>
                  <a:srgbClr val="130A4F"/>
                </a:solidFill>
                <a:sym typeface="굴림" panose="020B0600000101010101" pitchFamily="34" charset="-127"/>
              </a:rPr>
              <a:t> location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1700" b="1" dirty="0">
              <a:solidFill>
                <a:srgbClr val="130A4F"/>
              </a:solidFill>
              <a:sym typeface="굴림" panose="020B0600000101010101" pitchFamily="34" charset="-127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1700" b="1" dirty="0">
                <a:solidFill>
                  <a:srgbClr val="130A4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굴림" panose="020B0600000101010101" pitchFamily="34" charset="-127"/>
              </a:rPr>
              <a:t>Connectivity</a:t>
            </a:r>
            <a:r>
              <a:rPr lang="en-US" altLang="en-US" sz="1700" b="1" dirty="0">
                <a:solidFill>
                  <a:srgbClr val="130A4F"/>
                </a:solidFill>
                <a:sym typeface="굴림" panose="020B0600000101010101" pitchFamily="34" charset="-127"/>
              </a:rPr>
              <a:t> to services &amp; markets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1700" b="1" dirty="0">
              <a:solidFill>
                <a:srgbClr val="130A4F"/>
              </a:solidFill>
              <a:sym typeface="굴림" panose="020B0600000101010101" pitchFamily="34" charset="-127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1700" b="1" dirty="0">
                <a:solidFill>
                  <a:srgbClr val="130A4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굴림" panose="020B0600000101010101" pitchFamily="34" charset="-127"/>
              </a:rPr>
              <a:t>Proven</a:t>
            </a:r>
            <a:r>
              <a:rPr lang="en-US" altLang="en-US" sz="1700" b="1" dirty="0">
                <a:solidFill>
                  <a:srgbClr val="130A4F"/>
                </a:solidFill>
                <a:sym typeface="굴림" panose="020B0600000101010101" pitchFamily="34" charset="-127"/>
              </a:rPr>
              <a:t> track record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1700" b="1" dirty="0">
              <a:solidFill>
                <a:srgbClr val="130A4F"/>
              </a:solidFill>
              <a:sym typeface="굴림" panose="020B0600000101010101" pitchFamily="34" charset="-127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1700" b="1" dirty="0">
                <a:solidFill>
                  <a:srgbClr val="130A4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굴림" panose="020B0600000101010101" pitchFamily="34" charset="-127"/>
              </a:rPr>
              <a:t>Quality</a:t>
            </a:r>
            <a:r>
              <a:rPr lang="en-US" altLang="en-US" sz="1700" b="1" dirty="0">
                <a:solidFill>
                  <a:srgbClr val="130A4F"/>
                </a:solidFill>
                <a:sym typeface="굴림" panose="020B0600000101010101" pitchFamily="34" charset="-127"/>
              </a:rPr>
              <a:t> Environment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1700" b="1" dirty="0">
              <a:solidFill>
                <a:srgbClr val="130A4F"/>
              </a:solidFill>
              <a:sym typeface="굴림" panose="020B0600000101010101" pitchFamily="34" charset="-127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1700" b="1" dirty="0">
                <a:solidFill>
                  <a:srgbClr val="130A4F"/>
                </a:solidFill>
                <a:sym typeface="굴림" panose="020B0600000101010101" pitchFamily="34" charset="-127"/>
              </a:rPr>
              <a:t>Park Management &amp; </a:t>
            </a:r>
            <a:r>
              <a:rPr lang="en-US" altLang="en-US" sz="1700" b="1" dirty="0">
                <a:solidFill>
                  <a:srgbClr val="130A4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굴림" panose="020B0600000101010101" pitchFamily="34" charset="-127"/>
              </a:rPr>
              <a:t>Security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1700" b="1" dirty="0">
              <a:solidFill>
                <a:srgbClr val="130A4F"/>
              </a:solidFill>
              <a:sym typeface="굴림" panose="020B0600000101010101" pitchFamily="34" charset="-127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1700" b="1" dirty="0">
                <a:solidFill>
                  <a:srgbClr val="130A4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굴림" panose="020B0600000101010101" pitchFamily="34" charset="-127"/>
              </a:rPr>
              <a:t>Competitiveness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1700" b="1" dirty="0">
              <a:solidFill>
                <a:srgbClr val="130A4F"/>
              </a:solidFill>
              <a:sym typeface="굴림" panose="020B0600000101010101" pitchFamily="34" charset="-127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1700" b="1" dirty="0">
                <a:solidFill>
                  <a:srgbClr val="130A4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굴림" panose="020B0600000101010101" pitchFamily="34" charset="-127"/>
              </a:rPr>
              <a:t>Capacity</a:t>
            </a:r>
            <a:r>
              <a:rPr lang="en-US" altLang="en-US" sz="1700" b="1" dirty="0">
                <a:solidFill>
                  <a:srgbClr val="130A4F"/>
                </a:solidFill>
                <a:sym typeface="굴림" panose="020B0600000101010101" pitchFamily="34" charset="-127"/>
              </a:rPr>
              <a:t> for </a:t>
            </a:r>
            <a:r>
              <a:rPr lang="en-US" altLang="en-US" sz="1700" b="1" dirty="0">
                <a:solidFill>
                  <a:srgbClr val="130A4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굴림" panose="020B0600000101010101" pitchFamily="34" charset="-127"/>
              </a:rPr>
              <a:t>future</a:t>
            </a:r>
            <a:r>
              <a:rPr lang="en-US" altLang="en-US" sz="1700" b="1" dirty="0">
                <a:solidFill>
                  <a:srgbClr val="130A4F"/>
                </a:solidFill>
                <a:sym typeface="굴림" panose="020B0600000101010101" pitchFamily="34" charset="-127"/>
              </a:rPr>
              <a:t> growth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1700" b="1" dirty="0">
              <a:solidFill>
                <a:srgbClr val="130A4F"/>
              </a:solidFill>
              <a:sym typeface="굴림" panose="020B0600000101010101" pitchFamily="34" charset="-127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1700" b="1" dirty="0">
              <a:solidFill>
                <a:srgbClr val="130A4F"/>
              </a:solidFill>
              <a:sym typeface="굴림" panose="020B0600000101010101" pitchFamily="34" charset="-127"/>
            </a:endParaRPr>
          </a:p>
        </p:txBody>
      </p:sp>
      <p:pic>
        <p:nvPicPr>
          <p:cNvPr id="8199" name="Picture 16" descr="Picture 0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0" y="1146970"/>
            <a:ext cx="1800225" cy="571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7" descr="Picture 0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1111251"/>
            <a:ext cx="1800225" cy="574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8" descr="Picture 0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70" y="1025525"/>
            <a:ext cx="205740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82045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2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50976" y="908050"/>
            <a:ext cx="5076825" cy="503238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algn="l">
              <a:lnSpc>
                <a:spcPct val="90000"/>
              </a:lnSpc>
              <a:defRPr/>
            </a:pPr>
            <a:r>
              <a:rPr lang="en-US" altLang="en-US" b="1" dirty="0">
                <a:solidFill>
                  <a:srgbClr val="130A4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Services are Provided</a:t>
            </a:r>
            <a:endParaRPr lang="en-US" altLang="en-US" b="1" dirty="0">
              <a:solidFill>
                <a:srgbClr val="130A4F"/>
              </a:solidFill>
            </a:endParaRPr>
          </a:p>
        </p:txBody>
      </p:sp>
      <p:pic>
        <p:nvPicPr>
          <p:cNvPr id="14340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0"/>
            <a:ext cx="23891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9" y="1341438"/>
            <a:ext cx="2808287" cy="1871662"/>
          </a:xfrm>
          <a:prstGeom prst="rect">
            <a:avLst/>
          </a:prstGeom>
          <a:noFill/>
          <a:ln w="12700">
            <a:solidFill>
              <a:srgbClr val="4786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13100"/>
            <a:ext cx="2916238" cy="1728788"/>
          </a:xfrm>
          <a:prstGeom prst="rect">
            <a:avLst/>
          </a:prstGeom>
          <a:noFill/>
          <a:ln w="12700">
            <a:solidFill>
              <a:srgbClr val="4786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Rectangle 10"/>
          <p:cNvSpPr>
            <a:spLocks noChangeArrowheads="1"/>
          </p:cNvSpPr>
          <p:nvPr/>
        </p:nvSpPr>
        <p:spPr bwMode="auto">
          <a:xfrm>
            <a:off x="7391400" y="1771650"/>
            <a:ext cx="3276600" cy="5086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90000"/>
              <a:buFont typeface="Wingdings" panose="05000000000000000000" pitchFamily="2" charset="2"/>
              <a:buNone/>
            </a:pPr>
            <a:r>
              <a:rPr lang="en-US" altLang="en-US" sz="1900" b="1" dirty="0">
                <a:solidFill>
                  <a:srgbClr val="130A4F"/>
                </a:solidFill>
              </a:rPr>
              <a:t>Plug in serviced sites with future proofed capacity…..</a:t>
            </a:r>
          </a:p>
          <a:p>
            <a:pPr eaLnBrk="1" hangingPunct="1">
              <a:lnSpc>
                <a:spcPct val="90000"/>
              </a:lnSpc>
              <a:buSzPct val="90000"/>
              <a:buFont typeface="Wingdings" panose="05000000000000000000" pitchFamily="2" charset="2"/>
              <a:buNone/>
            </a:pPr>
            <a:endParaRPr lang="en-US" altLang="en-US" sz="800" b="1" dirty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  <a:buSzPct val="90000"/>
              <a:buFont typeface="Wingdings" panose="05000000000000000000" pitchFamily="2" charset="2"/>
              <a:buChar char="§"/>
            </a:pPr>
            <a:r>
              <a:rPr lang="en-US" altLang="en-US" sz="1600" b="1" dirty="0">
                <a:solidFill>
                  <a:srgbClr val="130A4F"/>
                </a:solidFill>
              </a:rPr>
              <a:t>Roads</a:t>
            </a:r>
          </a:p>
          <a:p>
            <a:pPr eaLnBrk="1" hangingPunct="1">
              <a:lnSpc>
                <a:spcPct val="90000"/>
              </a:lnSpc>
              <a:buSzPct val="90000"/>
              <a:buFont typeface="Wingdings" panose="05000000000000000000" pitchFamily="2" charset="2"/>
              <a:buChar char="§"/>
            </a:pPr>
            <a:endParaRPr lang="en-US" altLang="en-US" sz="1200" b="1" dirty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  <a:buSzPct val="90000"/>
              <a:buFont typeface="Wingdings" panose="05000000000000000000" pitchFamily="2" charset="2"/>
              <a:buChar char="§"/>
            </a:pPr>
            <a:r>
              <a:rPr lang="en-US" altLang="en-US" sz="1600" b="1" dirty="0">
                <a:solidFill>
                  <a:srgbClr val="130A4F"/>
                </a:solidFill>
              </a:rPr>
              <a:t>Water /Drainage</a:t>
            </a:r>
          </a:p>
          <a:p>
            <a:pPr eaLnBrk="1" hangingPunct="1">
              <a:lnSpc>
                <a:spcPct val="90000"/>
              </a:lnSpc>
              <a:buSzPct val="90000"/>
              <a:buFont typeface="Wingdings" panose="05000000000000000000" pitchFamily="2" charset="2"/>
              <a:buChar char="§"/>
            </a:pPr>
            <a:endParaRPr lang="en-US" altLang="en-US" sz="1200" b="1" dirty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  <a:buSzPct val="90000"/>
              <a:buFont typeface="Wingdings" panose="05000000000000000000" pitchFamily="2" charset="2"/>
              <a:buChar char="§"/>
            </a:pPr>
            <a:r>
              <a:rPr lang="en-US" altLang="en-US" sz="1600" b="1" dirty="0">
                <a:solidFill>
                  <a:srgbClr val="130A4F"/>
                </a:solidFill>
              </a:rPr>
              <a:t>Private Pump Station</a:t>
            </a:r>
          </a:p>
          <a:p>
            <a:pPr eaLnBrk="1" hangingPunct="1">
              <a:lnSpc>
                <a:spcPct val="90000"/>
              </a:lnSpc>
              <a:buSzPct val="90000"/>
              <a:buFont typeface="Wingdings" panose="05000000000000000000" pitchFamily="2" charset="2"/>
              <a:buChar char="§"/>
            </a:pPr>
            <a:endParaRPr lang="en-US" altLang="en-US" sz="1200" b="1" dirty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  <a:buSzPct val="90000"/>
              <a:buFont typeface="Wingdings" panose="05000000000000000000" pitchFamily="2" charset="2"/>
              <a:buChar char="§"/>
            </a:pPr>
            <a:r>
              <a:rPr lang="en-US" altLang="en-US" sz="1600" b="1" dirty="0">
                <a:solidFill>
                  <a:srgbClr val="130A4F"/>
                </a:solidFill>
              </a:rPr>
              <a:t>Surface Water Drainage</a:t>
            </a:r>
          </a:p>
          <a:p>
            <a:pPr eaLnBrk="1" hangingPunct="1">
              <a:lnSpc>
                <a:spcPct val="90000"/>
              </a:lnSpc>
              <a:buSzPct val="90000"/>
              <a:buFont typeface="Wingdings" panose="05000000000000000000" pitchFamily="2" charset="2"/>
              <a:buChar char="§"/>
            </a:pPr>
            <a:endParaRPr lang="en-US" altLang="en-US" sz="1200" b="1" dirty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  <a:buSzPct val="90000"/>
              <a:buFont typeface="Wingdings" panose="05000000000000000000" pitchFamily="2" charset="2"/>
              <a:buChar char="§"/>
            </a:pPr>
            <a:r>
              <a:rPr lang="en-US" altLang="en-US" sz="1600" b="1" dirty="0">
                <a:solidFill>
                  <a:srgbClr val="130A4F"/>
                </a:solidFill>
              </a:rPr>
              <a:t>Bus Terminus/Rail</a:t>
            </a:r>
          </a:p>
          <a:p>
            <a:pPr eaLnBrk="1" hangingPunct="1">
              <a:lnSpc>
                <a:spcPct val="90000"/>
              </a:lnSpc>
              <a:buSzPct val="90000"/>
              <a:buFont typeface="Wingdings" panose="05000000000000000000" pitchFamily="2" charset="2"/>
              <a:buChar char="§"/>
            </a:pPr>
            <a:endParaRPr lang="en-US" altLang="en-US" sz="1200" b="1" dirty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  <a:buSzPct val="90000"/>
              <a:buFont typeface="Wingdings" panose="05000000000000000000" pitchFamily="2" charset="2"/>
              <a:buChar char="§"/>
            </a:pPr>
            <a:r>
              <a:rPr lang="en-US" altLang="en-US" sz="1600" b="1" dirty="0">
                <a:solidFill>
                  <a:srgbClr val="130A4F"/>
                </a:solidFill>
              </a:rPr>
              <a:t>ESB 110kv substation with 220Kv upgrade underway</a:t>
            </a:r>
          </a:p>
          <a:p>
            <a:pPr eaLnBrk="1" hangingPunct="1">
              <a:lnSpc>
                <a:spcPct val="90000"/>
              </a:lnSpc>
              <a:buSzPct val="90000"/>
              <a:buFont typeface="Wingdings" panose="05000000000000000000" pitchFamily="2" charset="2"/>
              <a:buChar char="§"/>
            </a:pPr>
            <a:endParaRPr lang="en-US" altLang="en-US" sz="1200" b="1" dirty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  <a:buSzPct val="90000"/>
              <a:buFont typeface="Wingdings" panose="05000000000000000000" pitchFamily="2" charset="2"/>
              <a:buChar char="§"/>
            </a:pPr>
            <a:r>
              <a:rPr lang="en-US" altLang="en-US" sz="1600" b="1" dirty="0">
                <a:solidFill>
                  <a:srgbClr val="130A4F"/>
                </a:solidFill>
              </a:rPr>
              <a:t>Gas AGI</a:t>
            </a:r>
          </a:p>
          <a:p>
            <a:pPr eaLnBrk="1" hangingPunct="1">
              <a:lnSpc>
                <a:spcPct val="90000"/>
              </a:lnSpc>
              <a:buSzPct val="90000"/>
              <a:buFont typeface="Wingdings" panose="05000000000000000000" pitchFamily="2" charset="2"/>
              <a:buChar char="§"/>
            </a:pPr>
            <a:endParaRPr lang="en-US" altLang="en-US" sz="1600" b="1" dirty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  <a:buSzPct val="90000"/>
              <a:buFont typeface="Wingdings" panose="05000000000000000000" pitchFamily="2" charset="2"/>
              <a:buChar char="§"/>
            </a:pPr>
            <a:r>
              <a:rPr lang="en-US" altLang="en-US" sz="1400" b="1" dirty="0">
                <a:solidFill>
                  <a:srgbClr val="130A4F"/>
                </a:solidFill>
              </a:rPr>
              <a:t>Duct Infrastructure -T50 fibre network adjacent </a:t>
            </a:r>
            <a:endParaRPr lang="en-US" altLang="en-US" sz="1400" b="1" dirty="0">
              <a:solidFill>
                <a:schemeClr val="bg1"/>
              </a:solidFill>
            </a:endParaRPr>
          </a:p>
        </p:txBody>
      </p:sp>
      <p:pic>
        <p:nvPicPr>
          <p:cNvPr id="14344" name="Picture 12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41438"/>
            <a:ext cx="2916238" cy="1884362"/>
          </a:xfrm>
          <a:prstGeom prst="rect">
            <a:avLst/>
          </a:prstGeom>
          <a:noFill/>
          <a:ln w="12700">
            <a:solidFill>
              <a:srgbClr val="4786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14" descr="Picture 0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9" y="3213100"/>
            <a:ext cx="280828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5" descr="ESB Stati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9" y="4941888"/>
            <a:ext cx="2808287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6" descr="Takeda Roundabou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2" y="4941888"/>
            <a:ext cx="2916238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13100"/>
            <a:ext cx="2916238" cy="1728788"/>
          </a:xfrm>
          <a:prstGeom prst="rect">
            <a:avLst/>
          </a:prstGeom>
          <a:noFill/>
          <a:ln w="12700">
            <a:solidFill>
              <a:srgbClr val="4786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9" name="Picture 1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41438"/>
            <a:ext cx="2916238" cy="1884362"/>
          </a:xfrm>
          <a:prstGeom prst="rect">
            <a:avLst/>
          </a:prstGeom>
          <a:noFill/>
          <a:ln w="12700">
            <a:solidFill>
              <a:srgbClr val="4786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773508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5289</TotalTime>
  <Words>530</Words>
  <Application>Microsoft Office PowerPoint</Application>
  <PresentationFormat>Widescreen</PresentationFormat>
  <Paragraphs>131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Tahoma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South Dublin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Whelan</dc:creator>
  <cp:lastModifiedBy>Jennifer Griffin</cp:lastModifiedBy>
  <cp:revision>56</cp:revision>
  <dcterms:created xsi:type="dcterms:W3CDTF">2018-12-17T09:36:09Z</dcterms:created>
  <dcterms:modified xsi:type="dcterms:W3CDTF">2019-11-12T16:40:05Z</dcterms:modified>
</cp:coreProperties>
</file>