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8" r:id="rId6"/>
    <p:sldId id="262" r:id="rId7"/>
    <p:sldId id="298" r:id="rId8"/>
    <p:sldId id="257" r:id="rId9"/>
    <p:sldId id="297" r:id="rId10"/>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44" d="100"/>
          <a:sy n="44" d="100"/>
        </p:scale>
        <p:origin x="864" y="60"/>
      </p:cViewPr>
      <p:guideLst/>
    </p:cSldViewPr>
  </p:slideViewPr>
  <p:notesTextViewPr>
    <p:cViewPr>
      <p:scale>
        <a:sx n="1" d="1"/>
        <a:sy n="1" d="1"/>
      </p:scale>
      <p:origin x="0" y="0"/>
    </p:cViewPr>
  </p:notesTextViewPr>
  <p:notesViewPr>
    <p:cSldViewPr snapToGrid="0">
      <p:cViewPr varScale="1">
        <p:scale>
          <a:sx n="31" d="100"/>
          <a:sy n="31" d="100"/>
        </p:scale>
        <p:origin x="237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E456EAA3-ACCE-49E2-8025-0D2354B5B9D2}" type="datetimeFigureOut">
              <a:rPr lang="en-IE" smtClean="0"/>
              <a:t>12/11/2019</a:t>
            </a:fld>
            <a:endParaRPr lang="en-IE"/>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426A0E7-6014-4D78-B6B7-E74601A99C13}" type="slidenum">
              <a:rPr lang="en-IE" smtClean="0"/>
              <a:t>‹#›</a:t>
            </a:fld>
            <a:endParaRPr lang="en-IE"/>
          </a:p>
        </p:txBody>
      </p:sp>
    </p:spTree>
    <p:extLst>
      <p:ext uri="{BB962C8B-B14F-4D97-AF65-F5344CB8AC3E}">
        <p14:creationId xmlns:p14="http://schemas.microsoft.com/office/powerpoint/2010/main" val="3414987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0426A0E7-6014-4D78-B6B7-E74601A99C13}" type="slidenum">
              <a:rPr lang="en-IE" smtClean="0"/>
              <a:t>1</a:t>
            </a:fld>
            <a:endParaRPr lang="en-IE"/>
          </a:p>
        </p:txBody>
      </p:sp>
    </p:spTree>
    <p:extLst>
      <p:ext uri="{BB962C8B-B14F-4D97-AF65-F5344CB8AC3E}">
        <p14:creationId xmlns:p14="http://schemas.microsoft.com/office/powerpoint/2010/main" val="2904293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D9480396-C793-44A9-AB79-DB189D8468FF}"/>
              </a:ext>
            </a:extLst>
          </p:cNvPr>
          <p:cNvSpPr>
            <a:spLocks noGrp="1" noChangeArrowheads="1"/>
          </p:cNvSpPr>
          <p:nvPr>
            <p:ph type="sldNum" sz="quarter" idx="5"/>
          </p:nvPr>
        </p:nvSpPr>
        <p:spPr>
          <a:noFill/>
        </p:spPr>
        <p:txBody>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fld id="{64BE84FF-46A3-48BC-A295-6B09C5F31BD0}" type="slidenum">
              <a:rPr lang="en-GB" altLang="en-US" sz="1200" smtClean="0"/>
              <a:pPr/>
              <a:t>2</a:t>
            </a:fld>
            <a:endParaRPr lang="en-GB" altLang="en-US" sz="1200"/>
          </a:p>
        </p:txBody>
      </p:sp>
      <p:sp>
        <p:nvSpPr>
          <p:cNvPr id="4099" name="Rectangle 2">
            <a:extLst>
              <a:ext uri="{FF2B5EF4-FFF2-40B4-BE49-F238E27FC236}">
                <a16:creationId xmlns:a16="http://schemas.microsoft.com/office/drawing/2014/main" id="{FB13E997-C1BF-4FF4-9D43-BCF532475542}"/>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A381E811-4833-4702-A77D-DE80A246779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Oxford Innovation has an outstanding track record of success in incubating and accelerating high growth businesses through our network of Innovation Centres, providing the provision of specialist coaching services and funding support through our established investor networks.</a:t>
            </a:r>
          </a:p>
          <a:p>
            <a:r>
              <a:rPr lang="en-IE" dirty="0"/>
              <a:t>With over thirty years of experience, the Oxford Innovation network continues to thrive and help in the development of businesses all over the UK. </a:t>
            </a:r>
            <a:r>
              <a:rPr lang="en-IE"/>
              <a:t>From children’s bionic arms to space exploration, Oxford Innovation has provided the community, network and knowledge to accelerate their customer journey.</a:t>
            </a:r>
          </a:p>
          <a:p>
            <a:endParaRPr lang="en-IE"/>
          </a:p>
        </p:txBody>
      </p:sp>
      <p:sp>
        <p:nvSpPr>
          <p:cNvPr id="4" name="Slide Number Placeholder 3"/>
          <p:cNvSpPr>
            <a:spLocks noGrp="1"/>
          </p:cNvSpPr>
          <p:nvPr>
            <p:ph type="sldNum" sz="quarter" idx="5"/>
          </p:nvPr>
        </p:nvSpPr>
        <p:spPr/>
        <p:txBody>
          <a:bodyPr/>
          <a:lstStyle/>
          <a:p>
            <a:fld id="{0426A0E7-6014-4D78-B6B7-E74601A99C13}" type="slidenum">
              <a:rPr lang="en-IE" smtClean="0"/>
              <a:t>4</a:t>
            </a:fld>
            <a:endParaRPr lang="en-IE"/>
          </a:p>
        </p:txBody>
      </p:sp>
    </p:spTree>
    <p:extLst>
      <p:ext uri="{BB962C8B-B14F-4D97-AF65-F5344CB8AC3E}">
        <p14:creationId xmlns:p14="http://schemas.microsoft.com/office/powerpoint/2010/main" val="595254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623AA-17FF-4D6A-A680-E47995E2AB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8F74851-DCBC-4626-94EB-075568866D0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D22DF52-E46A-4879-87C0-DEC1DE8B99FF}"/>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78FA7A74-3860-4169-A1F1-459BD0D989A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3E9D472-E5FB-4351-8167-433D0FC18B64}"/>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55078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D7310-B9D5-4DD5-8C57-5FD3A635273D}"/>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1F648F5-F8ED-4B39-9489-2704FF92BA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2260E8-CF9B-4AE4-9A4E-BAF25F09CED6}"/>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CB8B8D9C-619C-4ED8-A853-18E5803AFE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5CA44ED-C081-44F2-A7C6-B062F3DE2E3C}"/>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116217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E9C3C-7AD0-42F8-9A47-8558ED32B5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48862C1-7ECD-4BB4-8E60-1E44D0A4B1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65D340E-A16A-4829-9D9B-1767127B5B19}"/>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8FB9E21F-735C-4EDE-AB93-6C5E50913E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B3A5D5-F88C-445A-8BC3-CEB019A22D5A}"/>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396029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D334-12A0-4390-B21D-826563773D2E}"/>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0DBA7F4-2A38-438A-979C-0AF8055517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941AD77-AAB8-446F-8082-723B990F7A7F}"/>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6FA2AE19-32BD-4BC6-829F-87DBD8B2E55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25E8D03-E272-44CB-9544-4CDF1F147F38}"/>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2983509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5B775-9506-438A-8EE9-21D7152724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C7EBC1A3-BA30-4B1F-A5BE-9986EC3F7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65662F-B1BC-4197-8B71-9DE4361F0266}"/>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0802CA5F-F22C-4C23-87A3-5E320CA85FD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ECFE357-D943-40AA-A64A-965647D7268C}"/>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121188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69D1F-68B1-4A3A-A11F-5E3814BA04C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7368846-5719-4545-B085-4FD4FC8366A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7B15D3B5-CD67-4F74-9044-3111A5D195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CA8272D-CCFB-4DEB-AF80-9F01D73D8B95}"/>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6" name="Footer Placeholder 5">
            <a:extLst>
              <a:ext uri="{FF2B5EF4-FFF2-40B4-BE49-F238E27FC236}">
                <a16:creationId xmlns:a16="http://schemas.microsoft.com/office/drawing/2014/main" id="{4B2C9CC2-3213-478B-B537-66AAAB73429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184BABC-D96C-42C1-BBD8-F1B977696D34}"/>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3059676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C8092-943F-4395-AF4B-DC1801FF601C}"/>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EB8D055-98F6-4B1E-A4C0-8E1C237A62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DC3BDB-8751-44B7-8A00-02828440B5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2BE1BC6-7D6F-45F1-B1E3-685DB887F5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0B513B-06D2-4280-95D9-7FD3192CE9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0F9A7DF-5F80-4C38-B157-A61AA0EF3820}"/>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8" name="Footer Placeholder 7">
            <a:extLst>
              <a:ext uri="{FF2B5EF4-FFF2-40B4-BE49-F238E27FC236}">
                <a16:creationId xmlns:a16="http://schemas.microsoft.com/office/drawing/2014/main" id="{30E0B1F6-9747-4460-B8AC-66456C4B844E}"/>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EA21B84-3462-4A95-BBFB-0D5DA73EA04E}"/>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1885551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0928A-2BDD-41A1-A164-125D1AC0A90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978CDD3-81EA-4A66-A369-594B6CC41CFE}"/>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4" name="Footer Placeholder 3">
            <a:extLst>
              <a:ext uri="{FF2B5EF4-FFF2-40B4-BE49-F238E27FC236}">
                <a16:creationId xmlns:a16="http://schemas.microsoft.com/office/drawing/2014/main" id="{6F251DF1-B285-48D6-914F-9063BD6E57C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11BEB16B-7DD7-465B-BE16-802C5942C82C}"/>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341393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84D49A-0607-48C5-8696-3CB6947B953B}"/>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3" name="Footer Placeholder 2">
            <a:extLst>
              <a:ext uri="{FF2B5EF4-FFF2-40B4-BE49-F238E27FC236}">
                <a16:creationId xmlns:a16="http://schemas.microsoft.com/office/drawing/2014/main" id="{FFAAD808-2385-4A15-B787-A5A57804BA0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A6C20DB-9BBA-480C-AF23-ACD931F91A14}"/>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1190906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CB75-5CA3-4594-BAEA-4C91DE1246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680130E-8EBD-43B1-9050-129C48EEA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C7E1409-5F27-4BE5-9A12-70D23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6351D0-B53F-4062-A240-57CDD266630E}"/>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6" name="Footer Placeholder 5">
            <a:extLst>
              <a:ext uri="{FF2B5EF4-FFF2-40B4-BE49-F238E27FC236}">
                <a16:creationId xmlns:a16="http://schemas.microsoft.com/office/drawing/2014/main" id="{5E372ECA-74BF-4839-9542-3B471AC468EA}"/>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9A4E9E1-1EF3-426B-A521-EA565C31CE35}"/>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1795102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E74A2-2FC3-4DE9-A393-C59ABD589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F98E424-1C6F-401C-B36C-0439ECFBBA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EB1E7F-6B6E-4292-8AC7-F39D7B2D5D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5C389-E2CB-4006-B3BB-B1B7DF2BFFFF}"/>
              </a:ext>
            </a:extLst>
          </p:cNvPr>
          <p:cNvSpPr>
            <a:spLocks noGrp="1"/>
          </p:cNvSpPr>
          <p:nvPr>
            <p:ph type="dt" sz="half" idx="10"/>
          </p:nvPr>
        </p:nvSpPr>
        <p:spPr/>
        <p:txBody>
          <a:bodyPr/>
          <a:lstStyle/>
          <a:p>
            <a:fld id="{A01CE6E4-36B2-47AB-B6CA-81C194BD14CA}" type="datetimeFigureOut">
              <a:rPr lang="en-IE" smtClean="0"/>
              <a:t>12/11/2019</a:t>
            </a:fld>
            <a:endParaRPr lang="en-IE"/>
          </a:p>
        </p:txBody>
      </p:sp>
      <p:sp>
        <p:nvSpPr>
          <p:cNvPr id="6" name="Footer Placeholder 5">
            <a:extLst>
              <a:ext uri="{FF2B5EF4-FFF2-40B4-BE49-F238E27FC236}">
                <a16:creationId xmlns:a16="http://schemas.microsoft.com/office/drawing/2014/main" id="{7847AA1B-4AC2-4AE4-8297-EFB1DA04D69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C1A809E6-084B-4DF9-9CA1-61E5F116B608}"/>
              </a:ext>
            </a:extLst>
          </p:cNvPr>
          <p:cNvSpPr>
            <a:spLocks noGrp="1"/>
          </p:cNvSpPr>
          <p:nvPr>
            <p:ph type="sldNum" sz="quarter" idx="12"/>
          </p:nvPr>
        </p:nvSpPr>
        <p:spPr/>
        <p:txBody>
          <a:bodyPr/>
          <a:lstStyle/>
          <a:p>
            <a:fld id="{AB8C7157-A2EC-4CAC-8806-A4BB3AB735D8}" type="slidenum">
              <a:rPr lang="en-IE" smtClean="0"/>
              <a:t>‹#›</a:t>
            </a:fld>
            <a:endParaRPr lang="en-IE"/>
          </a:p>
        </p:txBody>
      </p:sp>
    </p:spTree>
    <p:extLst>
      <p:ext uri="{BB962C8B-B14F-4D97-AF65-F5344CB8AC3E}">
        <p14:creationId xmlns:p14="http://schemas.microsoft.com/office/powerpoint/2010/main" val="4271729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1BBC1F-E23B-49DC-9982-2C02C0C414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5D86A73-5CBC-4851-9D92-0D2B79E177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DE9389E-AE1D-4BF1-B5F4-81025F93F8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CE6E4-36B2-47AB-B6CA-81C194BD14CA}" type="datetimeFigureOut">
              <a:rPr lang="en-IE" smtClean="0"/>
              <a:t>12/11/2019</a:t>
            </a:fld>
            <a:endParaRPr lang="en-IE"/>
          </a:p>
        </p:txBody>
      </p:sp>
      <p:sp>
        <p:nvSpPr>
          <p:cNvPr id="5" name="Footer Placeholder 4">
            <a:extLst>
              <a:ext uri="{FF2B5EF4-FFF2-40B4-BE49-F238E27FC236}">
                <a16:creationId xmlns:a16="http://schemas.microsoft.com/office/drawing/2014/main" id="{837A1431-106E-4835-8B85-5749041165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E09A86FD-4A53-4313-9503-AA99E25F5D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C7157-A2EC-4CAC-8806-A4BB3AB735D8}" type="slidenum">
              <a:rPr lang="en-IE" smtClean="0"/>
              <a:t>‹#›</a:t>
            </a:fld>
            <a:endParaRPr lang="en-IE"/>
          </a:p>
        </p:txBody>
      </p:sp>
    </p:spTree>
    <p:extLst>
      <p:ext uri="{BB962C8B-B14F-4D97-AF65-F5344CB8AC3E}">
        <p14:creationId xmlns:p14="http://schemas.microsoft.com/office/powerpoint/2010/main" val="1669907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1.jp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photo, different, old, many&#10;&#10;Description automatically generated">
            <a:extLst>
              <a:ext uri="{FF2B5EF4-FFF2-40B4-BE49-F238E27FC236}">
                <a16:creationId xmlns:a16="http://schemas.microsoft.com/office/drawing/2014/main" id="{DE91DDB3-601F-49DE-830C-8DF5B7E3445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A1C2DA1F-1709-482E-B3C3-50F95142F8AF}"/>
              </a:ext>
            </a:extLst>
          </p:cNvPr>
          <p:cNvSpPr>
            <a:spLocks noGrp="1"/>
          </p:cNvSpPr>
          <p:nvPr>
            <p:ph type="ctrTitle"/>
          </p:nvPr>
        </p:nvSpPr>
        <p:spPr>
          <a:xfrm>
            <a:off x="8022021" y="3231931"/>
            <a:ext cx="3852041" cy="1834056"/>
          </a:xfrm>
        </p:spPr>
        <p:txBody>
          <a:bodyPr>
            <a:normAutofit/>
          </a:bodyPr>
          <a:lstStyle/>
          <a:p>
            <a:r>
              <a:rPr lang="en-IE" sz="4000"/>
              <a:t>Innovation Centre Tallaght</a:t>
            </a:r>
            <a:br>
              <a:rPr lang="en-IE" sz="4000"/>
            </a:br>
            <a:endParaRPr lang="en-IE" sz="4000"/>
          </a:p>
        </p:txBody>
      </p:sp>
      <p:sp>
        <p:nvSpPr>
          <p:cNvPr id="3" name="Subtitle 2">
            <a:extLst>
              <a:ext uri="{FF2B5EF4-FFF2-40B4-BE49-F238E27FC236}">
                <a16:creationId xmlns:a16="http://schemas.microsoft.com/office/drawing/2014/main" id="{186C2B54-0BBE-4B15-9DA5-926AF70F4839}"/>
              </a:ext>
            </a:extLst>
          </p:cNvPr>
          <p:cNvSpPr>
            <a:spLocks noGrp="1"/>
          </p:cNvSpPr>
          <p:nvPr>
            <p:ph type="subTitle" idx="1"/>
          </p:nvPr>
        </p:nvSpPr>
        <p:spPr>
          <a:xfrm>
            <a:off x="7782910" y="5242675"/>
            <a:ext cx="4330262" cy="683284"/>
          </a:xfrm>
        </p:spPr>
        <p:txBody>
          <a:bodyPr>
            <a:normAutofit/>
          </a:bodyPr>
          <a:lstStyle/>
          <a:p>
            <a:endParaRPr lang="en-IE" sz="2000"/>
          </a:p>
        </p:txBody>
      </p:sp>
      <p:cxnSp>
        <p:nvCxnSpPr>
          <p:cNvPr id="23" name="Straight Connector 2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7820C1F-892D-47C9-8CEB-2D32A3891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504" y="548271"/>
            <a:ext cx="171971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52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8" name="Picture 1">
            <a:extLst>
              <a:ext uri="{FF2B5EF4-FFF2-40B4-BE49-F238E27FC236}">
                <a16:creationId xmlns:a16="http://schemas.microsoft.com/office/drawing/2014/main" id="{1FE33AC7-A942-4CB8-AFA0-2B942F0B1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961537" y="24408"/>
            <a:ext cx="1620608" cy="2251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3">
            <a:extLst>
              <a:ext uri="{FF2B5EF4-FFF2-40B4-BE49-F238E27FC236}">
                <a16:creationId xmlns:a16="http://schemas.microsoft.com/office/drawing/2014/main" id="{2D3F2B08-4727-46AC-85E9-37497CB4C1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4631086" y="346167"/>
            <a:ext cx="2757275" cy="15479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C5E2FAC9-BF8E-4C31-96EF-F113D4347D4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10800000">
            <a:off x="8340636" y="763216"/>
            <a:ext cx="3520438" cy="713849"/>
          </a:xfrm>
          <a:prstGeom prst="rect">
            <a:avLst/>
          </a:prstGeom>
          <a:noFill/>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solidFill>
                  <a:srgbClr val="FF6600"/>
                </a:solidFill>
                <a:miter lim="800000"/>
                <a:headEnd/>
                <a:tailEnd/>
              </a14:hiddenLine>
            </a:ext>
          </a:extLst>
        </p:spPr>
      </p:pic>
      <p:pic>
        <p:nvPicPr>
          <p:cNvPr id="3081" name="Picture 4">
            <a:extLst>
              <a:ext uri="{FF2B5EF4-FFF2-40B4-BE49-F238E27FC236}">
                <a16:creationId xmlns:a16="http://schemas.microsoft.com/office/drawing/2014/main" id="{4D18AE6E-1EAA-491E-A630-CB8BCEBF92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961537" y="2639045"/>
            <a:ext cx="2141237" cy="158893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2">
            <a:extLst>
              <a:ext uri="{FF2B5EF4-FFF2-40B4-BE49-F238E27FC236}">
                <a16:creationId xmlns:a16="http://schemas.microsoft.com/office/drawing/2014/main" id="{38468171-022D-4763-9E32-99CAC6EDBB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bwMode="auto">
          <a:xfrm>
            <a:off x="700604" y="4930536"/>
            <a:ext cx="2659939" cy="15826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77">
            <a:extLst>
              <a:ext uri="{FF2B5EF4-FFF2-40B4-BE49-F238E27FC236}">
                <a16:creationId xmlns:a16="http://schemas.microsoft.com/office/drawing/2014/main" id="{A5A17FC0-D416-4C8B-A9E6-5924D352B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495" y="2300641"/>
            <a:ext cx="8124506" cy="455736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7" name="Rectangle 11">
            <a:extLst>
              <a:ext uri="{FF2B5EF4-FFF2-40B4-BE49-F238E27FC236}">
                <a16:creationId xmlns:a16="http://schemas.microsoft.com/office/drawing/2014/main" id="{BEDC5AF5-E57B-44CA-8EE4-49A3D99A76B0}"/>
              </a:ext>
            </a:extLst>
          </p:cNvPr>
          <p:cNvSpPr>
            <a:spLocks noChangeArrowheads="1"/>
          </p:cNvSpPr>
          <p:nvPr/>
        </p:nvSpPr>
        <p:spPr bwMode="auto">
          <a:xfrm>
            <a:off x="4657256" y="2916520"/>
            <a:ext cx="6465287" cy="23093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b">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spcBef>
                <a:spcPct val="0"/>
              </a:spcBef>
              <a:spcAft>
                <a:spcPts val="600"/>
              </a:spcAft>
              <a:buNone/>
            </a:pPr>
            <a:r>
              <a:rPr lang="en-US" sz="2600" kern="1200">
                <a:solidFill>
                  <a:srgbClr val="FFFFFF"/>
                </a:solidFill>
                <a:latin typeface="+mj-lt"/>
                <a:ea typeface="+mj-ea"/>
                <a:cs typeface="+mj-cs"/>
              </a:rPr>
              <a:t>2017</a:t>
            </a:r>
          </a:p>
          <a:p>
            <a:pPr marL="914400" indent="-914400">
              <a:lnSpc>
                <a:spcPct val="90000"/>
              </a:lnSpc>
              <a:spcBef>
                <a:spcPct val="0"/>
              </a:spcBef>
              <a:spcAft>
                <a:spcPts val="600"/>
              </a:spcAft>
              <a:buNone/>
            </a:pPr>
            <a:r>
              <a:rPr lang="en-US" sz="2600" kern="1200">
                <a:solidFill>
                  <a:srgbClr val="FFFFFF"/>
                </a:solidFill>
                <a:latin typeface="+mj-lt"/>
                <a:ea typeface="+mj-ea"/>
                <a:cs typeface="+mj-cs"/>
              </a:rPr>
              <a:t>South Dublin County Council procured a study for the development of new enterprise/innovation space with associated enterprise support services in the County </a:t>
            </a:r>
          </a:p>
        </p:txBody>
      </p:sp>
      <p:cxnSp>
        <p:nvCxnSpPr>
          <p:cNvPr id="80" name="Straight Connector 79">
            <a:extLst>
              <a:ext uri="{FF2B5EF4-FFF2-40B4-BE49-F238E27FC236}">
                <a16:creationId xmlns:a16="http://schemas.microsoft.com/office/drawing/2014/main" id="{982DC870-E8E5-4050-B10C-CC24FC67E5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2285774"/>
            <a:ext cx="12188952"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F76A74F-C283-4DED-BD4D-086753B7CB0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4571548"/>
            <a:ext cx="4064320" cy="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B2791FB-B2F7-4BBE-B8D8-74C37FF9E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4319" y="-680"/>
            <a:ext cx="0" cy="6858003"/>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891B5DE-6811-4844-BB18-472A3F360EE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20742" y="-680"/>
            <a:ext cx="0" cy="2240280"/>
          </a:xfrm>
          <a:prstGeom prst="line">
            <a:avLst/>
          </a:prstGeom>
          <a:ln w="10160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7A9CA3A-7216-41E0-B3CD-058077FD39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46931" y="5336249"/>
            <a:ext cx="5486400" cy="0"/>
          </a:xfrm>
          <a:prstGeom prst="line">
            <a:avLst/>
          </a:prstGeom>
          <a:ln w="15875">
            <a:solidFill>
              <a:srgbClr val="FFFFFF">
                <a:alpha val="75000"/>
              </a:srgbClr>
            </a:solidFill>
          </a:ln>
        </p:spPr>
        <p:style>
          <a:lnRef idx="1">
            <a:schemeClr val="accent1"/>
          </a:lnRef>
          <a:fillRef idx="0">
            <a:schemeClr val="accent1"/>
          </a:fillRef>
          <a:effectRef idx="0">
            <a:schemeClr val="accent1"/>
          </a:effectRef>
          <a:fontRef idx="minor">
            <a:schemeClr val="tx1"/>
          </a:fontRef>
        </p:style>
      </p:cxnSp>
      <p:sp>
        <p:nvSpPr>
          <p:cNvPr id="3074" name="Slide Number Placeholder 5">
            <a:extLst>
              <a:ext uri="{FF2B5EF4-FFF2-40B4-BE49-F238E27FC236}">
                <a16:creationId xmlns:a16="http://schemas.microsoft.com/office/drawing/2014/main" id="{10BCA3BF-B283-4DA9-8626-3530E4929250}"/>
              </a:ext>
            </a:extLst>
          </p:cNvPr>
          <p:cNvSpPr>
            <a:spLocks noGrp="1"/>
          </p:cNvSpPr>
          <p:nvPr>
            <p:ph type="sldNum" sz="quarter" idx="12"/>
          </p:nvPr>
        </p:nvSpPr>
        <p:spPr>
          <a:xfrm>
            <a:off x="10839450" y="6080760"/>
            <a:ext cx="699637" cy="306928"/>
          </a:xfrm>
        </p:spPr>
        <p:txBody>
          <a:bodyPr vert="horz" lIns="91440" tIns="45720" rIns="91440" bIns="45720" rtlCol="0" anchor="ctr">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fld id="{8576462B-B306-4911-848C-6114A19F635A}" type="slidenum">
              <a:rPr lang="en-US" altLang="en-US" sz="1200">
                <a:solidFill>
                  <a:srgbClr val="FFFFFF">
                    <a:alpha val="80000"/>
                  </a:srgbClr>
                </a:solidFill>
                <a:latin typeface="+mn-lt"/>
                <a:cs typeface="+mn-cs"/>
              </a:rPr>
              <a:pPr>
                <a:spcBef>
                  <a:spcPct val="0"/>
                </a:spcBef>
                <a:spcAft>
                  <a:spcPts val="600"/>
                </a:spcAft>
                <a:buFontTx/>
                <a:buNone/>
              </a:pPr>
              <a:t>2</a:t>
            </a:fld>
            <a:endParaRPr lang="en-US" altLang="en-US" sz="1200">
              <a:solidFill>
                <a:srgbClr val="FFFFFF">
                  <a:alpha val="80000"/>
                </a:srgbClr>
              </a:solidFill>
              <a:latin typeface="+mn-lt"/>
              <a:cs typeface="+mn-cs"/>
            </a:endParaRPr>
          </a:p>
        </p:txBody>
      </p:sp>
      <p:pic>
        <p:nvPicPr>
          <p:cNvPr id="3076" name="Picture 4">
            <a:extLst>
              <a:ext uri="{FF2B5EF4-FFF2-40B4-BE49-F238E27FC236}">
                <a16:creationId xmlns:a16="http://schemas.microsoft.com/office/drawing/2014/main" id="{1F4D9660-F626-4C8D-A21E-941D17CA7E9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11" y="5731783"/>
            <a:ext cx="15843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317E01-210A-4FDF-9303-014AACCBF53C}"/>
              </a:ext>
            </a:extLst>
          </p:cNvPr>
          <p:cNvSpPr/>
          <p:nvPr/>
        </p:nvSpPr>
        <p:spPr>
          <a:xfrm>
            <a:off x="39734" y="31426"/>
            <a:ext cx="5226095" cy="6801862"/>
          </a:xfrm>
          <a:prstGeom prst="rect">
            <a:avLst/>
          </a:prstGeom>
          <a:solidFill>
            <a:schemeClr val="accent2"/>
          </a:solidFill>
        </p:spPr>
        <p:txBody>
          <a:bodyPr wrap="square">
            <a:spAutoFit/>
          </a:bodyPr>
          <a:lstStyle/>
          <a:p>
            <a:pPr marL="914400" indent="-914400" algn="just"/>
            <a:r>
              <a:rPr lang="en-GB" dirty="0">
                <a:latin typeface="Arial" panose="020B0604020202020204" pitchFamily="34" charset="0"/>
                <a:ea typeface="Arial Unicode MS" panose="020B0604020202020204" pitchFamily="34" charset="-128"/>
              </a:rPr>
              <a:t> </a:t>
            </a:r>
            <a:endParaRPr lang="en-IE" dirty="0">
              <a:solidFill>
                <a:schemeClr val="bg1"/>
              </a:solidFill>
              <a:latin typeface="Arial Unicode MS" panose="020B0604020202020204" pitchFamily="34" charset="-128"/>
              <a:ea typeface="Arial Unicode MS" panose="020B0604020202020204" pitchFamily="34" charset="-128"/>
            </a:endParaRPr>
          </a:p>
          <a:p>
            <a:pPr marL="914400" indent="-914400" algn="just">
              <a:buAutoNum type="arabicPlain" startAt="2018"/>
            </a:pPr>
            <a:r>
              <a:rPr lang="en-GB" sz="2000" dirty="0">
                <a:solidFill>
                  <a:schemeClr val="bg1"/>
                </a:solidFill>
                <a:latin typeface="Arial" panose="020B0604020202020204" pitchFamily="34" charset="0"/>
                <a:ea typeface="Arial Unicode MS" panose="020B0604020202020204" pitchFamily="34" charset="-128"/>
              </a:rPr>
              <a:t>Report was presented to the members of the County Council in and its recommendations were endorsed following a number of briefings. </a:t>
            </a:r>
          </a:p>
          <a:p>
            <a:pPr marL="914400" indent="-914400" algn="just">
              <a:buAutoNum type="arabicPlain" startAt="2018"/>
            </a:pPr>
            <a:endParaRPr lang="en-GB" sz="2000" dirty="0">
              <a:solidFill>
                <a:schemeClr val="bg1"/>
              </a:solidFill>
              <a:latin typeface="Arial" panose="020B0604020202020204" pitchFamily="34" charset="0"/>
              <a:ea typeface="Arial Unicode MS" panose="020B0604020202020204" pitchFamily="34" charset="-128"/>
            </a:endParaRPr>
          </a:p>
          <a:p>
            <a:pPr algn="just"/>
            <a:r>
              <a:rPr lang="en-GB" sz="2000" dirty="0">
                <a:solidFill>
                  <a:schemeClr val="bg1"/>
                </a:solidFill>
                <a:latin typeface="Arial" panose="020B0604020202020204" pitchFamily="34" charset="0"/>
                <a:ea typeface="Arial Unicode MS" panose="020B0604020202020204" pitchFamily="34" charset="-128"/>
              </a:rPr>
              <a:t>	</a:t>
            </a:r>
          </a:p>
          <a:p>
            <a:pPr algn="just"/>
            <a:r>
              <a:rPr lang="en-GB" sz="2000" dirty="0">
                <a:solidFill>
                  <a:schemeClr val="bg1"/>
                </a:solidFill>
                <a:latin typeface="Arial" panose="020B0604020202020204" pitchFamily="34" charset="0"/>
                <a:ea typeface="Arial Unicode MS" panose="020B0604020202020204" pitchFamily="34" charset="-128"/>
              </a:rPr>
              <a:t>	Primary recommendation is that a 	3,000 	sq. metre 	enterprise/innovation space be 	provided in the County. </a:t>
            </a:r>
          </a:p>
          <a:p>
            <a:pPr algn="just"/>
            <a:endParaRPr lang="en-GB" sz="2000" dirty="0">
              <a:solidFill>
                <a:schemeClr val="bg1"/>
              </a:solidFill>
              <a:latin typeface="Arial" panose="020B0604020202020204" pitchFamily="34" charset="0"/>
              <a:ea typeface="Arial Unicode MS" panose="020B0604020202020204" pitchFamily="34" charset="-128"/>
            </a:endParaRPr>
          </a:p>
          <a:p>
            <a:pPr lvl="2" algn="just"/>
            <a:r>
              <a:rPr lang="en-GB" sz="2000" dirty="0">
                <a:solidFill>
                  <a:schemeClr val="bg1"/>
                </a:solidFill>
                <a:latin typeface="Arial" panose="020B0604020202020204" pitchFamily="34" charset="0"/>
                <a:ea typeface="Arial Unicode MS" panose="020B0604020202020204" pitchFamily="34" charset="-128"/>
              </a:rPr>
              <a:t>Preferred location for an innovation/enterprise space based on criteria within the report is the </a:t>
            </a:r>
            <a:r>
              <a:rPr lang="en-GB" sz="2000" u="sng" dirty="0">
                <a:solidFill>
                  <a:schemeClr val="bg1"/>
                </a:solidFill>
                <a:latin typeface="Arial" panose="020B0604020202020204" pitchFamily="34" charset="0"/>
                <a:ea typeface="Arial Unicode MS" panose="020B0604020202020204" pitchFamily="34" charset="-128"/>
              </a:rPr>
              <a:t>Tallaght Corridor</a:t>
            </a:r>
            <a:r>
              <a:rPr lang="en-GB" sz="2000" dirty="0">
                <a:solidFill>
                  <a:schemeClr val="bg1"/>
                </a:solidFill>
                <a:latin typeface="Arial" panose="020B0604020202020204" pitchFamily="34" charset="0"/>
                <a:ea typeface="Arial Unicode MS" panose="020B0604020202020204" pitchFamily="34" charset="-128"/>
              </a:rPr>
              <a:t>, i.e., between the ITT  ( now TU Dublin, Tallaght Campus) and Tallaght University Hospital. </a:t>
            </a:r>
            <a:endParaRPr lang="en-IE" sz="2000" dirty="0">
              <a:solidFill>
                <a:schemeClr val="bg1"/>
              </a:solidFill>
              <a:latin typeface="Arial Unicode MS" panose="020B0604020202020204" pitchFamily="34" charset="-128"/>
              <a:ea typeface="Arial Unicode MS" panose="020B0604020202020204" pitchFamily="34" charset="-128"/>
            </a:endParaRPr>
          </a:p>
          <a:p>
            <a:pPr algn="just"/>
            <a:endParaRPr lang="en-IE" sz="2000" dirty="0">
              <a:solidFill>
                <a:schemeClr val="bg1"/>
              </a:solidFill>
              <a:latin typeface="Arial Unicode MS" panose="020B0604020202020204" pitchFamily="34" charset="-128"/>
              <a:ea typeface="Arial Unicode MS" panose="020B0604020202020204" pitchFamily="34" charset="-128"/>
            </a:endParaRPr>
          </a:p>
          <a:p>
            <a:pPr algn="just"/>
            <a:endParaRPr lang="en-IE" dirty="0">
              <a:solidFill>
                <a:schemeClr val="bg1"/>
              </a:solidFill>
              <a:latin typeface="Arial Unicode MS" panose="020B0604020202020204" pitchFamily="34" charset="-128"/>
              <a:ea typeface="Arial Unicode MS" panose="020B0604020202020204" pitchFamily="34" charset="-128"/>
            </a:endParaRPr>
          </a:p>
        </p:txBody>
      </p:sp>
      <p:pic>
        <p:nvPicPr>
          <p:cNvPr id="5" name="Picture 4">
            <a:extLst>
              <a:ext uri="{FF2B5EF4-FFF2-40B4-BE49-F238E27FC236}">
                <a16:creationId xmlns:a16="http://schemas.microsoft.com/office/drawing/2014/main" id="{DA884134-6DD2-4E4F-8F4D-FCCC833451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1654" y="6024020"/>
            <a:ext cx="171971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image002">
            <a:extLst>
              <a:ext uri="{FF2B5EF4-FFF2-40B4-BE49-F238E27FC236}">
                <a16:creationId xmlns:a16="http://schemas.microsoft.com/office/drawing/2014/main" id="{D693F8A9-86CF-4388-A271-C2AC448F89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829" y="86267"/>
            <a:ext cx="6403657" cy="54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A675CCFF-B295-4B6F-811F-A25523B4BA05}"/>
              </a:ext>
            </a:extLst>
          </p:cNvPr>
          <p:cNvSpPr txBox="1"/>
          <p:nvPr/>
        </p:nvSpPr>
        <p:spPr>
          <a:xfrm>
            <a:off x="5265829" y="5571404"/>
            <a:ext cx="4242570" cy="1200329"/>
          </a:xfrm>
          <a:prstGeom prst="rect">
            <a:avLst/>
          </a:prstGeom>
          <a:noFill/>
        </p:spPr>
        <p:txBody>
          <a:bodyPr wrap="square" rtlCol="0">
            <a:spAutoFit/>
          </a:bodyPr>
          <a:lstStyle/>
          <a:p>
            <a:r>
              <a:rPr lang="en-IE" dirty="0"/>
              <a:t>Urban block plan of the proposed new development area, with </a:t>
            </a:r>
            <a:r>
              <a:rPr lang="en-IE" u="sng" dirty="0"/>
              <a:t>the </a:t>
            </a:r>
            <a:r>
              <a:rPr lang="en-IE" u="sng" dirty="0">
                <a:solidFill>
                  <a:schemeClr val="accent4"/>
                </a:solidFill>
              </a:rPr>
              <a:t>yellow Asterix depicting the newly proposed innovation centre</a:t>
            </a:r>
            <a:endParaRPr lang="en-IE" dirty="0"/>
          </a:p>
        </p:txBody>
      </p:sp>
    </p:spTree>
    <p:extLst>
      <p:ext uri="{BB962C8B-B14F-4D97-AF65-F5344CB8AC3E}">
        <p14:creationId xmlns:p14="http://schemas.microsoft.com/office/powerpoint/2010/main" val="27912968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C5FBAE-B042-41D8-BDD8-4293D9A4112D}"/>
              </a:ext>
            </a:extLst>
          </p:cNvPr>
          <p:cNvSpPr/>
          <p:nvPr/>
        </p:nvSpPr>
        <p:spPr>
          <a:xfrm>
            <a:off x="3812909" y="2291579"/>
            <a:ext cx="6749143" cy="4247317"/>
          </a:xfrm>
          <a:prstGeom prst="rect">
            <a:avLst/>
          </a:prstGeom>
        </p:spPr>
        <p:txBody>
          <a:bodyPr wrap="square">
            <a:spAutoFit/>
          </a:bodyPr>
          <a:lstStyle/>
          <a:p>
            <a:pPr marL="914400" indent="-914400" algn="just"/>
            <a:r>
              <a:rPr lang="en-IE" dirty="0">
                <a:solidFill>
                  <a:srgbClr val="002060"/>
                </a:solidFill>
                <a:latin typeface="Arial Unicode MS" panose="020B0604020202020204" pitchFamily="34" charset="-128"/>
                <a:ea typeface="Arial Unicode MS" panose="020B0604020202020204" pitchFamily="34" charset="-128"/>
              </a:rPr>
              <a:t>S</a:t>
            </a:r>
            <a:r>
              <a:rPr lang="en-GB" dirty="0">
                <a:solidFill>
                  <a:srgbClr val="002060"/>
                </a:solidFill>
                <a:latin typeface="Arial" panose="020B0604020202020204" pitchFamily="34" charset="0"/>
                <a:ea typeface="Arial Unicode MS" panose="020B0604020202020204" pitchFamily="34" charset="-128"/>
              </a:rPr>
              <a:t>ought tenders on OJEU for :-</a:t>
            </a:r>
          </a:p>
          <a:p>
            <a:pPr algn="just"/>
            <a:endParaRPr lang="en-IE" dirty="0">
              <a:solidFill>
                <a:srgbClr val="002060"/>
              </a:solidFill>
              <a:latin typeface="Arial Unicode MS" panose="020B0604020202020204" pitchFamily="34" charset="-128"/>
              <a:ea typeface="Arial Unicode MS" panose="020B0604020202020204" pitchFamily="34" charset="-128"/>
            </a:endParaRPr>
          </a:p>
          <a:p>
            <a:pPr marL="342900" lvl="0" indent="-342900" algn="just">
              <a:buFont typeface="Symbol" panose="05050102010706020507" pitchFamily="18" charset="2"/>
              <a:buChar char=""/>
            </a:pPr>
            <a:r>
              <a:rPr lang="en-GB" u="sng" dirty="0">
                <a:solidFill>
                  <a:srgbClr val="002060"/>
                </a:solidFill>
                <a:latin typeface="Arial" panose="020B0604020202020204" pitchFamily="34" charset="0"/>
                <a:ea typeface="Arial Unicode MS" panose="020B0604020202020204" pitchFamily="34" charset="-128"/>
              </a:rPr>
              <a:t>Project Advisor and Centre Management Team </a:t>
            </a:r>
            <a:r>
              <a:rPr lang="en-GB" dirty="0">
                <a:solidFill>
                  <a:srgbClr val="002060"/>
                </a:solidFill>
                <a:latin typeface="Arial" panose="020B0604020202020204" pitchFamily="34" charset="0"/>
                <a:ea typeface="Arial Unicode MS" panose="020B0604020202020204" pitchFamily="34" charset="-128"/>
              </a:rPr>
              <a:t>and following evaluation process selection of Oxford Innovation was completed in August and appointed September 2019</a:t>
            </a:r>
            <a:endParaRPr lang="en-IE" dirty="0">
              <a:solidFill>
                <a:srgbClr val="002060"/>
              </a:solidFill>
              <a:latin typeface="Arial Unicode MS" panose="020B0604020202020204" pitchFamily="34" charset="-128"/>
              <a:ea typeface="Arial Unicode MS" panose="020B0604020202020204" pitchFamily="34" charset="-128"/>
            </a:endParaRPr>
          </a:p>
          <a:p>
            <a:pPr marL="914400" algn="just"/>
            <a:r>
              <a:rPr lang="en-GB" dirty="0">
                <a:solidFill>
                  <a:srgbClr val="002060"/>
                </a:solidFill>
                <a:latin typeface="Arial" panose="020B0604020202020204" pitchFamily="34" charset="0"/>
                <a:ea typeface="Arial Unicode MS" panose="020B0604020202020204" pitchFamily="34" charset="-128"/>
              </a:rPr>
              <a:t>	:</a:t>
            </a:r>
            <a:endParaRPr lang="en-IE" dirty="0">
              <a:solidFill>
                <a:srgbClr val="002060"/>
              </a:solidFill>
              <a:latin typeface="Arial Unicode MS" panose="020B0604020202020204" pitchFamily="34" charset="-128"/>
              <a:ea typeface="Arial Unicode MS" panose="020B0604020202020204" pitchFamily="34" charset="-128"/>
            </a:endParaRPr>
          </a:p>
          <a:p>
            <a:pPr marL="342900" lvl="0" indent="-342900" algn="just">
              <a:buFont typeface="Symbol" panose="05050102010706020507" pitchFamily="18" charset="2"/>
              <a:buChar char=""/>
            </a:pPr>
            <a:r>
              <a:rPr lang="en-GB" u="sng" dirty="0">
                <a:solidFill>
                  <a:srgbClr val="002060"/>
                </a:solidFill>
                <a:latin typeface="Arial" panose="020B0604020202020204" pitchFamily="34" charset="0"/>
                <a:ea typeface="Arial Unicode MS" panose="020B0604020202020204" pitchFamily="34" charset="-128"/>
              </a:rPr>
              <a:t>Architect-led Design Team </a:t>
            </a:r>
            <a:r>
              <a:rPr lang="en-GB" dirty="0">
                <a:solidFill>
                  <a:srgbClr val="002060"/>
                </a:solidFill>
                <a:latin typeface="Arial" panose="020B0604020202020204" pitchFamily="34" charset="0"/>
                <a:ea typeface="Arial Unicode MS" panose="020B0604020202020204" pitchFamily="34" charset="-128"/>
              </a:rPr>
              <a:t>and </a:t>
            </a:r>
            <a:r>
              <a:rPr lang="en-GB" dirty="0" err="1">
                <a:solidFill>
                  <a:srgbClr val="002060"/>
                </a:solidFill>
                <a:latin typeface="Arial" panose="020B0604020202020204" pitchFamily="34" charset="0"/>
                <a:ea typeface="Arial Unicode MS" panose="020B0604020202020204" pitchFamily="34" charset="-128"/>
              </a:rPr>
              <a:t>McCulloughMulvin</a:t>
            </a:r>
            <a:r>
              <a:rPr lang="en-GB" dirty="0">
                <a:solidFill>
                  <a:srgbClr val="002060"/>
                </a:solidFill>
                <a:latin typeface="Arial" panose="020B0604020202020204" pitchFamily="34" charset="0"/>
                <a:ea typeface="Arial Unicode MS" panose="020B0604020202020204" pitchFamily="34" charset="-128"/>
              </a:rPr>
              <a:t> Architects appointed October 2019</a:t>
            </a:r>
          </a:p>
          <a:p>
            <a:pPr lvl="0" algn="just"/>
            <a:endParaRPr lang="en-IE" dirty="0">
              <a:solidFill>
                <a:srgbClr val="002060"/>
              </a:solidFill>
              <a:latin typeface="Arial Unicode MS" panose="020B0604020202020204" pitchFamily="34" charset="-128"/>
              <a:ea typeface="Arial Unicode MS" panose="020B0604020202020204" pitchFamily="34" charset="-128"/>
            </a:endParaRPr>
          </a:p>
          <a:p>
            <a:pPr algn="just"/>
            <a:r>
              <a:rPr lang="en-GB" dirty="0">
                <a:solidFill>
                  <a:srgbClr val="002060"/>
                </a:solidFill>
                <a:latin typeface="Arial" panose="020B0604020202020204" pitchFamily="34" charset="0"/>
                <a:ea typeface="Arial Unicode MS" panose="020B0604020202020204" pitchFamily="34" charset="-128"/>
              </a:rPr>
              <a:t>SDCC / Design Team Meetings commenced in November 2019 </a:t>
            </a:r>
          </a:p>
          <a:p>
            <a:pPr algn="just"/>
            <a:endParaRPr lang="en-GB" dirty="0">
              <a:solidFill>
                <a:srgbClr val="002060"/>
              </a:solidFill>
              <a:latin typeface="Arial" panose="020B0604020202020204" pitchFamily="34" charset="0"/>
              <a:ea typeface="Arial Unicode MS" panose="020B0604020202020204" pitchFamily="34" charset="-128"/>
            </a:endParaRPr>
          </a:p>
          <a:p>
            <a:pPr algn="just"/>
            <a:r>
              <a:rPr lang="en-GB" dirty="0">
                <a:solidFill>
                  <a:srgbClr val="002060"/>
                </a:solidFill>
                <a:latin typeface="Arial" panose="020B0604020202020204" pitchFamily="34" charset="0"/>
                <a:ea typeface="Arial Unicode MS" panose="020B0604020202020204" pitchFamily="34" charset="-128"/>
              </a:rPr>
              <a:t>Progressing delivery through  Planning and subject to same, to construction stage in 2020</a:t>
            </a:r>
            <a:r>
              <a:rPr lang="en-IE" dirty="0">
                <a:solidFill>
                  <a:srgbClr val="002060"/>
                </a:solidFill>
              </a:rPr>
              <a:t>.</a:t>
            </a:r>
          </a:p>
          <a:p>
            <a:pPr marL="342900" lvl="0" indent="-342900" algn="just">
              <a:buFont typeface="Symbol" panose="05050102010706020507" pitchFamily="18" charset="2"/>
              <a:buChar char=""/>
            </a:pPr>
            <a:endParaRPr lang="en-IE" dirty="0">
              <a:solidFill>
                <a:srgbClr val="000000"/>
              </a:solidFill>
              <a:latin typeface="Arial Unicode MS" panose="020B0604020202020204" pitchFamily="34" charset="-128"/>
              <a:ea typeface="Arial Unicode MS" panose="020B0604020202020204" pitchFamily="34" charset="-128"/>
            </a:endParaRPr>
          </a:p>
          <a:p>
            <a:pPr marL="914400" algn="just"/>
            <a:endParaRPr lang="en-GB" dirty="0">
              <a:solidFill>
                <a:srgbClr val="000000"/>
              </a:solidFill>
              <a:latin typeface="Arial" panose="020B0604020202020204" pitchFamily="34" charset="0"/>
              <a:ea typeface="Arial Unicode MS" panose="020B0604020202020204" pitchFamily="34" charset="-128"/>
            </a:endParaRPr>
          </a:p>
        </p:txBody>
      </p:sp>
      <p:pic>
        <p:nvPicPr>
          <p:cNvPr id="1025" name="Picture 1">
            <a:extLst>
              <a:ext uri="{FF2B5EF4-FFF2-40B4-BE49-F238E27FC236}">
                <a16:creationId xmlns:a16="http://schemas.microsoft.com/office/drawing/2014/main" id="{13924A93-AA9C-4D1C-96D0-1A5139641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2052" y="2358823"/>
            <a:ext cx="1147730" cy="6911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oup of people walking down a street next to a building&#10;&#10;Description automatically generated">
            <a:extLst>
              <a:ext uri="{FF2B5EF4-FFF2-40B4-BE49-F238E27FC236}">
                <a16:creationId xmlns:a16="http://schemas.microsoft.com/office/drawing/2014/main" id="{DFA33B37-7F7C-4796-B985-C09B57AA52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85" y="20101"/>
            <a:ext cx="2548455" cy="3029830"/>
          </a:xfrm>
          <a:prstGeom prst="rect">
            <a:avLst/>
          </a:prstGeom>
        </p:spPr>
      </p:pic>
      <p:sp>
        <p:nvSpPr>
          <p:cNvPr id="6" name="Rectangle 5">
            <a:extLst>
              <a:ext uri="{FF2B5EF4-FFF2-40B4-BE49-F238E27FC236}">
                <a16:creationId xmlns:a16="http://schemas.microsoft.com/office/drawing/2014/main" id="{921C6CAF-3824-49A8-8DD1-CD0B9A6C4FCA}"/>
              </a:ext>
            </a:extLst>
          </p:cNvPr>
          <p:cNvSpPr/>
          <p:nvPr/>
        </p:nvSpPr>
        <p:spPr>
          <a:xfrm>
            <a:off x="3308778" y="162449"/>
            <a:ext cx="3134256" cy="584775"/>
          </a:xfrm>
          <a:prstGeom prst="rect">
            <a:avLst/>
          </a:prstGeom>
        </p:spPr>
        <p:txBody>
          <a:bodyPr wrap="none">
            <a:spAutoFit/>
          </a:bodyPr>
          <a:lstStyle/>
          <a:p>
            <a:r>
              <a:rPr lang="en-GB" dirty="0" err="1">
                <a:solidFill>
                  <a:srgbClr val="0070C0"/>
                </a:solidFill>
                <a:latin typeface="Arial" panose="020B0604020202020204" pitchFamily="34" charset="0"/>
                <a:ea typeface="Arial Unicode MS" panose="020B0604020202020204" pitchFamily="34" charset="-128"/>
              </a:rPr>
              <a:t>McCulloughMulvin</a:t>
            </a:r>
            <a:r>
              <a:rPr lang="en-GB" dirty="0">
                <a:solidFill>
                  <a:srgbClr val="0070C0"/>
                </a:solidFill>
                <a:latin typeface="Arial" panose="020B0604020202020204" pitchFamily="34" charset="0"/>
                <a:ea typeface="Arial Unicode MS" panose="020B0604020202020204" pitchFamily="34" charset="-128"/>
              </a:rPr>
              <a:t> Architects</a:t>
            </a:r>
          </a:p>
          <a:p>
            <a:r>
              <a:rPr lang="en-GB" sz="1400" dirty="0">
                <a:solidFill>
                  <a:srgbClr val="0070C0"/>
                </a:solidFill>
                <a:latin typeface="Arial" panose="020B0604020202020204" pitchFamily="34" charset="0"/>
                <a:ea typeface="Arial Unicode MS" panose="020B0604020202020204" pitchFamily="34" charset="-128"/>
              </a:rPr>
              <a:t>Learning Foundry TCD </a:t>
            </a:r>
            <a:endParaRPr lang="en-IE" sz="1400" dirty="0">
              <a:solidFill>
                <a:srgbClr val="0070C0"/>
              </a:solidFill>
            </a:endParaRPr>
          </a:p>
        </p:txBody>
      </p:sp>
      <p:pic>
        <p:nvPicPr>
          <p:cNvPr id="4" name="Picture 3" descr="A large white building&#10;&#10;Description automatically generated">
            <a:extLst>
              <a:ext uri="{FF2B5EF4-FFF2-40B4-BE49-F238E27FC236}">
                <a16:creationId xmlns:a16="http://schemas.microsoft.com/office/drawing/2014/main" id="{D35C125A-8636-40C9-AB09-A3F67D01D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79092" y="162449"/>
            <a:ext cx="3202452" cy="2129130"/>
          </a:xfrm>
          <a:prstGeom prst="rect">
            <a:avLst/>
          </a:prstGeom>
        </p:spPr>
      </p:pic>
      <p:pic>
        <p:nvPicPr>
          <p:cNvPr id="8" name="Picture 7">
            <a:extLst>
              <a:ext uri="{FF2B5EF4-FFF2-40B4-BE49-F238E27FC236}">
                <a16:creationId xmlns:a16="http://schemas.microsoft.com/office/drawing/2014/main" id="{D2B03902-0772-41A5-BA00-2BB546FCDA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5638" y="6110287"/>
            <a:ext cx="171971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8D901DEE-6DCE-499E-9126-9E10D630E6F6}"/>
              </a:ext>
            </a:extLst>
          </p:cNvPr>
          <p:cNvSpPr txBox="1"/>
          <p:nvPr/>
        </p:nvSpPr>
        <p:spPr>
          <a:xfrm>
            <a:off x="3929773" y="1257791"/>
            <a:ext cx="2630125" cy="523220"/>
          </a:xfrm>
          <a:prstGeom prst="rect">
            <a:avLst/>
          </a:prstGeom>
          <a:solidFill>
            <a:srgbClr val="0070C0"/>
          </a:solidFill>
        </p:spPr>
        <p:txBody>
          <a:bodyPr wrap="square" rtlCol="0">
            <a:spAutoFit/>
          </a:bodyPr>
          <a:lstStyle/>
          <a:p>
            <a:r>
              <a:rPr lang="en-IE" sz="2800" dirty="0">
                <a:solidFill>
                  <a:schemeClr val="bg1"/>
                </a:solidFill>
              </a:rPr>
              <a:t>2019</a:t>
            </a:r>
          </a:p>
        </p:txBody>
      </p:sp>
      <p:pic>
        <p:nvPicPr>
          <p:cNvPr id="15" name="Picture 14" descr="A picture containing food&#10;&#10;Description automatically generated">
            <a:extLst>
              <a:ext uri="{FF2B5EF4-FFF2-40B4-BE49-F238E27FC236}">
                <a16:creationId xmlns:a16="http://schemas.microsoft.com/office/drawing/2014/main" id="{AF0A5DBC-1596-4639-8213-6C0E48A599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218" y="3049930"/>
            <a:ext cx="2708342" cy="3770088"/>
          </a:xfrm>
          <a:prstGeom prst="rect">
            <a:avLst/>
          </a:prstGeom>
        </p:spPr>
      </p:pic>
    </p:spTree>
    <p:extLst>
      <p:ext uri="{BB962C8B-B14F-4D97-AF65-F5344CB8AC3E}">
        <p14:creationId xmlns:p14="http://schemas.microsoft.com/office/powerpoint/2010/main" val="322974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398A9C-FA1D-4CCE-9C39-9989CF795277}"/>
              </a:ext>
            </a:extLst>
          </p:cNvPr>
          <p:cNvSpPr/>
          <p:nvPr/>
        </p:nvSpPr>
        <p:spPr>
          <a:xfrm>
            <a:off x="4156339" y="211244"/>
            <a:ext cx="7905855" cy="432368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lnSpc>
                <a:spcPct val="107000"/>
              </a:lnSpc>
              <a:spcAft>
                <a:spcPts val="800"/>
              </a:spcAft>
            </a:pPr>
            <a:r>
              <a:rPr lang="en-IE" sz="2800" dirty="0">
                <a:latin typeface="Calibri" panose="020F0502020204030204" pitchFamily="34" charset="0"/>
                <a:ea typeface="Calibri" panose="020F0502020204030204" pitchFamily="34" charset="0"/>
                <a:cs typeface="Times New Roman" panose="02020603050405020304" pitchFamily="18" charset="0"/>
              </a:rPr>
              <a:t>Vision for Innovation Centre Tallaght</a:t>
            </a:r>
          </a:p>
          <a:p>
            <a:pPr marL="342900" lvl="0" indent="-342900">
              <a:lnSpc>
                <a:spcPct val="107000"/>
              </a:lnSpc>
              <a:spcAft>
                <a:spcPts val="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Flexible space for Start-up and Scale-up companies while also supporting Community Development within the centre</a:t>
            </a:r>
          </a:p>
          <a:p>
            <a:pPr marL="342900" lvl="0" indent="-342900">
              <a:lnSpc>
                <a:spcPct val="107000"/>
              </a:lnSpc>
              <a:spcAft>
                <a:spcPts val="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Ensure that the centre is an economic development catalyst for South Dublin</a:t>
            </a:r>
          </a:p>
          <a:p>
            <a:pPr marL="342900" lvl="0" indent="-342900">
              <a:lnSpc>
                <a:spcPct val="107000"/>
              </a:lnSpc>
              <a:spcAft>
                <a:spcPts val="0"/>
              </a:spcAft>
              <a:buFont typeface="Symbol" panose="05050102010706020507" pitchFamily="18" charset="2"/>
              <a:buChar char=""/>
            </a:pPr>
            <a:r>
              <a:rPr lang="en-IE" sz="2800" dirty="0">
                <a:latin typeface="Calibri" panose="020F0502020204030204" pitchFamily="34" charset="0"/>
                <a:ea typeface="Calibri" panose="020F0502020204030204" pitchFamily="34" charset="0"/>
                <a:cs typeface="Times New Roman" panose="02020603050405020304" pitchFamily="18" charset="0"/>
              </a:rPr>
              <a:t>Design features into building design and brand to aid community development and drive aspiration and entrepreneurial culture</a:t>
            </a:r>
          </a:p>
        </p:txBody>
      </p:sp>
      <p:pic>
        <p:nvPicPr>
          <p:cNvPr id="6" name="Picture 5" descr="A picture containing text, map, toy, room&#10;&#10;Description automatically generated">
            <a:extLst>
              <a:ext uri="{FF2B5EF4-FFF2-40B4-BE49-F238E27FC236}">
                <a16:creationId xmlns:a16="http://schemas.microsoft.com/office/drawing/2014/main" id="{B341F104-1E1A-4664-B318-24CEFBCC3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1096" y="4771177"/>
            <a:ext cx="4156339" cy="1850572"/>
          </a:xfrm>
          <a:prstGeom prst="rect">
            <a:avLst/>
          </a:prstGeom>
        </p:spPr>
      </p:pic>
      <p:pic>
        <p:nvPicPr>
          <p:cNvPr id="8" name="Picture 7" descr="A close up of a map&#10;&#10;Description automatically generated">
            <a:extLst>
              <a:ext uri="{FF2B5EF4-FFF2-40B4-BE49-F238E27FC236}">
                <a16:creationId xmlns:a16="http://schemas.microsoft.com/office/drawing/2014/main" id="{FE24CF51-D07A-4E99-9F23-C85287F6F9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06" y="1575360"/>
            <a:ext cx="3244765" cy="3715097"/>
          </a:xfrm>
          <a:prstGeom prst="rect">
            <a:avLst/>
          </a:prstGeom>
        </p:spPr>
      </p:pic>
      <p:pic>
        <p:nvPicPr>
          <p:cNvPr id="9" name="Picture 8">
            <a:extLst>
              <a:ext uri="{FF2B5EF4-FFF2-40B4-BE49-F238E27FC236}">
                <a16:creationId xmlns:a16="http://schemas.microsoft.com/office/drawing/2014/main" id="{E4673679-A081-4E79-95F8-091B612C5A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2476" y="5899043"/>
            <a:ext cx="1719718"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6808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building, train, track, station&#10;&#10;Description automatically generated">
            <a:extLst>
              <a:ext uri="{FF2B5EF4-FFF2-40B4-BE49-F238E27FC236}">
                <a16:creationId xmlns:a16="http://schemas.microsoft.com/office/drawing/2014/main" id="{675D1AED-BD3C-4CC1-BD41-57FA077B7375}"/>
              </a:ext>
            </a:extLst>
          </p:cNvPr>
          <p:cNvPicPr>
            <a:picLocks noChangeAspect="1"/>
          </p:cNvPicPr>
          <p:nvPr/>
        </p:nvPicPr>
        <p:blipFill rotWithShape="1">
          <a:blip r:embed="rId2">
            <a:extLst>
              <a:ext uri="{28A0092B-C50C-407E-A947-70E740481C1C}">
                <a14:useLocalDpi xmlns:a14="http://schemas.microsoft.com/office/drawing/2010/main" val="0"/>
              </a:ext>
            </a:extLst>
          </a:blip>
          <a:srcRect r="5333"/>
          <a:stretch/>
        </p:blipFill>
        <p:spPr>
          <a:xfrm>
            <a:off x="-1" y="10"/>
            <a:ext cx="12192000" cy="6857990"/>
          </a:xfrm>
          <a:prstGeom prst="rect">
            <a:avLst/>
          </a:prstGeom>
        </p:spPr>
      </p:pic>
      <p:sp>
        <p:nvSpPr>
          <p:cNvPr id="7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0242" name="Title 1">
            <a:extLst>
              <a:ext uri="{FF2B5EF4-FFF2-40B4-BE49-F238E27FC236}">
                <a16:creationId xmlns:a16="http://schemas.microsoft.com/office/drawing/2014/main" id="{BBE558C6-819E-4DAB-81A7-D3260125718C}"/>
              </a:ext>
            </a:extLst>
          </p:cNvPr>
          <p:cNvSpPr>
            <a:spLocks noGrp="1"/>
          </p:cNvSpPr>
          <p:nvPr>
            <p:ph type="title"/>
          </p:nvPr>
        </p:nvSpPr>
        <p:spPr bwMode="auto">
          <a:xfrm>
            <a:off x="709448" y="1913950"/>
            <a:ext cx="4204137" cy="134275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0" compatLnSpc="1">
            <a:prstTxWarp prst="textNoShape">
              <a:avLst/>
            </a:prstTxWarp>
            <a:normAutofit/>
          </a:bodyPr>
          <a:lstStyle/>
          <a:p>
            <a:pPr algn="ctr"/>
            <a:r>
              <a:rPr lang="en-IE" altLang="en-US" sz="3600" b="1"/>
              <a:t>OBJECTIVES</a:t>
            </a:r>
          </a:p>
        </p:txBody>
      </p:sp>
      <p:sp>
        <p:nvSpPr>
          <p:cNvPr id="10244" name="Slide Number Placeholder 3">
            <a:extLst>
              <a:ext uri="{FF2B5EF4-FFF2-40B4-BE49-F238E27FC236}">
                <a16:creationId xmlns:a16="http://schemas.microsoft.com/office/drawing/2014/main" id="{4D1A78C1-0331-4DDF-88E5-BDA4DD9B8E62}"/>
              </a:ext>
            </a:extLst>
          </p:cNvPr>
          <p:cNvSpPr>
            <a:spLocks noGrp="1"/>
          </p:cNvSpPr>
          <p:nvPr>
            <p:ph type="sldNum" sz="quarter" idx="12"/>
          </p:nvPr>
        </p:nvSpPr>
        <p:spPr>
          <a:xfrm>
            <a:off x="2568203" y="1232300"/>
            <a:ext cx="365760" cy="365125"/>
          </a:xfrm>
          <a:prstGeom prst="ellipse">
            <a:avLst/>
          </a:prstGeom>
          <a:solidFill>
            <a:schemeClr val="bg1">
              <a:alpha val="70000"/>
            </a:schemeClr>
          </a:solidFill>
          <a:ln>
            <a:solidFill>
              <a:schemeClr val="tx1">
                <a:lumMod val="75000"/>
                <a:lumOff val="25000"/>
              </a:schemeClr>
            </a:solidFill>
          </a:ln>
        </p:spPr>
        <p:txBody>
          <a:bodyPr>
            <a:norm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90000"/>
              </a:lnSpc>
              <a:spcBef>
                <a:spcPct val="0"/>
              </a:spcBef>
              <a:spcAft>
                <a:spcPts val="600"/>
              </a:spcAft>
              <a:buFontTx/>
              <a:buNone/>
            </a:pPr>
            <a:fld id="{4626AFF6-5115-41B3-8426-964D1C375782}" type="slidenum">
              <a:rPr lang="en-GB" altLang="en-US" sz="1000"/>
              <a:pPr algn="ctr">
                <a:lnSpc>
                  <a:spcPct val="90000"/>
                </a:lnSpc>
                <a:spcBef>
                  <a:spcPct val="0"/>
                </a:spcBef>
                <a:spcAft>
                  <a:spcPts val="600"/>
                </a:spcAft>
                <a:buFontTx/>
                <a:buNone/>
              </a:pPr>
              <a:t>6</a:t>
            </a:fld>
            <a:endParaRPr lang="en-GB" altLang="en-US" sz="1000"/>
          </a:p>
        </p:txBody>
      </p:sp>
      <p:cxnSp>
        <p:nvCxnSpPr>
          <p:cNvPr id="75" name="Straight Connector 7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60EAF2-7652-4969-9E13-51EE3234D574}"/>
              </a:ext>
            </a:extLst>
          </p:cNvPr>
          <p:cNvSpPr>
            <a:spLocks noGrp="1"/>
          </p:cNvSpPr>
          <p:nvPr>
            <p:ph idx="1"/>
          </p:nvPr>
        </p:nvSpPr>
        <p:spPr>
          <a:xfrm>
            <a:off x="525516" y="3417573"/>
            <a:ext cx="4593021" cy="2619839"/>
          </a:xfrm>
        </p:spPr>
        <p:txBody>
          <a:bodyPr anchor="ctr">
            <a:normAutofit/>
          </a:bodyPr>
          <a:lstStyle/>
          <a:p>
            <a:pPr>
              <a:defRPr/>
            </a:pPr>
            <a:r>
              <a:rPr lang="en-IE" sz="1700"/>
              <a:t>Support enterprise &amp; innovation culture.</a:t>
            </a:r>
          </a:p>
          <a:p>
            <a:pPr>
              <a:defRPr/>
            </a:pPr>
            <a:r>
              <a:rPr lang="en-IE" sz="1700"/>
              <a:t>Attractive space for innovative entrepreneurs to locate in SDC.</a:t>
            </a:r>
          </a:p>
          <a:p>
            <a:pPr>
              <a:defRPr/>
            </a:pPr>
            <a:r>
              <a:rPr lang="en-IE" sz="1700"/>
              <a:t>A “hub” for innovation in the County.</a:t>
            </a:r>
          </a:p>
          <a:p>
            <a:pPr>
              <a:defRPr/>
            </a:pPr>
            <a:r>
              <a:rPr lang="en-IE" sz="1700"/>
              <a:t>On the map as “business destination”</a:t>
            </a:r>
          </a:p>
          <a:p>
            <a:pPr>
              <a:defRPr/>
            </a:pPr>
            <a:r>
              <a:rPr lang="en-IE" sz="1700"/>
              <a:t>Retain and embed supply chain of innovators.</a:t>
            </a:r>
          </a:p>
          <a:p>
            <a:pPr marL="0" indent="0">
              <a:buNone/>
              <a:defRPr/>
            </a:pPr>
            <a:r>
              <a:rPr lang="en-IE" sz="1700" b="1" i="1">
                <a:effectLst>
                  <a:outerShdw blurRad="38100" dist="38100" dir="2700000" algn="tl">
                    <a:srgbClr val="000000">
                      <a:alpha val="43137"/>
                    </a:srgbClr>
                  </a:outerShdw>
                </a:effectLst>
              </a:rPr>
              <a:t>“..Maximise productivity growth…”</a:t>
            </a:r>
          </a:p>
        </p:txBody>
      </p:sp>
      <p:sp>
        <p:nvSpPr>
          <p:cNvPr id="2" name="Rectangle 1">
            <a:extLst>
              <a:ext uri="{FF2B5EF4-FFF2-40B4-BE49-F238E27FC236}">
                <a16:creationId xmlns:a16="http://schemas.microsoft.com/office/drawing/2014/main" id="{E83516A6-FBAE-4909-BE18-3C6910DC5E13}"/>
              </a:ext>
            </a:extLst>
          </p:cNvPr>
          <p:cNvSpPr/>
          <p:nvPr/>
        </p:nvSpPr>
        <p:spPr>
          <a:xfrm>
            <a:off x="6095999" y="266657"/>
            <a:ext cx="5257978" cy="464871"/>
          </a:xfrm>
          <a:prstGeom prst="rect">
            <a:avLst/>
          </a:prstGeom>
        </p:spPr>
        <p:txBody>
          <a:bodyPr wrap="none">
            <a:spAutoFit/>
          </a:bodyPr>
          <a:lstStyle/>
          <a:p>
            <a:pPr>
              <a:lnSpc>
                <a:spcPct val="150000"/>
              </a:lnSpc>
              <a:spcAft>
                <a:spcPts val="600"/>
              </a:spcAft>
              <a:defRPr/>
            </a:pPr>
            <a:r>
              <a:rPr lang="en-GB" altLang="en-US" b="1" i="1" u="sng" dirty="0">
                <a:solidFill>
                  <a:srgbClr val="FFFF00"/>
                </a:solidFill>
                <a:effectLst>
                  <a:outerShdw blurRad="38100" dist="38100" dir="2700000" algn="tl">
                    <a:srgbClr val="FFFFFF"/>
                  </a:outerShdw>
                </a:effectLst>
              </a:rPr>
              <a:t>“.. South Dublin</a:t>
            </a:r>
            <a:r>
              <a:rPr lang="en-GB" altLang="en-US" b="1" i="1" u="sng" dirty="0">
                <a:solidFill>
                  <a:schemeClr val="bg1"/>
                </a:solidFill>
                <a:effectLst>
                  <a:outerShdw blurRad="38100" dist="38100" dir="2700000" algn="tl">
                    <a:srgbClr val="FFFFFF"/>
                  </a:outerShdw>
                </a:effectLst>
              </a:rPr>
              <a:t>…….A COMMUNITY OF BUSINESSES</a:t>
            </a:r>
            <a:r>
              <a:rPr lang="en-GB" altLang="en-US" b="1" i="1" u="sng" dirty="0">
                <a:effectLst>
                  <a:outerShdw blurRad="38100" dist="38100" dir="2700000" algn="tl">
                    <a:srgbClr val="FFFFFF"/>
                  </a:outerShdw>
                </a:effectLst>
              </a:rPr>
              <a:t>…”</a:t>
            </a:r>
          </a:p>
        </p:txBody>
      </p:sp>
    </p:spTree>
    <p:extLst>
      <p:ext uri="{BB962C8B-B14F-4D97-AF65-F5344CB8AC3E}">
        <p14:creationId xmlns:p14="http://schemas.microsoft.com/office/powerpoint/2010/main" val="1398736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6363BC75C9EC4390A0AD22476E5680" ma:contentTypeVersion="2" ma:contentTypeDescription="Create a new document." ma:contentTypeScope="" ma:versionID="1d10adcc8d5a1645ba364342898dc2c2">
  <xsd:schema xmlns:xsd="http://www.w3.org/2001/XMLSchema" xmlns:xs="http://www.w3.org/2001/XMLSchema" xmlns:p="http://schemas.microsoft.com/office/2006/metadata/properties" xmlns:ns3="1a06c603-71f3-4b6a-9e37-6a8c2f53b8e3" targetNamespace="http://schemas.microsoft.com/office/2006/metadata/properties" ma:root="true" ma:fieldsID="88d4ad46e6fa01ccb7c65e27f7762396" ns3:_="">
    <xsd:import namespace="1a06c603-71f3-4b6a-9e37-6a8c2f53b8e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6c603-71f3-4b6a-9e37-6a8c2f53b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98123-D9A3-4FA2-94B3-5135781CE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6c603-71f3-4b6a-9e37-6a8c2f53b8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08F41D-B961-4462-8A03-CCE985DBEB17}">
  <ds:schemaRefs>
    <ds:schemaRef ds:uri="1a06c603-71f3-4b6a-9e37-6a8c2f53b8e3"/>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34B9FAE3-3353-453D-90C0-F924405933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1188</TotalTime>
  <Words>283</Words>
  <Application>Microsoft Office PowerPoint</Application>
  <PresentationFormat>Widescreen</PresentationFormat>
  <Paragraphs>42</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 Unicode MS</vt:lpstr>
      <vt:lpstr>Arial</vt:lpstr>
      <vt:lpstr>Calibri</vt:lpstr>
      <vt:lpstr>Calibri Light</vt:lpstr>
      <vt:lpstr>Symbol</vt:lpstr>
      <vt:lpstr>Office Theme</vt:lpstr>
      <vt:lpstr>Innovation Centre Tallaght </vt:lpstr>
      <vt:lpstr>PowerPoint Presentation</vt:lpstr>
      <vt:lpstr>PowerPoint Presentation</vt:lpstr>
      <vt:lpstr>PowerPoint Presentation</vt:lpstr>
      <vt:lpstr>PowerPoint Presentation</vt:lpstr>
      <vt:lpstr>OBJECTIVES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Centre Tallaght</dc:title>
  <dc:creator>Thomas Rooney</dc:creator>
  <cp:lastModifiedBy>Thomas Rooney</cp:lastModifiedBy>
  <cp:revision>8</cp:revision>
  <cp:lastPrinted>2019-11-11T17:31:49Z</cp:lastPrinted>
  <dcterms:created xsi:type="dcterms:W3CDTF">2019-11-11T12:08:51Z</dcterms:created>
  <dcterms:modified xsi:type="dcterms:W3CDTF">2019-11-12T18:13:13Z</dcterms:modified>
</cp:coreProperties>
</file>