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8" r:id="rId3"/>
    <p:sldId id="265" r:id="rId4"/>
    <p:sldId id="270" r:id="rId5"/>
    <p:sldId id="262" r:id="rId6"/>
    <p:sldId id="264" r:id="rId7"/>
    <p:sldId id="267" r:id="rId8"/>
    <p:sldId id="266" r:id="rId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30" autoAdjust="0"/>
    <p:restoredTop sz="94660"/>
  </p:normalViewPr>
  <p:slideViewPr>
    <p:cSldViewPr snapToGrid="0">
      <p:cViewPr varScale="1">
        <p:scale>
          <a:sx n="44" d="100"/>
          <a:sy n="44" d="100"/>
        </p:scale>
        <p:origin x="8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4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635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7369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2099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25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0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201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3460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016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68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567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11/13/2019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42583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7081A-EC88-4062-890C-691CF0D763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/>
              <a:t>SUSTAINABLE business PROGRAMME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95CE53-BC34-43DD-BFD9-DC77617343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E" sz="40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lin</a:t>
            </a:r>
            <a:r>
              <a:rPr lang="en-I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Chamber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711C66-9B32-4001-B6F0-2BC15F4678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21" y="5082379"/>
            <a:ext cx="4334256" cy="1775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399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08DF77-C8E3-4DAA-9C6F-995735733951}"/>
              </a:ext>
            </a:extLst>
          </p:cNvPr>
          <p:cNvSpPr txBox="1"/>
          <p:nvPr/>
        </p:nvSpPr>
        <p:spPr>
          <a:xfrm>
            <a:off x="1569265" y="2360943"/>
            <a:ext cx="906517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E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Cliodhna O’ Byrne</a:t>
            </a:r>
          </a:p>
          <a:p>
            <a:pPr algn="ctr"/>
            <a:r>
              <a:rPr lang="en-IE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Chamber Programme Manager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BE9D3DB-E027-49E0-814C-72437B532B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035" y="2360943"/>
            <a:ext cx="11205929" cy="241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962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2148F2-9BFC-4D7C-BFD6-043554BF0C49}"/>
              </a:ext>
            </a:extLst>
          </p:cNvPr>
          <p:cNvSpPr txBox="1"/>
          <p:nvPr/>
        </p:nvSpPr>
        <p:spPr>
          <a:xfrm flipH="1">
            <a:off x="1056372" y="1143000"/>
            <a:ext cx="99164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has never happened so fast and it will never happen so slow again</a:t>
            </a: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059AE8-EDDD-4087-BE63-C24406B8D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21" y="5563644"/>
            <a:ext cx="3430588" cy="12943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496856-F2CB-4264-AE72-5A6B242541F3}"/>
              </a:ext>
            </a:extLst>
          </p:cNvPr>
          <p:cNvSpPr txBox="1"/>
          <p:nvPr/>
        </p:nvSpPr>
        <p:spPr>
          <a:xfrm>
            <a:off x="980661" y="1019889"/>
            <a:ext cx="9992139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latin typeface="+mj-lt"/>
              </a:rPr>
              <a:t>Business Sustainable Programme – Key Elements 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400" dirty="0"/>
              <a:t>Positive, Unique &amp; Innovative programme </a:t>
            </a:r>
          </a:p>
          <a:p>
            <a:endParaRPr lang="en-I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400" dirty="0"/>
              <a:t>Empower businesses to consider the sustainability and long term future of their business</a:t>
            </a:r>
          </a:p>
          <a:p>
            <a:endParaRPr lang="en-I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400" dirty="0"/>
              <a:t>Partnership has strong focus on Enterprise development and  job creation </a:t>
            </a:r>
          </a:p>
          <a:p>
            <a:endParaRPr lang="en-I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400" dirty="0"/>
              <a:t>Core of programme is  One to One support and listening to business needs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2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400" dirty="0"/>
              <a:t>Direct contact and pathway to key people in local/national agencies</a:t>
            </a:r>
          </a:p>
          <a:p>
            <a:endParaRPr lang="en-IE" dirty="0"/>
          </a:p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664217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2148F2-9BFC-4D7C-BFD6-043554BF0C49}"/>
              </a:ext>
            </a:extLst>
          </p:cNvPr>
          <p:cNvSpPr txBox="1"/>
          <p:nvPr/>
        </p:nvSpPr>
        <p:spPr>
          <a:xfrm flipH="1">
            <a:off x="1056372" y="1143000"/>
            <a:ext cx="99164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has never happened so fast and it will never happen so slow again</a:t>
            </a: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0059AE8-EDDD-4087-BE63-C24406B8D8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542511"/>
            <a:ext cx="3430588" cy="12943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F496856-F2CB-4264-AE72-5A6B242541F3}"/>
              </a:ext>
            </a:extLst>
          </p:cNvPr>
          <p:cNvSpPr txBox="1"/>
          <p:nvPr/>
        </p:nvSpPr>
        <p:spPr>
          <a:xfrm>
            <a:off x="980661" y="1019889"/>
            <a:ext cx="9992139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E" sz="2800" b="1" dirty="0">
                <a:latin typeface="+mj-lt"/>
              </a:rPr>
              <a:t>Business Sustainable Programme – Key Elements </a:t>
            </a:r>
          </a:p>
          <a:p>
            <a:endParaRPr lang="en-IE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All businesses throughout the County have access to the programme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Evidenced based programme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Collating information from meeting to inform future service provision</a:t>
            </a:r>
          </a:p>
          <a:p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Collaboration is key to programme success – sharing knowledge learning skills information and resource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20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IE" sz="2000" dirty="0"/>
              <a:t>Examples Collaboration at the heart of the programme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/>
              <a:t>Collaboration in Information through surveys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/>
              <a:t>Collaboration through training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000" dirty="0"/>
              <a:t>Collaboration through Sports Tourism 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en-I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dirty="0"/>
          </a:p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71700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771930A-34A1-45A0-B606-2DDFEBA750A2}"/>
              </a:ext>
            </a:extLst>
          </p:cNvPr>
          <p:cNvSpPr/>
          <p:nvPr/>
        </p:nvSpPr>
        <p:spPr>
          <a:xfrm>
            <a:off x="4161183" y="795131"/>
            <a:ext cx="3326618" cy="16451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Core: </a:t>
            </a: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Connectivity, supporting developing SMEs; building successful businesses 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2F3EF3D-5789-4975-B403-15DE9E1F0499}"/>
              </a:ext>
            </a:extLst>
          </p:cNvPr>
          <p:cNvSpPr/>
          <p:nvPr/>
        </p:nvSpPr>
        <p:spPr>
          <a:xfrm>
            <a:off x="768626" y="3581921"/>
            <a:ext cx="2269895" cy="32003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Sectoral Focus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Distribution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Manufacturing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Engineering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Business Services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Exporters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74CCC1-A8B6-42AF-AB72-E10615B92F68}"/>
              </a:ext>
            </a:extLst>
          </p:cNvPr>
          <p:cNvSpPr/>
          <p:nvPr/>
        </p:nvSpPr>
        <p:spPr>
          <a:xfrm>
            <a:off x="4328721" y="3621366"/>
            <a:ext cx="2570922" cy="31062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Partnership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South Dublin County Council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South Dublin Chamber 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IE" sz="1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Left Arrow 12">
            <a:extLst>
              <a:ext uri="{FF2B5EF4-FFF2-40B4-BE49-F238E27FC236}">
                <a16:creationId xmlns:a16="http://schemas.microsoft.com/office/drawing/2014/main" id="{8E79A1FF-94F2-4D6B-8A3E-B754BA79675F}"/>
              </a:ext>
            </a:extLst>
          </p:cNvPr>
          <p:cNvSpPr/>
          <p:nvPr/>
        </p:nvSpPr>
        <p:spPr>
          <a:xfrm>
            <a:off x="3259068" y="4479572"/>
            <a:ext cx="821635" cy="64730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13" name="Right Arrow 8">
            <a:extLst>
              <a:ext uri="{FF2B5EF4-FFF2-40B4-BE49-F238E27FC236}">
                <a16:creationId xmlns:a16="http://schemas.microsoft.com/office/drawing/2014/main" id="{0A7BF00A-79A3-4671-B23E-8F274CA9B995}"/>
              </a:ext>
            </a:extLst>
          </p:cNvPr>
          <p:cNvSpPr/>
          <p:nvPr/>
        </p:nvSpPr>
        <p:spPr>
          <a:xfrm>
            <a:off x="7067181" y="4507788"/>
            <a:ext cx="807554" cy="61909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15" name="Up Arrow 6">
            <a:extLst>
              <a:ext uri="{FF2B5EF4-FFF2-40B4-BE49-F238E27FC236}">
                <a16:creationId xmlns:a16="http://schemas.microsoft.com/office/drawing/2014/main" id="{493A349C-E351-499D-B747-65E446662771}"/>
              </a:ext>
            </a:extLst>
          </p:cNvPr>
          <p:cNvSpPr/>
          <p:nvPr/>
        </p:nvSpPr>
        <p:spPr>
          <a:xfrm>
            <a:off x="5254485" y="2610678"/>
            <a:ext cx="669237" cy="792737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IE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FC2BECB-0639-4EC1-B73A-FB56C92119C0}"/>
              </a:ext>
            </a:extLst>
          </p:cNvPr>
          <p:cNvSpPr/>
          <p:nvPr/>
        </p:nvSpPr>
        <p:spPr>
          <a:xfrm>
            <a:off x="8189843" y="3621366"/>
            <a:ext cx="2570922" cy="31609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Geographical Focus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Tallaght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Lucan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Clondalkin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Newcastle 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Rathcoole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Rathfarnham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14350" indent="-2857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1600" u="sng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Large Business Parks</a:t>
            </a:r>
            <a:endParaRPr lang="en-IE" sz="16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6644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2148F2-9BFC-4D7C-BFD6-043554BF0C49}"/>
              </a:ext>
            </a:extLst>
          </p:cNvPr>
          <p:cNvSpPr txBox="1"/>
          <p:nvPr/>
        </p:nvSpPr>
        <p:spPr>
          <a:xfrm flipH="1">
            <a:off x="1056372" y="1143000"/>
            <a:ext cx="99164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has never happened so fast and it will never happen so slow again</a:t>
            </a: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96856-F2CB-4264-AE72-5A6B242541F3}"/>
              </a:ext>
            </a:extLst>
          </p:cNvPr>
          <p:cNvSpPr txBox="1"/>
          <p:nvPr/>
        </p:nvSpPr>
        <p:spPr>
          <a:xfrm>
            <a:off x="1033670" y="927652"/>
            <a:ext cx="9992139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>
                <a:latin typeface="+mj-lt"/>
              </a:rPr>
              <a:t>South Dublin County Council &amp; Chamber Collaboration through Surveys &amp; Information</a:t>
            </a:r>
          </a:p>
          <a:p>
            <a:endParaRPr lang="en-IE" sz="2800" b="1" dirty="0">
              <a:latin typeface="+mj-lt"/>
            </a:endParaRPr>
          </a:p>
          <a:p>
            <a:r>
              <a:rPr lang="en-IE" sz="2800" b="1" dirty="0">
                <a:latin typeface="+mj-lt"/>
              </a:rPr>
              <a:t>Exporting Survey - </a:t>
            </a:r>
            <a:r>
              <a:rPr lang="en-IE" sz="2400" b="1" dirty="0"/>
              <a:t>Key Outcomes</a:t>
            </a:r>
          </a:p>
          <a:p>
            <a:endParaRPr lang="en-I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Of the 200 businesses surveyed 90% of those businesses were active exporters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dirty="0"/>
          </a:p>
          <a:p>
            <a:endParaRPr lang="en-I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60% of respondents found it difficult to access services and support or were not even aware that they could access support. 30% of businesses did receive support from a range of agencies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Biggest barrier when exporting was Understanding Legal requirements 30% followed by Making Connections 20% and Understanding Export Documentation 20%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F3E17F-D1B2-4E93-AFEF-16B677AA47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403998"/>
              </p:ext>
            </p:extLst>
          </p:nvPr>
        </p:nvGraphicFramePr>
        <p:xfrm>
          <a:off x="1219200" y="3429000"/>
          <a:ext cx="8017675" cy="10825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55567">
                  <a:extLst>
                    <a:ext uri="{9D8B030D-6E8A-4147-A177-3AD203B41FA5}">
                      <a16:colId xmlns:a16="http://schemas.microsoft.com/office/drawing/2014/main" val="923645799"/>
                    </a:ext>
                  </a:extLst>
                </a:gridCol>
                <a:gridCol w="2521086">
                  <a:extLst>
                    <a:ext uri="{9D8B030D-6E8A-4147-A177-3AD203B41FA5}">
                      <a16:colId xmlns:a16="http://schemas.microsoft.com/office/drawing/2014/main" val="587362110"/>
                    </a:ext>
                  </a:extLst>
                </a:gridCol>
                <a:gridCol w="1341022">
                  <a:extLst>
                    <a:ext uri="{9D8B030D-6E8A-4147-A177-3AD203B41FA5}">
                      <a16:colId xmlns:a16="http://schemas.microsoft.com/office/drawing/2014/main" val="1738233944"/>
                    </a:ext>
                  </a:extLst>
                </a:gridCol>
              </a:tblGrid>
              <a:tr h="10825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60% Export Goods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25% Export Goods &amp; Services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IE" sz="2000" dirty="0">
                          <a:effectLst/>
                        </a:rPr>
                        <a:t>15% Export Services</a:t>
                      </a:r>
                      <a:endParaRPr lang="en-IE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78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3819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2148F2-9BFC-4D7C-BFD6-043554BF0C49}"/>
              </a:ext>
            </a:extLst>
          </p:cNvPr>
          <p:cNvSpPr txBox="1"/>
          <p:nvPr/>
        </p:nvSpPr>
        <p:spPr>
          <a:xfrm flipH="1">
            <a:off x="1056372" y="1143000"/>
            <a:ext cx="99164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I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Change has never happened so fast and it will never happen so slow again</a:t>
            </a: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96856-F2CB-4264-AE72-5A6B242541F3}"/>
              </a:ext>
            </a:extLst>
          </p:cNvPr>
          <p:cNvSpPr txBox="1"/>
          <p:nvPr/>
        </p:nvSpPr>
        <p:spPr>
          <a:xfrm>
            <a:off x="1033670" y="927652"/>
            <a:ext cx="999213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800" b="1" dirty="0"/>
              <a:t>South Dublin County Council &amp; Chamber Collaboration through Surveys &amp; Information</a:t>
            </a:r>
          </a:p>
          <a:p>
            <a:endParaRPr lang="en-IE" sz="2800" b="1" dirty="0">
              <a:latin typeface="+mj-lt"/>
            </a:endParaRPr>
          </a:p>
          <a:p>
            <a:r>
              <a:rPr lang="en-IE" sz="2400" b="1" dirty="0">
                <a:latin typeface="+mj-lt"/>
              </a:rPr>
              <a:t>Results of Economic Growth Survey </a:t>
            </a:r>
            <a:r>
              <a:rPr lang="en-IE" sz="2800" b="1" dirty="0">
                <a:latin typeface="+mj-lt"/>
              </a:rPr>
              <a:t>- </a:t>
            </a:r>
            <a:r>
              <a:rPr lang="en-IE" sz="2400" b="1" dirty="0"/>
              <a:t>Key Outcomes</a:t>
            </a:r>
          </a:p>
          <a:p>
            <a:endParaRPr lang="en-I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dirty="0"/>
              <a:t>Support in ‘Marketing their business’ (26%) was number one priority to grow business as well as ‘increased networking opportunities’ (17%)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dirty="0"/>
              <a:t>70% of businesses have taken on staff in the last 2 years – 50% will be taking on more staff in coming 12 months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I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E" sz="2400" dirty="0"/>
              <a:t>60% of businesses are currently exporting, with UK and Northern Ireland as the main markets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8043432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02148F2-9BFC-4D7C-BFD6-043554BF0C49}"/>
              </a:ext>
            </a:extLst>
          </p:cNvPr>
          <p:cNvSpPr txBox="1"/>
          <p:nvPr/>
        </p:nvSpPr>
        <p:spPr>
          <a:xfrm flipH="1">
            <a:off x="1056372" y="1143000"/>
            <a:ext cx="9916428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E" sz="2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t"/>
            <a:r>
              <a:rPr lang="en-I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has never happened so fast and it will never happen so slow again</a:t>
            </a: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IE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F496856-F2CB-4264-AE72-5A6B242541F3}"/>
              </a:ext>
            </a:extLst>
          </p:cNvPr>
          <p:cNvSpPr txBox="1"/>
          <p:nvPr/>
        </p:nvSpPr>
        <p:spPr>
          <a:xfrm>
            <a:off x="1033670" y="927652"/>
            <a:ext cx="9992139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2400" b="1" dirty="0">
                <a:latin typeface="+mj-lt"/>
              </a:rPr>
              <a:t>South Dublin County Council &amp; Chamber Collaboration through Surveys &amp; Information</a:t>
            </a:r>
          </a:p>
          <a:p>
            <a:r>
              <a:rPr lang="en-IE" sz="2400" b="1" dirty="0">
                <a:latin typeface="+mj-lt"/>
              </a:rPr>
              <a:t>Training Survey </a:t>
            </a:r>
            <a:r>
              <a:rPr lang="en-IE" sz="2800" b="1" dirty="0">
                <a:latin typeface="+mj-lt"/>
              </a:rPr>
              <a:t>-</a:t>
            </a:r>
            <a:r>
              <a:rPr lang="en-IE" sz="2400" b="1" dirty="0"/>
              <a:t>Key Outcomes</a:t>
            </a:r>
          </a:p>
          <a:p>
            <a:endParaRPr lang="en-IE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95% of respondents identified Continued Professional Development as valuable or extremely valuable</a:t>
            </a:r>
          </a:p>
          <a:p>
            <a:endParaRPr lang="en-I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70% of respondent businesses had carried out some relevant training within that year – most of that training was sourced externally 50% (using consultants/trainers or other experts)</a:t>
            </a:r>
          </a:p>
          <a:p>
            <a:endParaRPr lang="en-IE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E" sz="2000" dirty="0"/>
              <a:t>Sales were identified as the Number One training priority, closely followed by ICT and Business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E" sz="2000" dirty="0"/>
          </a:p>
          <a:p>
            <a:r>
              <a:rPr lang="en-IE" sz="2000" dirty="0"/>
              <a:t>Training Programme developed in partnership with LEO South Dublin – providing courses based on feedback from local businesses and future proofing skills requirements </a:t>
            </a:r>
          </a:p>
          <a:p>
            <a:endParaRPr lang="en-IE" sz="2400" dirty="0"/>
          </a:p>
          <a:p>
            <a:endParaRPr lang="en-IE" sz="2400" dirty="0"/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3259461071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1A3260"/>
      </a:accent1>
      <a:accent2>
        <a:srgbClr val="4590B8"/>
      </a:accent2>
      <a:accent3>
        <a:srgbClr val="45CBE8"/>
      </a:accent3>
      <a:accent4>
        <a:srgbClr val="969FA7"/>
      </a:accent4>
      <a:accent5>
        <a:srgbClr val="A2C777"/>
      </a:accent5>
      <a:accent6>
        <a:srgbClr val="42955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66F1C100-1D2B-4BEA-AD01-C4F230B3B96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535</Words>
  <Application>Microsoft Office PowerPoint</Application>
  <PresentationFormat>Widescreen</PresentationFormat>
  <Paragraphs>123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 MT</vt:lpstr>
      <vt:lpstr>Symbol</vt:lpstr>
      <vt:lpstr>Wingdings</vt:lpstr>
      <vt:lpstr>Wingdings 2</vt:lpstr>
      <vt:lpstr>Dividend</vt:lpstr>
      <vt:lpstr>SUSTAINABLE business PROGRAMME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Dublin Economic Monitor</dc:title>
  <dc:creator>Cliodhna O'Byrne</dc:creator>
  <cp:lastModifiedBy>Thomas Rooney</cp:lastModifiedBy>
  <cp:revision>29</cp:revision>
  <dcterms:created xsi:type="dcterms:W3CDTF">2019-05-14T16:04:35Z</dcterms:created>
  <dcterms:modified xsi:type="dcterms:W3CDTF">2019-11-13T13:34:49Z</dcterms:modified>
</cp:coreProperties>
</file>