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8" r:id="rId3"/>
    <p:sldId id="265" r:id="rId4"/>
    <p:sldId id="270" r:id="rId5"/>
    <p:sldId id="262" r:id="rId6"/>
    <p:sldId id="264" r:id="rId7"/>
    <p:sldId id="267" r:id="rId8"/>
    <p:sldId id="266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3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6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9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4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1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8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258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081A-EC88-4062-890C-691CF0D76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SUSTAINABLE business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5CE53-BC34-43DD-BFD9-DC77617343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</a:t>
            </a:r>
            <a:r>
              <a:rPr lang="en-I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11C66-9B32-4001-B6F0-2BC15F467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21" y="5082379"/>
            <a:ext cx="4334256" cy="177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9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08DF77-C8E3-4DAA-9C6F-995735733951}"/>
              </a:ext>
            </a:extLst>
          </p:cNvPr>
          <p:cNvSpPr txBox="1"/>
          <p:nvPr/>
        </p:nvSpPr>
        <p:spPr>
          <a:xfrm>
            <a:off x="1569265" y="2360943"/>
            <a:ext cx="9065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Cliodhna O’ Byrne</a:t>
            </a:r>
          </a:p>
          <a:p>
            <a:pPr algn="ctr"/>
            <a:r>
              <a:rPr lang="en-I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Chamber Programme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E9D3DB-E027-49E0-814C-72437B532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35" y="2360943"/>
            <a:ext cx="11205929" cy="24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2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148F2-9BFC-4D7C-BFD6-043554BF0C49}"/>
              </a:ext>
            </a:extLst>
          </p:cNvPr>
          <p:cNvSpPr txBox="1"/>
          <p:nvPr/>
        </p:nvSpPr>
        <p:spPr>
          <a:xfrm flipH="1">
            <a:off x="1056372" y="1143000"/>
            <a:ext cx="99164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has never happened so fast and it will never happen so slow again</a:t>
            </a: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059AE8-EDDD-4087-BE63-C24406B8D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21" y="5563644"/>
            <a:ext cx="3430588" cy="12943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496856-F2CB-4264-AE72-5A6B242541F3}"/>
              </a:ext>
            </a:extLst>
          </p:cNvPr>
          <p:cNvSpPr txBox="1"/>
          <p:nvPr/>
        </p:nvSpPr>
        <p:spPr>
          <a:xfrm>
            <a:off x="980661" y="1019889"/>
            <a:ext cx="999213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latin typeface="+mj-lt"/>
              </a:rPr>
              <a:t>Business Sustainable Programme – Key Elements </a:t>
            </a:r>
          </a:p>
          <a:p>
            <a:endParaRPr lang="en-I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400" dirty="0"/>
              <a:t>Positive, Unique &amp; Innovative programme </a:t>
            </a:r>
          </a:p>
          <a:p>
            <a:endParaRPr lang="en-I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400" dirty="0"/>
              <a:t>Empower businesses to consider the sustainability and long term future of their business</a:t>
            </a:r>
          </a:p>
          <a:p>
            <a:endParaRPr lang="en-I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400" dirty="0"/>
              <a:t>Partnership has strong focus on Enterprise development and  job creation </a:t>
            </a:r>
          </a:p>
          <a:p>
            <a:endParaRPr lang="en-I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400" dirty="0"/>
              <a:t>Core of programme is  One to One support and listening to business needs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400" dirty="0"/>
              <a:t>Direct contact and pathway to key people in local/national agencies</a:t>
            </a:r>
          </a:p>
          <a:p>
            <a:endParaRPr lang="en-IE" dirty="0"/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421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148F2-9BFC-4D7C-BFD6-043554BF0C49}"/>
              </a:ext>
            </a:extLst>
          </p:cNvPr>
          <p:cNvSpPr txBox="1"/>
          <p:nvPr/>
        </p:nvSpPr>
        <p:spPr>
          <a:xfrm flipH="1">
            <a:off x="1056372" y="1143000"/>
            <a:ext cx="99164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has never happened so fast and it will never happen so slow again</a:t>
            </a: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059AE8-EDDD-4087-BE63-C24406B8D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2511"/>
            <a:ext cx="3430588" cy="12943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496856-F2CB-4264-AE72-5A6B242541F3}"/>
              </a:ext>
            </a:extLst>
          </p:cNvPr>
          <p:cNvSpPr txBox="1"/>
          <p:nvPr/>
        </p:nvSpPr>
        <p:spPr>
          <a:xfrm>
            <a:off x="980661" y="1019889"/>
            <a:ext cx="99921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latin typeface="+mj-lt"/>
              </a:rPr>
              <a:t>Business Sustainable Programme – Key Elements </a:t>
            </a:r>
          </a:p>
          <a:p>
            <a:endParaRPr lang="en-I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000" dirty="0"/>
              <a:t>All businesses throughout the County have access to the programme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000" dirty="0"/>
              <a:t>Evidenced based programme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000" dirty="0"/>
              <a:t>Collating information from meeting to inform future service provision</a:t>
            </a:r>
          </a:p>
          <a:p>
            <a:endParaRPr lang="en-I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000" dirty="0"/>
              <a:t>Collaboration is key to programme success – sharing knowledge learning skills information and resource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E" sz="2000" dirty="0"/>
              <a:t>Examples Collaboration at the heart of the programme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Collaboration in Information through surveys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Collaboration through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Collaboration through Sports Tourism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700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71930A-34A1-45A0-B606-2DDFEBA750A2}"/>
              </a:ext>
            </a:extLst>
          </p:cNvPr>
          <p:cNvSpPr/>
          <p:nvPr/>
        </p:nvSpPr>
        <p:spPr>
          <a:xfrm>
            <a:off x="4161183" y="795131"/>
            <a:ext cx="3326618" cy="1645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Core: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Connectivity, supporting developing SMEs; building successful businesses 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F3EF3D-5789-4975-B403-15DE9E1F0499}"/>
              </a:ext>
            </a:extLst>
          </p:cNvPr>
          <p:cNvSpPr/>
          <p:nvPr/>
        </p:nvSpPr>
        <p:spPr>
          <a:xfrm>
            <a:off x="768626" y="3581921"/>
            <a:ext cx="2269895" cy="320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Sectoral Focus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Manufacturing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Engineering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Services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Exporters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74CCC1-A8B6-42AF-AB72-E10615B92F68}"/>
              </a:ext>
            </a:extLst>
          </p:cNvPr>
          <p:cNvSpPr/>
          <p:nvPr/>
        </p:nvSpPr>
        <p:spPr>
          <a:xfrm>
            <a:off x="4328721" y="3621366"/>
            <a:ext cx="2570922" cy="3106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Partnership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 Dublin County Council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 Dublin Chamber 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Left Arrow 12">
            <a:extLst>
              <a:ext uri="{FF2B5EF4-FFF2-40B4-BE49-F238E27FC236}">
                <a16:creationId xmlns:a16="http://schemas.microsoft.com/office/drawing/2014/main" id="{8E79A1FF-94F2-4D6B-8A3E-B754BA79675F}"/>
              </a:ext>
            </a:extLst>
          </p:cNvPr>
          <p:cNvSpPr/>
          <p:nvPr/>
        </p:nvSpPr>
        <p:spPr>
          <a:xfrm>
            <a:off x="3259068" y="4479572"/>
            <a:ext cx="821635" cy="6473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" name="Right Arrow 8">
            <a:extLst>
              <a:ext uri="{FF2B5EF4-FFF2-40B4-BE49-F238E27FC236}">
                <a16:creationId xmlns:a16="http://schemas.microsoft.com/office/drawing/2014/main" id="{0A7BF00A-79A3-4671-B23E-8F274CA9B995}"/>
              </a:ext>
            </a:extLst>
          </p:cNvPr>
          <p:cNvSpPr/>
          <p:nvPr/>
        </p:nvSpPr>
        <p:spPr>
          <a:xfrm>
            <a:off x="7067181" y="4507788"/>
            <a:ext cx="807554" cy="619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5" name="Up Arrow 6">
            <a:extLst>
              <a:ext uri="{FF2B5EF4-FFF2-40B4-BE49-F238E27FC236}">
                <a16:creationId xmlns:a16="http://schemas.microsoft.com/office/drawing/2014/main" id="{493A349C-E351-499D-B747-65E446662771}"/>
              </a:ext>
            </a:extLst>
          </p:cNvPr>
          <p:cNvSpPr/>
          <p:nvPr/>
        </p:nvSpPr>
        <p:spPr>
          <a:xfrm>
            <a:off x="5254485" y="2610678"/>
            <a:ext cx="669237" cy="7927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2BECB-0639-4EC1-B73A-FB56C92119C0}"/>
              </a:ext>
            </a:extLst>
          </p:cNvPr>
          <p:cNvSpPr/>
          <p:nvPr/>
        </p:nvSpPr>
        <p:spPr>
          <a:xfrm>
            <a:off x="8189843" y="3621366"/>
            <a:ext cx="2570922" cy="3160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Geographical Focus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Tallaght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Lucan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Clondalkin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Newcastle 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Rathcoole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Rathfarnham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Large Business Parks</a:t>
            </a:r>
            <a:endParaRPr lang="en-IE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64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148F2-9BFC-4D7C-BFD6-043554BF0C49}"/>
              </a:ext>
            </a:extLst>
          </p:cNvPr>
          <p:cNvSpPr txBox="1"/>
          <p:nvPr/>
        </p:nvSpPr>
        <p:spPr>
          <a:xfrm flipH="1">
            <a:off x="1056372" y="1143000"/>
            <a:ext cx="99164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has never happened so fast and it will never happen so slow again</a:t>
            </a: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96856-F2CB-4264-AE72-5A6B242541F3}"/>
              </a:ext>
            </a:extLst>
          </p:cNvPr>
          <p:cNvSpPr txBox="1"/>
          <p:nvPr/>
        </p:nvSpPr>
        <p:spPr>
          <a:xfrm>
            <a:off x="1033670" y="927652"/>
            <a:ext cx="999213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>
                <a:latin typeface="+mj-lt"/>
              </a:rPr>
              <a:t>South Dublin County Council &amp; Chamber Collaboration through Surveys &amp; Information</a:t>
            </a:r>
          </a:p>
          <a:p>
            <a:endParaRPr lang="en-IE" sz="2800" b="1" dirty="0">
              <a:latin typeface="+mj-lt"/>
            </a:endParaRPr>
          </a:p>
          <a:p>
            <a:r>
              <a:rPr lang="en-IE" sz="2800" b="1" dirty="0">
                <a:latin typeface="+mj-lt"/>
              </a:rPr>
              <a:t>Exporting Survey - </a:t>
            </a:r>
            <a:r>
              <a:rPr lang="en-IE" sz="2400" b="1" dirty="0"/>
              <a:t>Key Outcomes</a:t>
            </a:r>
          </a:p>
          <a:p>
            <a:endParaRPr lang="en-I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Of the 200 businesses surveyed 90% of those businesses were active exporters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60% of respondents found it difficult to access services and support or were not even aware that they could access support. 30% of businesses did receive support from a range of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Biggest barrier when exporting was Understanding Legal requirements 30% followed by Making Connections 20% and Understanding Export Documentation 20%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3E17F-D1B2-4E93-AFEF-16B677AA4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03998"/>
              </p:ext>
            </p:extLst>
          </p:nvPr>
        </p:nvGraphicFramePr>
        <p:xfrm>
          <a:off x="1219200" y="3429000"/>
          <a:ext cx="8017675" cy="1082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5567">
                  <a:extLst>
                    <a:ext uri="{9D8B030D-6E8A-4147-A177-3AD203B41FA5}">
                      <a16:colId xmlns:a16="http://schemas.microsoft.com/office/drawing/2014/main" val="923645799"/>
                    </a:ext>
                  </a:extLst>
                </a:gridCol>
                <a:gridCol w="2521086">
                  <a:extLst>
                    <a:ext uri="{9D8B030D-6E8A-4147-A177-3AD203B41FA5}">
                      <a16:colId xmlns:a16="http://schemas.microsoft.com/office/drawing/2014/main" val="587362110"/>
                    </a:ext>
                  </a:extLst>
                </a:gridCol>
                <a:gridCol w="1341022">
                  <a:extLst>
                    <a:ext uri="{9D8B030D-6E8A-4147-A177-3AD203B41FA5}">
                      <a16:colId xmlns:a16="http://schemas.microsoft.com/office/drawing/2014/main" val="1738233944"/>
                    </a:ext>
                  </a:extLst>
                </a:gridCol>
              </a:tblGrid>
              <a:tr h="1082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60% Export Goods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25% Export Goods &amp; Services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15% Export Services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81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148F2-9BFC-4D7C-BFD6-043554BF0C49}"/>
              </a:ext>
            </a:extLst>
          </p:cNvPr>
          <p:cNvSpPr txBox="1"/>
          <p:nvPr/>
        </p:nvSpPr>
        <p:spPr>
          <a:xfrm flipH="1">
            <a:off x="1056372" y="1143000"/>
            <a:ext cx="99164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has never happened so fast and it will never happen so slow again</a:t>
            </a: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96856-F2CB-4264-AE72-5A6B242541F3}"/>
              </a:ext>
            </a:extLst>
          </p:cNvPr>
          <p:cNvSpPr txBox="1"/>
          <p:nvPr/>
        </p:nvSpPr>
        <p:spPr>
          <a:xfrm>
            <a:off x="1033670" y="927652"/>
            <a:ext cx="999213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/>
              <a:t>South Dublin County Council &amp; Chamber Collaboration through Surveys &amp; Information</a:t>
            </a:r>
          </a:p>
          <a:p>
            <a:endParaRPr lang="en-IE" sz="2800" b="1" dirty="0">
              <a:latin typeface="+mj-lt"/>
            </a:endParaRPr>
          </a:p>
          <a:p>
            <a:r>
              <a:rPr lang="en-IE" sz="2400" b="1" dirty="0">
                <a:latin typeface="+mj-lt"/>
              </a:rPr>
              <a:t>Results of Economic Growth Survey </a:t>
            </a:r>
            <a:r>
              <a:rPr lang="en-IE" sz="2800" b="1" dirty="0">
                <a:latin typeface="+mj-lt"/>
              </a:rPr>
              <a:t>- </a:t>
            </a:r>
            <a:r>
              <a:rPr lang="en-IE" sz="2400" b="1" dirty="0"/>
              <a:t>Key Outcomes</a:t>
            </a:r>
          </a:p>
          <a:p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/>
              <a:t>Support in ‘Marketing their business’ (26%) was number one priority to grow business as well as ‘increased networking opportunities’ (17%)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/>
              <a:t>70% of businesses have taken on staff in the last 2 years – 50% will be taking on more staff in coming 12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dirty="0"/>
              <a:t>60% of businesses are currently exporting, with UK and Northern Ireland as the main markets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434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2148F2-9BFC-4D7C-BFD6-043554BF0C49}"/>
              </a:ext>
            </a:extLst>
          </p:cNvPr>
          <p:cNvSpPr txBox="1"/>
          <p:nvPr/>
        </p:nvSpPr>
        <p:spPr>
          <a:xfrm flipH="1">
            <a:off x="1056372" y="1143000"/>
            <a:ext cx="99164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never happened so fast and it will never happen so slow again</a:t>
            </a: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E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96856-F2CB-4264-AE72-5A6B242541F3}"/>
              </a:ext>
            </a:extLst>
          </p:cNvPr>
          <p:cNvSpPr txBox="1"/>
          <p:nvPr/>
        </p:nvSpPr>
        <p:spPr>
          <a:xfrm>
            <a:off x="1033670" y="927652"/>
            <a:ext cx="999213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+mj-lt"/>
              </a:rPr>
              <a:t>South Dublin County Council &amp; Chamber Collaboration through Surveys &amp; Information</a:t>
            </a:r>
          </a:p>
          <a:p>
            <a:r>
              <a:rPr lang="en-IE" sz="2400" b="1" dirty="0">
                <a:latin typeface="+mj-lt"/>
              </a:rPr>
              <a:t>Training Survey </a:t>
            </a:r>
            <a:r>
              <a:rPr lang="en-IE" sz="2800" b="1" dirty="0">
                <a:latin typeface="+mj-lt"/>
              </a:rPr>
              <a:t>-</a:t>
            </a:r>
            <a:r>
              <a:rPr lang="en-IE" sz="2400" b="1" dirty="0"/>
              <a:t>Key Outcomes</a:t>
            </a:r>
          </a:p>
          <a:p>
            <a:endParaRPr lang="en-I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95% of respondents identified Continued Professional Development as valuable or extremely valuable</a:t>
            </a:r>
          </a:p>
          <a:p>
            <a:endParaRPr lang="en-I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70% of respondent businesses had carried out some relevant training within that year – most of that training was sourced externally 50% (using consultants/trainers or other experts)</a:t>
            </a:r>
          </a:p>
          <a:p>
            <a:endParaRPr lang="en-I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/>
              <a:t>Sales were identified as the Number One training priority, closely followed by ICT and Business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000" dirty="0"/>
          </a:p>
          <a:p>
            <a:r>
              <a:rPr lang="en-IE" sz="2000" dirty="0"/>
              <a:t>Training Programme developed in partnership with LEO South Dublin – providing courses based on feedback from local businesses and future proofing skills requirements </a:t>
            </a:r>
          </a:p>
          <a:p>
            <a:endParaRPr lang="en-IE" sz="2400" dirty="0"/>
          </a:p>
          <a:p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946107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535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Symbol</vt:lpstr>
      <vt:lpstr>Wingdings</vt:lpstr>
      <vt:lpstr>Wingdings 2</vt:lpstr>
      <vt:lpstr>Dividend</vt:lpstr>
      <vt:lpstr>SUSTAINABLE business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Dublin Economic Monitor</dc:title>
  <dc:creator>Cliodhna O'Byrne</dc:creator>
  <cp:lastModifiedBy>Thomas Rooney</cp:lastModifiedBy>
  <cp:revision>29</cp:revision>
  <dcterms:created xsi:type="dcterms:W3CDTF">2019-05-14T16:04:35Z</dcterms:created>
  <dcterms:modified xsi:type="dcterms:W3CDTF">2019-11-13T13:34:49Z</dcterms:modified>
</cp:coreProperties>
</file>