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50" r:id="rId3"/>
    <p:sldId id="283" r:id="rId4"/>
    <p:sldId id="303" r:id="rId5"/>
    <p:sldId id="304" r:id="rId6"/>
    <p:sldId id="353" r:id="rId7"/>
    <p:sldId id="296" r:id="rId8"/>
    <p:sldId id="297" r:id="rId9"/>
    <p:sldId id="340" r:id="rId10"/>
    <p:sldId id="348" r:id="rId11"/>
    <p:sldId id="349" r:id="rId12"/>
    <p:sldId id="298" r:id="rId13"/>
    <p:sldId id="341" r:id="rId14"/>
    <p:sldId id="335" r:id="rId15"/>
    <p:sldId id="336" r:id="rId16"/>
    <p:sldId id="337" r:id="rId17"/>
    <p:sldId id="338" r:id="rId18"/>
    <p:sldId id="339" r:id="rId19"/>
    <p:sldId id="299" r:id="rId20"/>
    <p:sldId id="343" r:id="rId21"/>
    <p:sldId id="344" r:id="rId22"/>
    <p:sldId id="300" r:id="rId23"/>
    <p:sldId id="325" r:id="rId24"/>
    <p:sldId id="272" r:id="rId25"/>
    <p:sldId id="273" r:id="rId26"/>
    <p:sldId id="274" r:id="rId27"/>
    <p:sldId id="289" r:id="rId28"/>
    <p:sldId id="293" r:id="rId29"/>
    <p:sldId id="294" r:id="rId30"/>
    <p:sldId id="295" r:id="rId31"/>
    <p:sldId id="346" r:id="rId32"/>
    <p:sldId id="277" r:id="rId33"/>
    <p:sldId id="278" r:id="rId34"/>
    <p:sldId id="276" r:id="rId35"/>
    <p:sldId id="282" r:id="rId36"/>
    <p:sldId id="347" r:id="rId37"/>
  </p:sldIdLst>
  <p:sldSz cx="12192000" cy="6858000"/>
  <p:notesSz cx="6805613" cy="9944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E0A99-9D1C-4341-9463-0D9A3F19A0C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4B6A735-5227-4460-9CF6-3A8C17573A8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Only 25.6% of all commuters in the county use public transport, cycle or walk</a:t>
          </a:r>
          <a:endParaRPr lang="en-US"/>
        </a:p>
      </dgm:t>
    </dgm:pt>
    <dgm:pt modelId="{853EEF7D-8E67-41F1-8389-D37BE90F8BB0}" type="parTrans" cxnId="{202B940A-576A-48BA-A314-EF695884FFA4}">
      <dgm:prSet/>
      <dgm:spPr/>
      <dgm:t>
        <a:bodyPr/>
        <a:lstStyle/>
        <a:p>
          <a:endParaRPr lang="en-US"/>
        </a:p>
      </dgm:t>
    </dgm:pt>
    <dgm:pt modelId="{A081D982-5C04-431F-83CD-80E033C3D640}" type="sibTrans" cxnId="{202B940A-576A-48BA-A314-EF695884FFA4}">
      <dgm:prSet/>
      <dgm:spPr/>
      <dgm:t>
        <a:bodyPr/>
        <a:lstStyle/>
        <a:p>
          <a:endParaRPr lang="en-US"/>
        </a:p>
      </dgm:t>
    </dgm:pt>
    <dgm:pt modelId="{FD8D32E7-DAE1-4BED-B921-5DC283A8BF3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More people work in the county than leave it for work (84,627 people work in the county between those who live in and those who commute into South Dublin)</a:t>
          </a:r>
          <a:endParaRPr lang="en-US"/>
        </a:p>
      </dgm:t>
    </dgm:pt>
    <dgm:pt modelId="{4748D111-3B3D-4118-B3A6-92CD7110EDE9}" type="parTrans" cxnId="{E57796C6-DBC5-4301-AD7D-7A57EA030660}">
      <dgm:prSet/>
      <dgm:spPr/>
      <dgm:t>
        <a:bodyPr/>
        <a:lstStyle/>
        <a:p>
          <a:endParaRPr lang="en-US"/>
        </a:p>
      </dgm:t>
    </dgm:pt>
    <dgm:pt modelId="{27F9FAC0-1FDE-4996-B74A-1A9052758E18}" type="sibTrans" cxnId="{E57796C6-DBC5-4301-AD7D-7A57EA030660}">
      <dgm:prSet/>
      <dgm:spPr/>
      <dgm:t>
        <a:bodyPr/>
        <a:lstStyle/>
        <a:p>
          <a:endParaRPr lang="en-US"/>
        </a:p>
      </dgm:t>
    </dgm:pt>
    <dgm:pt modelId="{E9204925-DE70-4B21-9D02-44ADDC574EB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South Dublin has the smallest %’age of children cycling to school in both primary and second level age categories and the 2nd highest going to school by car in both categories</a:t>
          </a:r>
          <a:endParaRPr lang="en-US"/>
        </a:p>
      </dgm:t>
    </dgm:pt>
    <dgm:pt modelId="{F899CCD7-F144-4569-BDF8-0507CF9880DA}" type="parTrans" cxnId="{876DE0E3-78F5-4486-BEFF-CF5BFF49B300}">
      <dgm:prSet/>
      <dgm:spPr/>
      <dgm:t>
        <a:bodyPr/>
        <a:lstStyle/>
        <a:p>
          <a:endParaRPr lang="en-US"/>
        </a:p>
      </dgm:t>
    </dgm:pt>
    <dgm:pt modelId="{7F863D22-E3D7-4CD0-B981-51EF36FA6A48}" type="sibTrans" cxnId="{876DE0E3-78F5-4486-BEFF-CF5BFF49B300}">
      <dgm:prSet/>
      <dgm:spPr/>
      <dgm:t>
        <a:bodyPr/>
        <a:lstStyle/>
        <a:p>
          <a:endParaRPr lang="en-US"/>
        </a:p>
      </dgm:t>
    </dgm:pt>
    <dgm:pt modelId="{4C2C29CE-CCF0-454A-BD95-AC56D9C2BC8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2nd highest home ownership in the Dublin Region at 68%</a:t>
          </a:r>
          <a:endParaRPr lang="en-US"/>
        </a:p>
      </dgm:t>
    </dgm:pt>
    <dgm:pt modelId="{AD69E162-DD5A-4CBC-9EB3-BAE5F825F665}" type="parTrans" cxnId="{52A36AA4-42EA-4147-8D50-AF478882FB71}">
      <dgm:prSet/>
      <dgm:spPr/>
      <dgm:t>
        <a:bodyPr/>
        <a:lstStyle/>
        <a:p>
          <a:endParaRPr lang="en-US"/>
        </a:p>
      </dgm:t>
    </dgm:pt>
    <dgm:pt modelId="{598292C4-A566-4834-99AC-A715251E11EB}" type="sibTrans" cxnId="{52A36AA4-42EA-4147-8D50-AF478882FB71}">
      <dgm:prSet/>
      <dgm:spPr/>
      <dgm:t>
        <a:bodyPr/>
        <a:lstStyle/>
        <a:p>
          <a:endParaRPr lang="en-US"/>
        </a:p>
      </dgm:t>
    </dgm:pt>
    <dgm:pt modelId="{52D52488-B986-4578-AD11-FB480E6FFD2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IE"/>
            <a:t>Total housing stock 98,387, of which vacant households (excluding holiday homes) numbered 3,495</a:t>
          </a:r>
          <a:endParaRPr lang="en-US"/>
        </a:p>
      </dgm:t>
    </dgm:pt>
    <dgm:pt modelId="{FA7DC97B-93AF-4EB4-9B77-8C2C2FBFC8DB}" type="parTrans" cxnId="{39F7B956-9471-4D81-9621-CDC1C29FF0E8}">
      <dgm:prSet/>
      <dgm:spPr/>
      <dgm:t>
        <a:bodyPr/>
        <a:lstStyle/>
        <a:p>
          <a:endParaRPr lang="en-US"/>
        </a:p>
      </dgm:t>
    </dgm:pt>
    <dgm:pt modelId="{EFDDA18D-F1B8-4224-9B13-A32F6CFA10C4}" type="sibTrans" cxnId="{39F7B956-9471-4D81-9621-CDC1C29FF0E8}">
      <dgm:prSet/>
      <dgm:spPr/>
      <dgm:t>
        <a:bodyPr/>
        <a:lstStyle/>
        <a:p>
          <a:endParaRPr lang="en-US"/>
        </a:p>
      </dgm:t>
    </dgm:pt>
    <dgm:pt modelId="{E3A647F6-9F43-48EE-9A80-F8A39C03FD50}" type="pres">
      <dgm:prSet presAssocID="{F4DE0A99-9D1C-4341-9463-0D9A3F19A0C5}" presName="root" presStyleCnt="0">
        <dgm:presLayoutVars>
          <dgm:dir/>
          <dgm:resizeHandles val="exact"/>
        </dgm:presLayoutVars>
      </dgm:prSet>
      <dgm:spPr/>
    </dgm:pt>
    <dgm:pt modelId="{39C65A71-1C8D-489C-A665-C5FEEDDEBBF6}" type="pres">
      <dgm:prSet presAssocID="{14B6A735-5227-4460-9CF6-3A8C17573A8F}" presName="compNode" presStyleCnt="0"/>
      <dgm:spPr/>
    </dgm:pt>
    <dgm:pt modelId="{1BD1EAC0-C16F-4BD0-885B-078EFD0F01C1}" type="pres">
      <dgm:prSet presAssocID="{14B6A735-5227-4460-9CF6-3A8C17573A8F}" presName="iconBgRect" presStyleLbl="bgShp" presStyleIdx="0" presStyleCnt="5"/>
      <dgm:spPr/>
    </dgm:pt>
    <dgm:pt modelId="{4D1295E3-BEBB-40AF-A0BB-BE01CBC47575}" type="pres">
      <dgm:prSet presAssocID="{14B6A735-5227-4460-9CF6-3A8C17573A8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33D199B5-EE73-41DB-90E9-A8DB6895267A}" type="pres">
      <dgm:prSet presAssocID="{14B6A735-5227-4460-9CF6-3A8C17573A8F}" presName="spaceRect" presStyleCnt="0"/>
      <dgm:spPr/>
    </dgm:pt>
    <dgm:pt modelId="{6E5DA2FA-CAD9-4DE3-87D7-5B453E363E61}" type="pres">
      <dgm:prSet presAssocID="{14B6A735-5227-4460-9CF6-3A8C17573A8F}" presName="textRect" presStyleLbl="revTx" presStyleIdx="0" presStyleCnt="5">
        <dgm:presLayoutVars>
          <dgm:chMax val="1"/>
          <dgm:chPref val="1"/>
        </dgm:presLayoutVars>
      </dgm:prSet>
      <dgm:spPr/>
    </dgm:pt>
    <dgm:pt modelId="{756E9078-468F-41D2-AC40-9371E22D8D4A}" type="pres">
      <dgm:prSet presAssocID="{A081D982-5C04-431F-83CD-80E033C3D640}" presName="sibTrans" presStyleCnt="0"/>
      <dgm:spPr/>
    </dgm:pt>
    <dgm:pt modelId="{94D56F9F-D555-4532-AE0B-2E5FEC8D1504}" type="pres">
      <dgm:prSet presAssocID="{FD8D32E7-DAE1-4BED-B921-5DC283A8BF33}" presName="compNode" presStyleCnt="0"/>
      <dgm:spPr/>
    </dgm:pt>
    <dgm:pt modelId="{A464FEF4-D346-4776-A4EA-F050C66A9EEB}" type="pres">
      <dgm:prSet presAssocID="{FD8D32E7-DAE1-4BED-B921-5DC283A8BF33}" presName="iconBgRect" presStyleLbl="bgShp" presStyleIdx="1" presStyleCnt="5"/>
      <dgm:spPr/>
    </dgm:pt>
    <dgm:pt modelId="{9D521AFB-14C2-4CFB-BF77-96E80364A479}" type="pres">
      <dgm:prSet presAssocID="{FD8D32E7-DAE1-4BED-B921-5DC283A8BF33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8829041E-C3BE-4D84-B767-1A9254B24FDB}" type="pres">
      <dgm:prSet presAssocID="{FD8D32E7-DAE1-4BED-B921-5DC283A8BF33}" presName="spaceRect" presStyleCnt="0"/>
      <dgm:spPr/>
    </dgm:pt>
    <dgm:pt modelId="{E91B85A1-3CC7-4191-8388-B790E333CCB4}" type="pres">
      <dgm:prSet presAssocID="{FD8D32E7-DAE1-4BED-B921-5DC283A8BF33}" presName="textRect" presStyleLbl="revTx" presStyleIdx="1" presStyleCnt="5">
        <dgm:presLayoutVars>
          <dgm:chMax val="1"/>
          <dgm:chPref val="1"/>
        </dgm:presLayoutVars>
      </dgm:prSet>
      <dgm:spPr/>
    </dgm:pt>
    <dgm:pt modelId="{4BB74A27-BA21-48E4-96B3-1B8A00466654}" type="pres">
      <dgm:prSet presAssocID="{27F9FAC0-1FDE-4996-B74A-1A9052758E18}" presName="sibTrans" presStyleCnt="0"/>
      <dgm:spPr/>
    </dgm:pt>
    <dgm:pt modelId="{DDA03673-E0F4-404A-920F-0142C43A832C}" type="pres">
      <dgm:prSet presAssocID="{E9204925-DE70-4B21-9D02-44ADDC574EB7}" presName="compNode" presStyleCnt="0"/>
      <dgm:spPr/>
    </dgm:pt>
    <dgm:pt modelId="{8A1D51E4-EB0D-4A42-8796-F351E301236D}" type="pres">
      <dgm:prSet presAssocID="{E9204925-DE70-4B21-9D02-44ADDC574EB7}" presName="iconBgRect" presStyleLbl="bgShp" presStyleIdx="2" presStyleCnt="5"/>
      <dgm:spPr/>
    </dgm:pt>
    <dgm:pt modelId="{1E39BC7B-2A5B-4E1A-922B-F4BE82E56884}" type="pres">
      <dgm:prSet presAssocID="{E9204925-DE70-4B21-9D02-44ADDC574EB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2ED5CD8-17F9-4736-8855-F81F6FA5D5EB}" type="pres">
      <dgm:prSet presAssocID="{E9204925-DE70-4B21-9D02-44ADDC574EB7}" presName="spaceRect" presStyleCnt="0"/>
      <dgm:spPr/>
    </dgm:pt>
    <dgm:pt modelId="{CB67A801-9CAE-4E44-AD76-929479ACE866}" type="pres">
      <dgm:prSet presAssocID="{E9204925-DE70-4B21-9D02-44ADDC574EB7}" presName="textRect" presStyleLbl="revTx" presStyleIdx="2" presStyleCnt="5">
        <dgm:presLayoutVars>
          <dgm:chMax val="1"/>
          <dgm:chPref val="1"/>
        </dgm:presLayoutVars>
      </dgm:prSet>
      <dgm:spPr/>
    </dgm:pt>
    <dgm:pt modelId="{D0CD157A-588D-4F23-AB3D-8ECBBC09D893}" type="pres">
      <dgm:prSet presAssocID="{7F863D22-E3D7-4CD0-B981-51EF36FA6A48}" presName="sibTrans" presStyleCnt="0"/>
      <dgm:spPr/>
    </dgm:pt>
    <dgm:pt modelId="{17B48E31-1582-416E-9254-FB3DC5BA2BAF}" type="pres">
      <dgm:prSet presAssocID="{4C2C29CE-CCF0-454A-BD95-AC56D9C2BC8A}" presName="compNode" presStyleCnt="0"/>
      <dgm:spPr/>
    </dgm:pt>
    <dgm:pt modelId="{946CAF21-9965-4B47-887B-EFEE90EBB094}" type="pres">
      <dgm:prSet presAssocID="{4C2C29CE-CCF0-454A-BD95-AC56D9C2BC8A}" presName="iconBgRect" presStyleLbl="bgShp" presStyleIdx="3" presStyleCnt="5"/>
      <dgm:spPr/>
    </dgm:pt>
    <dgm:pt modelId="{9F9B42C6-5E68-464A-A1B6-C10E6FAFCA7E}" type="pres">
      <dgm:prSet presAssocID="{4C2C29CE-CCF0-454A-BD95-AC56D9C2BC8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5FCF5D71-4EA9-45B2-BD02-D4AFD116CA26}" type="pres">
      <dgm:prSet presAssocID="{4C2C29CE-CCF0-454A-BD95-AC56D9C2BC8A}" presName="spaceRect" presStyleCnt="0"/>
      <dgm:spPr/>
    </dgm:pt>
    <dgm:pt modelId="{BA964BFD-67B5-4B8C-859D-B54AD6D051B5}" type="pres">
      <dgm:prSet presAssocID="{4C2C29CE-CCF0-454A-BD95-AC56D9C2BC8A}" presName="textRect" presStyleLbl="revTx" presStyleIdx="3" presStyleCnt="5">
        <dgm:presLayoutVars>
          <dgm:chMax val="1"/>
          <dgm:chPref val="1"/>
        </dgm:presLayoutVars>
      </dgm:prSet>
      <dgm:spPr/>
    </dgm:pt>
    <dgm:pt modelId="{C7DEDD33-C402-40C6-B35E-B7CE4974E773}" type="pres">
      <dgm:prSet presAssocID="{598292C4-A566-4834-99AC-A715251E11EB}" presName="sibTrans" presStyleCnt="0"/>
      <dgm:spPr/>
    </dgm:pt>
    <dgm:pt modelId="{122889FB-CA5D-4CDA-A079-DB7C9E021894}" type="pres">
      <dgm:prSet presAssocID="{52D52488-B986-4578-AD11-FB480E6FFD2D}" presName="compNode" presStyleCnt="0"/>
      <dgm:spPr/>
    </dgm:pt>
    <dgm:pt modelId="{9A49100E-9C34-46EF-ABF2-9AF75E12BFF6}" type="pres">
      <dgm:prSet presAssocID="{52D52488-B986-4578-AD11-FB480E6FFD2D}" presName="iconBgRect" presStyleLbl="bgShp" presStyleIdx="4" presStyleCnt="5"/>
      <dgm:spPr/>
    </dgm:pt>
    <dgm:pt modelId="{0300A2C2-2242-4283-B419-6C5688977299}" type="pres">
      <dgm:prSet presAssocID="{52D52488-B986-4578-AD11-FB480E6FFD2D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1209D514-E064-41A6-9318-96B8DBC7E532}" type="pres">
      <dgm:prSet presAssocID="{52D52488-B986-4578-AD11-FB480E6FFD2D}" presName="spaceRect" presStyleCnt="0"/>
      <dgm:spPr/>
    </dgm:pt>
    <dgm:pt modelId="{FE1615CC-48C7-47F4-9106-7740DAB02014}" type="pres">
      <dgm:prSet presAssocID="{52D52488-B986-4578-AD11-FB480E6FFD2D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02B940A-576A-48BA-A314-EF695884FFA4}" srcId="{F4DE0A99-9D1C-4341-9463-0D9A3F19A0C5}" destId="{14B6A735-5227-4460-9CF6-3A8C17573A8F}" srcOrd="0" destOrd="0" parTransId="{853EEF7D-8E67-41F1-8389-D37BE90F8BB0}" sibTransId="{A081D982-5C04-431F-83CD-80E033C3D640}"/>
    <dgm:cxn modelId="{2D2F5710-E7A8-41FA-89F2-BF4F5FC23473}" type="presOf" srcId="{14B6A735-5227-4460-9CF6-3A8C17573A8F}" destId="{6E5DA2FA-CAD9-4DE3-87D7-5B453E363E61}" srcOrd="0" destOrd="0" presId="urn:microsoft.com/office/officeart/2018/5/layout/IconCircleLabelList"/>
    <dgm:cxn modelId="{FC117A2A-B6CE-42AC-A172-FEC1E037CA6B}" type="presOf" srcId="{4C2C29CE-CCF0-454A-BD95-AC56D9C2BC8A}" destId="{BA964BFD-67B5-4B8C-859D-B54AD6D051B5}" srcOrd="0" destOrd="0" presId="urn:microsoft.com/office/officeart/2018/5/layout/IconCircleLabelList"/>
    <dgm:cxn modelId="{39F7B956-9471-4D81-9621-CDC1C29FF0E8}" srcId="{F4DE0A99-9D1C-4341-9463-0D9A3F19A0C5}" destId="{52D52488-B986-4578-AD11-FB480E6FFD2D}" srcOrd="4" destOrd="0" parTransId="{FA7DC97B-93AF-4EB4-9B77-8C2C2FBFC8DB}" sibTransId="{EFDDA18D-F1B8-4224-9B13-A32F6CFA10C4}"/>
    <dgm:cxn modelId="{9DFA9B89-048B-441C-8C92-97E7AE02FCFC}" type="presOf" srcId="{E9204925-DE70-4B21-9D02-44ADDC574EB7}" destId="{CB67A801-9CAE-4E44-AD76-929479ACE866}" srcOrd="0" destOrd="0" presId="urn:microsoft.com/office/officeart/2018/5/layout/IconCircleLabelList"/>
    <dgm:cxn modelId="{52A36AA4-42EA-4147-8D50-AF478882FB71}" srcId="{F4DE0A99-9D1C-4341-9463-0D9A3F19A0C5}" destId="{4C2C29CE-CCF0-454A-BD95-AC56D9C2BC8A}" srcOrd="3" destOrd="0" parTransId="{AD69E162-DD5A-4CBC-9EB3-BAE5F825F665}" sibTransId="{598292C4-A566-4834-99AC-A715251E11EB}"/>
    <dgm:cxn modelId="{DB27C2AE-F793-408C-A61A-73C46135F636}" type="presOf" srcId="{F4DE0A99-9D1C-4341-9463-0D9A3F19A0C5}" destId="{E3A647F6-9F43-48EE-9A80-F8A39C03FD50}" srcOrd="0" destOrd="0" presId="urn:microsoft.com/office/officeart/2018/5/layout/IconCircleLabelList"/>
    <dgm:cxn modelId="{E57796C6-DBC5-4301-AD7D-7A57EA030660}" srcId="{F4DE0A99-9D1C-4341-9463-0D9A3F19A0C5}" destId="{FD8D32E7-DAE1-4BED-B921-5DC283A8BF33}" srcOrd="1" destOrd="0" parTransId="{4748D111-3B3D-4118-B3A6-92CD7110EDE9}" sibTransId="{27F9FAC0-1FDE-4996-B74A-1A9052758E18}"/>
    <dgm:cxn modelId="{593DA1C9-5CFA-4508-9610-2135DA3C3CA7}" type="presOf" srcId="{52D52488-B986-4578-AD11-FB480E6FFD2D}" destId="{FE1615CC-48C7-47F4-9106-7740DAB02014}" srcOrd="0" destOrd="0" presId="urn:microsoft.com/office/officeart/2018/5/layout/IconCircleLabelList"/>
    <dgm:cxn modelId="{3F93EBD8-BDB8-4D28-AC1F-16A613E721FD}" type="presOf" srcId="{FD8D32E7-DAE1-4BED-B921-5DC283A8BF33}" destId="{E91B85A1-3CC7-4191-8388-B790E333CCB4}" srcOrd="0" destOrd="0" presId="urn:microsoft.com/office/officeart/2018/5/layout/IconCircleLabelList"/>
    <dgm:cxn modelId="{876DE0E3-78F5-4486-BEFF-CF5BFF49B300}" srcId="{F4DE0A99-9D1C-4341-9463-0D9A3F19A0C5}" destId="{E9204925-DE70-4B21-9D02-44ADDC574EB7}" srcOrd="2" destOrd="0" parTransId="{F899CCD7-F144-4569-BDF8-0507CF9880DA}" sibTransId="{7F863D22-E3D7-4CD0-B981-51EF36FA6A48}"/>
    <dgm:cxn modelId="{5F602621-C86A-4796-ADFE-E87191CE8C09}" type="presParOf" srcId="{E3A647F6-9F43-48EE-9A80-F8A39C03FD50}" destId="{39C65A71-1C8D-489C-A665-C5FEEDDEBBF6}" srcOrd="0" destOrd="0" presId="urn:microsoft.com/office/officeart/2018/5/layout/IconCircleLabelList"/>
    <dgm:cxn modelId="{47889337-00D2-4B25-A61B-0B580798FCC0}" type="presParOf" srcId="{39C65A71-1C8D-489C-A665-C5FEEDDEBBF6}" destId="{1BD1EAC0-C16F-4BD0-885B-078EFD0F01C1}" srcOrd="0" destOrd="0" presId="urn:microsoft.com/office/officeart/2018/5/layout/IconCircleLabelList"/>
    <dgm:cxn modelId="{A39501FC-4DFB-4C86-A40B-418E8871E9C3}" type="presParOf" srcId="{39C65A71-1C8D-489C-A665-C5FEEDDEBBF6}" destId="{4D1295E3-BEBB-40AF-A0BB-BE01CBC47575}" srcOrd="1" destOrd="0" presId="urn:microsoft.com/office/officeart/2018/5/layout/IconCircleLabelList"/>
    <dgm:cxn modelId="{A0BAEB4A-6A17-43EB-84B5-9F0D545EC19C}" type="presParOf" srcId="{39C65A71-1C8D-489C-A665-C5FEEDDEBBF6}" destId="{33D199B5-EE73-41DB-90E9-A8DB6895267A}" srcOrd="2" destOrd="0" presId="urn:microsoft.com/office/officeart/2018/5/layout/IconCircleLabelList"/>
    <dgm:cxn modelId="{29C68637-E06A-4941-8E28-EB98330D021E}" type="presParOf" srcId="{39C65A71-1C8D-489C-A665-C5FEEDDEBBF6}" destId="{6E5DA2FA-CAD9-4DE3-87D7-5B453E363E61}" srcOrd="3" destOrd="0" presId="urn:microsoft.com/office/officeart/2018/5/layout/IconCircleLabelList"/>
    <dgm:cxn modelId="{11315F6F-5258-4DB0-BAE9-41FDAE050265}" type="presParOf" srcId="{E3A647F6-9F43-48EE-9A80-F8A39C03FD50}" destId="{756E9078-468F-41D2-AC40-9371E22D8D4A}" srcOrd="1" destOrd="0" presId="urn:microsoft.com/office/officeart/2018/5/layout/IconCircleLabelList"/>
    <dgm:cxn modelId="{8339EB58-C011-4FEF-B462-E50E5FEA98C4}" type="presParOf" srcId="{E3A647F6-9F43-48EE-9A80-F8A39C03FD50}" destId="{94D56F9F-D555-4532-AE0B-2E5FEC8D1504}" srcOrd="2" destOrd="0" presId="urn:microsoft.com/office/officeart/2018/5/layout/IconCircleLabelList"/>
    <dgm:cxn modelId="{6EE8C228-B6A8-4E8B-921E-DE1E1CA4FE1D}" type="presParOf" srcId="{94D56F9F-D555-4532-AE0B-2E5FEC8D1504}" destId="{A464FEF4-D346-4776-A4EA-F050C66A9EEB}" srcOrd="0" destOrd="0" presId="urn:microsoft.com/office/officeart/2018/5/layout/IconCircleLabelList"/>
    <dgm:cxn modelId="{2BBE80F6-C571-4178-AB32-96245904269E}" type="presParOf" srcId="{94D56F9F-D555-4532-AE0B-2E5FEC8D1504}" destId="{9D521AFB-14C2-4CFB-BF77-96E80364A479}" srcOrd="1" destOrd="0" presId="urn:microsoft.com/office/officeart/2018/5/layout/IconCircleLabelList"/>
    <dgm:cxn modelId="{B245A626-9B97-4790-8FB5-80DB77734CE4}" type="presParOf" srcId="{94D56F9F-D555-4532-AE0B-2E5FEC8D1504}" destId="{8829041E-C3BE-4D84-B767-1A9254B24FDB}" srcOrd="2" destOrd="0" presId="urn:microsoft.com/office/officeart/2018/5/layout/IconCircleLabelList"/>
    <dgm:cxn modelId="{2E607A0A-9463-4CA7-AF00-47132999F7D4}" type="presParOf" srcId="{94D56F9F-D555-4532-AE0B-2E5FEC8D1504}" destId="{E91B85A1-3CC7-4191-8388-B790E333CCB4}" srcOrd="3" destOrd="0" presId="urn:microsoft.com/office/officeart/2018/5/layout/IconCircleLabelList"/>
    <dgm:cxn modelId="{860DB7A8-591A-4E88-BFD2-7FDCB4D5A947}" type="presParOf" srcId="{E3A647F6-9F43-48EE-9A80-F8A39C03FD50}" destId="{4BB74A27-BA21-48E4-96B3-1B8A00466654}" srcOrd="3" destOrd="0" presId="urn:microsoft.com/office/officeart/2018/5/layout/IconCircleLabelList"/>
    <dgm:cxn modelId="{D62D4FA7-3DB2-4BB2-ACAB-D13B261680E6}" type="presParOf" srcId="{E3A647F6-9F43-48EE-9A80-F8A39C03FD50}" destId="{DDA03673-E0F4-404A-920F-0142C43A832C}" srcOrd="4" destOrd="0" presId="urn:microsoft.com/office/officeart/2018/5/layout/IconCircleLabelList"/>
    <dgm:cxn modelId="{F5404054-A936-486B-842C-37BB118652F7}" type="presParOf" srcId="{DDA03673-E0F4-404A-920F-0142C43A832C}" destId="{8A1D51E4-EB0D-4A42-8796-F351E301236D}" srcOrd="0" destOrd="0" presId="urn:microsoft.com/office/officeart/2018/5/layout/IconCircleLabelList"/>
    <dgm:cxn modelId="{C20DB494-6D37-40AA-9CC9-9B8CC1E3AC5B}" type="presParOf" srcId="{DDA03673-E0F4-404A-920F-0142C43A832C}" destId="{1E39BC7B-2A5B-4E1A-922B-F4BE82E56884}" srcOrd="1" destOrd="0" presId="urn:microsoft.com/office/officeart/2018/5/layout/IconCircleLabelList"/>
    <dgm:cxn modelId="{EC76DDD1-7686-4FBF-B5B1-DEA429CEAE3D}" type="presParOf" srcId="{DDA03673-E0F4-404A-920F-0142C43A832C}" destId="{C2ED5CD8-17F9-4736-8855-F81F6FA5D5EB}" srcOrd="2" destOrd="0" presId="urn:microsoft.com/office/officeart/2018/5/layout/IconCircleLabelList"/>
    <dgm:cxn modelId="{7DCD9F3B-6475-46F8-B9B9-4E6C10CFE5B2}" type="presParOf" srcId="{DDA03673-E0F4-404A-920F-0142C43A832C}" destId="{CB67A801-9CAE-4E44-AD76-929479ACE866}" srcOrd="3" destOrd="0" presId="urn:microsoft.com/office/officeart/2018/5/layout/IconCircleLabelList"/>
    <dgm:cxn modelId="{055A6BD9-7F76-47E3-BA8F-D03DDF139FDF}" type="presParOf" srcId="{E3A647F6-9F43-48EE-9A80-F8A39C03FD50}" destId="{D0CD157A-588D-4F23-AB3D-8ECBBC09D893}" srcOrd="5" destOrd="0" presId="urn:microsoft.com/office/officeart/2018/5/layout/IconCircleLabelList"/>
    <dgm:cxn modelId="{F46450A5-2EAC-4E93-9B9E-D5F5CDCF83DC}" type="presParOf" srcId="{E3A647F6-9F43-48EE-9A80-F8A39C03FD50}" destId="{17B48E31-1582-416E-9254-FB3DC5BA2BAF}" srcOrd="6" destOrd="0" presId="urn:microsoft.com/office/officeart/2018/5/layout/IconCircleLabelList"/>
    <dgm:cxn modelId="{7C0D4090-2747-48ED-8522-8DE5AF8BE1E0}" type="presParOf" srcId="{17B48E31-1582-416E-9254-FB3DC5BA2BAF}" destId="{946CAF21-9965-4B47-887B-EFEE90EBB094}" srcOrd="0" destOrd="0" presId="urn:microsoft.com/office/officeart/2018/5/layout/IconCircleLabelList"/>
    <dgm:cxn modelId="{E6F9379C-00D5-4167-AAA0-951EA76E0C48}" type="presParOf" srcId="{17B48E31-1582-416E-9254-FB3DC5BA2BAF}" destId="{9F9B42C6-5E68-464A-A1B6-C10E6FAFCA7E}" srcOrd="1" destOrd="0" presId="urn:microsoft.com/office/officeart/2018/5/layout/IconCircleLabelList"/>
    <dgm:cxn modelId="{8C8E9BE8-298E-4020-BE7B-454E70F8FF1A}" type="presParOf" srcId="{17B48E31-1582-416E-9254-FB3DC5BA2BAF}" destId="{5FCF5D71-4EA9-45B2-BD02-D4AFD116CA26}" srcOrd="2" destOrd="0" presId="urn:microsoft.com/office/officeart/2018/5/layout/IconCircleLabelList"/>
    <dgm:cxn modelId="{E43E0B5D-EA50-4009-A491-CE2B8251F9D0}" type="presParOf" srcId="{17B48E31-1582-416E-9254-FB3DC5BA2BAF}" destId="{BA964BFD-67B5-4B8C-859D-B54AD6D051B5}" srcOrd="3" destOrd="0" presId="urn:microsoft.com/office/officeart/2018/5/layout/IconCircleLabelList"/>
    <dgm:cxn modelId="{6059B1F6-3B30-4C90-8722-DC99C2B220C3}" type="presParOf" srcId="{E3A647F6-9F43-48EE-9A80-F8A39C03FD50}" destId="{C7DEDD33-C402-40C6-B35E-B7CE4974E773}" srcOrd="7" destOrd="0" presId="urn:microsoft.com/office/officeart/2018/5/layout/IconCircleLabelList"/>
    <dgm:cxn modelId="{7E673D39-D433-474A-9813-967D8EF9122F}" type="presParOf" srcId="{E3A647F6-9F43-48EE-9A80-F8A39C03FD50}" destId="{122889FB-CA5D-4CDA-A079-DB7C9E021894}" srcOrd="8" destOrd="0" presId="urn:microsoft.com/office/officeart/2018/5/layout/IconCircleLabelList"/>
    <dgm:cxn modelId="{ABF059FA-B0B5-4F4A-925E-8ED31623D35D}" type="presParOf" srcId="{122889FB-CA5D-4CDA-A079-DB7C9E021894}" destId="{9A49100E-9C34-46EF-ABF2-9AF75E12BFF6}" srcOrd="0" destOrd="0" presId="urn:microsoft.com/office/officeart/2018/5/layout/IconCircleLabelList"/>
    <dgm:cxn modelId="{F8059901-D625-49A1-8313-3E21BC449015}" type="presParOf" srcId="{122889FB-CA5D-4CDA-A079-DB7C9E021894}" destId="{0300A2C2-2242-4283-B419-6C5688977299}" srcOrd="1" destOrd="0" presId="urn:microsoft.com/office/officeart/2018/5/layout/IconCircleLabelList"/>
    <dgm:cxn modelId="{27248802-7AE0-4019-AF5D-586792F40F39}" type="presParOf" srcId="{122889FB-CA5D-4CDA-A079-DB7C9E021894}" destId="{1209D514-E064-41A6-9318-96B8DBC7E532}" srcOrd="2" destOrd="0" presId="urn:microsoft.com/office/officeart/2018/5/layout/IconCircleLabelList"/>
    <dgm:cxn modelId="{8213E58B-F8D1-4CC9-972D-7A9C0E4711CE}" type="presParOf" srcId="{122889FB-CA5D-4CDA-A079-DB7C9E021894}" destId="{FE1615CC-48C7-47F4-9106-7740DAB0201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8F6020-A89B-45D6-9C3A-35BF6CA66822}" type="doc">
      <dgm:prSet loTypeId="urn:microsoft.com/office/officeart/2005/8/layout/default" loCatId="list" qsTypeId="urn:microsoft.com/office/officeart/2005/8/quickstyle/simple2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EA1098F2-8566-4FF8-8D14-B69DAF9620C2}">
      <dgm:prSet/>
      <dgm:spPr/>
      <dgm:t>
        <a:bodyPr/>
        <a:lstStyle/>
        <a:p>
          <a:r>
            <a:rPr lang="en-IE"/>
            <a:t>Monthly management report</a:t>
          </a:r>
          <a:endParaRPr lang="en-US"/>
        </a:p>
      </dgm:t>
    </dgm:pt>
    <dgm:pt modelId="{0EC325DF-B78C-48F8-9837-21465ECA0C6C}" type="parTrans" cxnId="{D5968A0B-449A-4B8C-AE9D-8DA2F7CDCA97}">
      <dgm:prSet/>
      <dgm:spPr/>
      <dgm:t>
        <a:bodyPr/>
        <a:lstStyle/>
        <a:p>
          <a:endParaRPr lang="en-US"/>
        </a:p>
      </dgm:t>
    </dgm:pt>
    <dgm:pt modelId="{4F697ECB-1520-450E-B1B4-9C1BDF03DE8F}" type="sibTrans" cxnId="{D5968A0B-449A-4B8C-AE9D-8DA2F7CDCA97}">
      <dgm:prSet/>
      <dgm:spPr/>
      <dgm:t>
        <a:bodyPr/>
        <a:lstStyle/>
        <a:p>
          <a:endParaRPr lang="en-US"/>
        </a:p>
      </dgm:t>
    </dgm:pt>
    <dgm:pt modelId="{127DD134-645A-4478-8C0F-192C1BA5EF6B}">
      <dgm:prSet/>
      <dgm:spPr/>
      <dgm:t>
        <a:bodyPr/>
        <a:lstStyle/>
        <a:p>
          <a:r>
            <a:rPr lang="en-IE"/>
            <a:t>Annual budget</a:t>
          </a:r>
          <a:endParaRPr lang="en-US"/>
        </a:p>
      </dgm:t>
    </dgm:pt>
    <dgm:pt modelId="{E5200153-A595-4219-A182-C31E20C22CA0}" type="parTrans" cxnId="{07E5F804-B854-4117-9F70-E2C5835459E0}">
      <dgm:prSet/>
      <dgm:spPr/>
      <dgm:t>
        <a:bodyPr/>
        <a:lstStyle/>
        <a:p>
          <a:endParaRPr lang="en-US"/>
        </a:p>
      </dgm:t>
    </dgm:pt>
    <dgm:pt modelId="{9687469E-B43B-4400-AC2D-6F32A6EC0711}" type="sibTrans" cxnId="{07E5F804-B854-4117-9F70-E2C5835459E0}">
      <dgm:prSet/>
      <dgm:spPr/>
      <dgm:t>
        <a:bodyPr/>
        <a:lstStyle/>
        <a:p>
          <a:endParaRPr lang="en-US"/>
        </a:p>
      </dgm:t>
    </dgm:pt>
    <dgm:pt modelId="{AB260AD4-A151-4728-895C-EE2009D126EA}">
      <dgm:prSet/>
      <dgm:spPr/>
      <dgm:t>
        <a:bodyPr/>
        <a:lstStyle/>
        <a:p>
          <a:r>
            <a:rPr lang="en-IE"/>
            <a:t>Annual service delivery plan and targets set</a:t>
          </a:r>
          <a:endParaRPr lang="en-US"/>
        </a:p>
      </dgm:t>
    </dgm:pt>
    <dgm:pt modelId="{D3985CD0-59C5-4EF7-856C-6A5E3F9E0C61}" type="parTrans" cxnId="{8CBFB770-833E-4DD6-B56E-80A9876C192C}">
      <dgm:prSet/>
      <dgm:spPr/>
      <dgm:t>
        <a:bodyPr/>
        <a:lstStyle/>
        <a:p>
          <a:endParaRPr lang="en-US"/>
        </a:p>
      </dgm:t>
    </dgm:pt>
    <dgm:pt modelId="{C3A403B5-FC83-49D1-9FF1-D2961CD35E60}" type="sibTrans" cxnId="{8CBFB770-833E-4DD6-B56E-80A9876C192C}">
      <dgm:prSet/>
      <dgm:spPr/>
      <dgm:t>
        <a:bodyPr/>
        <a:lstStyle/>
        <a:p>
          <a:endParaRPr lang="en-US"/>
        </a:p>
      </dgm:t>
    </dgm:pt>
    <dgm:pt modelId="{7C8F067B-8D50-4597-95B3-70296F7ED5D7}">
      <dgm:prSet/>
      <dgm:spPr/>
      <dgm:t>
        <a:bodyPr/>
        <a:lstStyle/>
        <a:p>
          <a:r>
            <a:rPr lang="en-IE"/>
            <a:t>Performance management and development system</a:t>
          </a:r>
          <a:endParaRPr lang="en-US"/>
        </a:p>
      </dgm:t>
    </dgm:pt>
    <dgm:pt modelId="{07D7A407-2316-41CA-A6FD-674C3CC12F6A}" type="parTrans" cxnId="{5FADB600-589A-4842-A31E-5BDAEE08BDE2}">
      <dgm:prSet/>
      <dgm:spPr/>
      <dgm:t>
        <a:bodyPr/>
        <a:lstStyle/>
        <a:p>
          <a:endParaRPr lang="en-US"/>
        </a:p>
      </dgm:t>
    </dgm:pt>
    <dgm:pt modelId="{80FB4204-7A4A-4D81-BF07-A55EA41A8E18}" type="sibTrans" cxnId="{5FADB600-589A-4842-A31E-5BDAEE08BDE2}">
      <dgm:prSet/>
      <dgm:spPr/>
      <dgm:t>
        <a:bodyPr/>
        <a:lstStyle/>
        <a:p>
          <a:endParaRPr lang="en-US"/>
        </a:p>
      </dgm:t>
    </dgm:pt>
    <dgm:pt modelId="{B448AEB3-4AB9-452B-80AA-0C3E9DF06263}">
      <dgm:prSet/>
      <dgm:spPr/>
      <dgm:t>
        <a:bodyPr/>
        <a:lstStyle/>
        <a:p>
          <a:r>
            <a:rPr lang="en-IE"/>
            <a:t>Risk assessment</a:t>
          </a:r>
          <a:endParaRPr lang="en-US"/>
        </a:p>
      </dgm:t>
    </dgm:pt>
    <dgm:pt modelId="{8BB262D0-27D1-4704-91F2-D97F79BBAA20}" type="parTrans" cxnId="{BDAC8DD6-CA56-40F2-9588-5A9ADC4CEA09}">
      <dgm:prSet/>
      <dgm:spPr/>
      <dgm:t>
        <a:bodyPr/>
        <a:lstStyle/>
        <a:p>
          <a:endParaRPr lang="en-US"/>
        </a:p>
      </dgm:t>
    </dgm:pt>
    <dgm:pt modelId="{722E2B11-69A5-4B0E-8A07-BD35DC6C9D78}" type="sibTrans" cxnId="{BDAC8DD6-CA56-40F2-9588-5A9ADC4CEA09}">
      <dgm:prSet/>
      <dgm:spPr/>
      <dgm:t>
        <a:bodyPr/>
        <a:lstStyle/>
        <a:p>
          <a:endParaRPr lang="en-US"/>
        </a:p>
      </dgm:t>
    </dgm:pt>
    <dgm:pt modelId="{6FB5A406-4709-4EED-AADB-858E95CA8A09}">
      <dgm:prSet/>
      <dgm:spPr/>
      <dgm:t>
        <a:bodyPr/>
        <a:lstStyle/>
        <a:p>
          <a:r>
            <a:rPr lang="en-IE"/>
            <a:t>Annual progress report on achievement of the corporate plan</a:t>
          </a:r>
          <a:endParaRPr lang="en-US"/>
        </a:p>
      </dgm:t>
    </dgm:pt>
    <dgm:pt modelId="{B93857E0-A048-4162-B55A-B029210D7C41}" type="parTrans" cxnId="{13954C42-299C-48D4-86A2-E2050C222B9E}">
      <dgm:prSet/>
      <dgm:spPr/>
      <dgm:t>
        <a:bodyPr/>
        <a:lstStyle/>
        <a:p>
          <a:endParaRPr lang="en-US"/>
        </a:p>
      </dgm:t>
    </dgm:pt>
    <dgm:pt modelId="{12F9ED27-686F-4E5B-BC67-5944BD5F786A}" type="sibTrans" cxnId="{13954C42-299C-48D4-86A2-E2050C222B9E}">
      <dgm:prSet/>
      <dgm:spPr/>
      <dgm:t>
        <a:bodyPr/>
        <a:lstStyle/>
        <a:p>
          <a:endParaRPr lang="en-US"/>
        </a:p>
      </dgm:t>
    </dgm:pt>
    <dgm:pt modelId="{74BC8961-A406-4B0B-B026-0A0CA966FE43}">
      <dgm:prSet/>
      <dgm:spPr/>
      <dgm:t>
        <a:bodyPr/>
        <a:lstStyle/>
        <a:p>
          <a:r>
            <a:rPr lang="en-IE"/>
            <a:t>Annual report</a:t>
          </a:r>
          <a:endParaRPr lang="en-US"/>
        </a:p>
      </dgm:t>
    </dgm:pt>
    <dgm:pt modelId="{5FB223CC-4D35-43CA-93A1-85043BC1341D}" type="parTrans" cxnId="{DB9F72BD-F4B8-4A62-A15A-09A739815B95}">
      <dgm:prSet/>
      <dgm:spPr/>
      <dgm:t>
        <a:bodyPr/>
        <a:lstStyle/>
        <a:p>
          <a:endParaRPr lang="en-US"/>
        </a:p>
      </dgm:t>
    </dgm:pt>
    <dgm:pt modelId="{762E4DCC-1763-4A00-89D6-F71D4E7CC369}" type="sibTrans" cxnId="{DB9F72BD-F4B8-4A62-A15A-09A739815B95}">
      <dgm:prSet/>
      <dgm:spPr/>
      <dgm:t>
        <a:bodyPr/>
        <a:lstStyle/>
        <a:p>
          <a:endParaRPr lang="en-US"/>
        </a:p>
      </dgm:t>
    </dgm:pt>
    <dgm:pt modelId="{9C971C6C-6874-40B8-A5BA-BDDB85CC23DE}">
      <dgm:prSet/>
      <dgm:spPr/>
      <dgm:t>
        <a:bodyPr/>
        <a:lstStyle/>
        <a:p>
          <a:r>
            <a:rPr lang="en-IE"/>
            <a:t>Performance indicator – baseline stats for 2019 in appendix</a:t>
          </a:r>
          <a:endParaRPr lang="en-US"/>
        </a:p>
      </dgm:t>
    </dgm:pt>
    <dgm:pt modelId="{CC324FEF-AC9A-4886-A700-68EA26994D9C}" type="parTrans" cxnId="{6F881146-E46D-4793-BBAE-B318EDC7ED53}">
      <dgm:prSet/>
      <dgm:spPr/>
      <dgm:t>
        <a:bodyPr/>
        <a:lstStyle/>
        <a:p>
          <a:endParaRPr lang="en-US"/>
        </a:p>
      </dgm:t>
    </dgm:pt>
    <dgm:pt modelId="{6011C33E-0222-40AF-83E0-318B677199B4}" type="sibTrans" cxnId="{6F881146-E46D-4793-BBAE-B318EDC7ED53}">
      <dgm:prSet/>
      <dgm:spPr/>
      <dgm:t>
        <a:bodyPr/>
        <a:lstStyle/>
        <a:p>
          <a:endParaRPr lang="en-US"/>
        </a:p>
      </dgm:t>
    </dgm:pt>
    <dgm:pt modelId="{3C2D436B-FADB-4B51-B980-E19F178980B3}" type="pres">
      <dgm:prSet presAssocID="{A68F6020-A89B-45D6-9C3A-35BF6CA66822}" presName="diagram" presStyleCnt="0">
        <dgm:presLayoutVars>
          <dgm:dir/>
          <dgm:resizeHandles val="exact"/>
        </dgm:presLayoutVars>
      </dgm:prSet>
      <dgm:spPr/>
    </dgm:pt>
    <dgm:pt modelId="{58C6B17D-42AC-4CAE-B8C8-5C0D65F18753}" type="pres">
      <dgm:prSet presAssocID="{EA1098F2-8566-4FF8-8D14-B69DAF9620C2}" presName="node" presStyleLbl="node1" presStyleIdx="0" presStyleCnt="8">
        <dgm:presLayoutVars>
          <dgm:bulletEnabled val="1"/>
        </dgm:presLayoutVars>
      </dgm:prSet>
      <dgm:spPr/>
    </dgm:pt>
    <dgm:pt modelId="{452F6820-AC80-48D8-814E-7F7D65DDBB04}" type="pres">
      <dgm:prSet presAssocID="{4F697ECB-1520-450E-B1B4-9C1BDF03DE8F}" presName="sibTrans" presStyleCnt="0"/>
      <dgm:spPr/>
    </dgm:pt>
    <dgm:pt modelId="{553E6C3E-25FB-4328-AD0C-8137D97E8464}" type="pres">
      <dgm:prSet presAssocID="{127DD134-645A-4478-8C0F-192C1BA5EF6B}" presName="node" presStyleLbl="node1" presStyleIdx="1" presStyleCnt="8">
        <dgm:presLayoutVars>
          <dgm:bulletEnabled val="1"/>
        </dgm:presLayoutVars>
      </dgm:prSet>
      <dgm:spPr/>
    </dgm:pt>
    <dgm:pt modelId="{DE9FC429-E44C-4876-B8D7-9F4C4F9AA602}" type="pres">
      <dgm:prSet presAssocID="{9687469E-B43B-4400-AC2D-6F32A6EC0711}" presName="sibTrans" presStyleCnt="0"/>
      <dgm:spPr/>
    </dgm:pt>
    <dgm:pt modelId="{1FAB368F-954F-43B7-AEE1-2C07A4934C46}" type="pres">
      <dgm:prSet presAssocID="{AB260AD4-A151-4728-895C-EE2009D126EA}" presName="node" presStyleLbl="node1" presStyleIdx="2" presStyleCnt="8">
        <dgm:presLayoutVars>
          <dgm:bulletEnabled val="1"/>
        </dgm:presLayoutVars>
      </dgm:prSet>
      <dgm:spPr/>
    </dgm:pt>
    <dgm:pt modelId="{68B89184-FC64-47EA-82D4-7B621B3F4EFB}" type="pres">
      <dgm:prSet presAssocID="{C3A403B5-FC83-49D1-9FF1-D2961CD35E60}" presName="sibTrans" presStyleCnt="0"/>
      <dgm:spPr/>
    </dgm:pt>
    <dgm:pt modelId="{5C159F89-8121-4535-900F-CA986D1A6C69}" type="pres">
      <dgm:prSet presAssocID="{7C8F067B-8D50-4597-95B3-70296F7ED5D7}" presName="node" presStyleLbl="node1" presStyleIdx="3" presStyleCnt="8">
        <dgm:presLayoutVars>
          <dgm:bulletEnabled val="1"/>
        </dgm:presLayoutVars>
      </dgm:prSet>
      <dgm:spPr/>
    </dgm:pt>
    <dgm:pt modelId="{61CBB178-1D26-46A5-ABB2-18E1833EEF2B}" type="pres">
      <dgm:prSet presAssocID="{80FB4204-7A4A-4D81-BF07-A55EA41A8E18}" presName="sibTrans" presStyleCnt="0"/>
      <dgm:spPr/>
    </dgm:pt>
    <dgm:pt modelId="{3D74E7FA-9E89-4677-81AC-9213717AAE25}" type="pres">
      <dgm:prSet presAssocID="{B448AEB3-4AB9-452B-80AA-0C3E9DF06263}" presName="node" presStyleLbl="node1" presStyleIdx="4" presStyleCnt="8">
        <dgm:presLayoutVars>
          <dgm:bulletEnabled val="1"/>
        </dgm:presLayoutVars>
      </dgm:prSet>
      <dgm:spPr/>
    </dgm:pt>
    <dgm:pt modelId="{CAB577D7-6D60-434A-BC1E-136E8BF91340}" type="pres">
      <dgm:prSet presAssocID="{722E2B11-69A5-4B0E-8A07-BD35DC6C9D78}" presName="sibTrans" presStyleCnt="0"/>
      <dgm:spPr/>
    </dgm:pt>
    <dgm:pt modelId="{E6515207-A2B8-453C-96F5-771238DF8602}" type="pres">
      <dgm:prSet presAssocID="{6FB5A406-4709-4EED-AADB-858E95CA8A09}" presName="node" presStyleLbl="node1" presStyleIdx="5" presStyleCnt="8">
        <dgm:presLayoutVars>
          <dgm:bulletEnabled val="1"/>
        </dgm:presLayoutVars>
      </dgm:prSet>
      <dgm:spPr/>
    </dgm:pt>
    <dgm:pt modelId="{CEF72A65-7F1D-4582-BEFF-266E0232A110}" type="pres">
      <dgm:prSet presAssocID="{12F9ED27-686F-4E5B-BC67-5944BD5F786A}" presName="sibTrans" presStyleCnt="0"/>
      <dgm:spPr/>
    </dgm:pt>
    <dgm:pt modelId="{BADCCB67-5811-4D15-8750-4DEFB96FF0B1}" type="pres">
      <dgm:prSet presAssocID="{74BC8961-A406-4B0B-B026-0A0CA966FE43}" presName="node" presStyleLbl="node1" presStyleIdx="6" presStyleCnt="8">
        <dgm:presLayoutVars>
          <dgm:bulletEnabled val="1"/>
        </dgm:presLayoutVars>
      </dgm:prSet>
      <dgm:spPr/>
    </dgm:pt>
    <dgm:pt modelId="{943BE537-35EB-42A1-B8C0-FBF013C06863}" type="pres">
      <dgm:prSet presAssocID="{762E4DCC-1763-4A00-89D6-F71D4E7CC369}" presName="sibTrans" presStyleCnt="0"/>
      <dgm:spPr/>
    </dgm:pt>
    <dgm:pt modelId="{2A9BE182-981E-4EFD-8EDD-0C64BEB5EA0C}" type="pres">
      <dgm:prSet presAssocID="{9C971C6C-6874-40B8-A5BA-BDDB85CC23DE}" presName="node" presStyleLbl="node1" presStyleIdx="7" presStyleCnt="8">
        <dgm:presLayoutVars>
          <dgm:bulletEnabled val="1"/>
        </dgm:presLayoutVars>
      </dgm:prSet>
      <dgm:spPr/>
    </dgm:pt>
  </dgm:ptLst>
  <dgm:cxnLst>
    <dgm:cxn modelId="{5FADB600-589A-4842-A31E-5BDAEE08BDE2}" srcId="{A68F6020-A89B-45D6-9C3A-35BF6CA66822}" destId="{7C8F067B-8D50-4597-95B3-70296F7ED5D7}" srcOrd="3" destOrd="0" parTransId="{07D7A407-2316-41CA-A6FD-674C3CC12F6A}" sibTransId="{80FB4204-7A4A-4D81-BF07-A55EA41A8E18}"/>
    <dgm:cxn modelId="{07E5F804-B854-4117-9F70-E2C5835459E0}" srcId="{A68F6020-A89B-45D6-9C3A-35BF6CA66822}" destId="{127DD134-645A-4478-8C0F-192C1BA5EF6B}" srcOrd="1" destOrd="0" parTransId="{E5200153-A595-4219-A182-C31E20C22CA0}" sibTransId="{9687469E-B43B-4400-AC2D-6F32A6EC0711}"/>
    <dgm:cxn modelId="{D5968A0B-449A-4B8C-AE9D-8DA2F7CDCA97}" srcId="{A68F6020-A89B-45D6-9C3A-35BF6CA66822}" destId="{EA1098F2-8566-4FF8-8D14-B69DAF9620C2}" srcOrd="0" destOrd="0" parTransId="{0EC325DF-B78C-48F8-9837-21465ECA0C6C}" sibTransId="{4F697ECB-1520-450E-B1B4-9C1BDF03DE8F}"/>
    <dgm:cxn modelId="{B6284015-4428-4B1B-AA0E-FDF665AD0E3F}" type="presOf" srcId="{9C971C6C-6874-40B8-A5BA-BDDB85CC23DE}" destId="{2A9BE182-981E-4EFD-8EDD-0C64BEB5EA0C}" srcOrd="0" destOrd="0" presId="urn:microsoft.com/office/officeart/2005/8/layout/default"/>
    <dgm:cxn modelId="{91EEF421-411C-4098-AE66-88DDCCBA2E5A}" type="presOf" srcId="{B448AEB3-4AB9-452B-80AA-0C3E9DF06263}" destId="{3D74E7FA-9E89-4677-81AC-9213717AAE25}" srcOrd="0" destOrd="0" presId="urn:microsoft.com/office/officeart/2005/8/layout/default"/>
    <dgm:cxn modelId="{DEFDF129-F905-4368-B9F5-BBF817143668}" type="presOf" srcId="{74BC8961-A406-4B0B-B026-0A0CA966FE43}" destId="{BADCCB67-5811-4D15-8750-4DEFB96FF0B1}" srcOrd="0" destOrd="0" presId="urn:microsoft.com/office/officeart/2005/8/layout/default"/>
    <dgm:cxn modelId="{7A0AAA34-902B-4BA5-8A96-F21766D10FD8}" type="presOf" srcId="{7C8F067B-8D50-4597-95B3-70296F7ED5D7}" destId="{5C159F89-8121-4535-900F-CA986D1A6C69}" srcOrd="0" destOrd="0" presId="urn:microsoft.com/office/officeart/2005/8/layout/default"/>
    <dgm:cxn modelId="{13954C42-299C-48D4-86A2-E2050C222B9E}" srcId="{A68F6020-A89B-45D6-9C3A-35BF6CA66822}" destId="{6FB5A406-4709-4EED-AADB-858E95CA8A09}" srcOrd="5" destOrd="0" parTransId="{B93857E0-A048-4162-B55A-B029210D7C41}" sibTransId="{12F9ED27-686F-4E5B-BC67-5944BD5F786A}"/>
    <dgm:cxn modelId="{6F881146-E46D-4793-BBAE-B318EDC7ED53}" srcId="{A68F6020-A89B-45D6-9C3A-35BF6CA66822}" destId="{9C971C6C-6874-40B8-A5BA-BDDB85CC23DE}" srcOrd="7" destOrd="0" parTransId="{CC324FEF-AC9A-4886-A700-68EA26994D9C}" sibTransId="{6011C33E-0222-40AF-83E0-318B677199B4}"/>
    <dgm:cxn modelId="{8CBFB770-833E-4DD6-B56E-80A9876C192C}" srcId="{A68F6020-A89B-45D6-9C3A-35BF6CA66822}" destId="{AB260AD4-A151-4728-895C-EE2009D126EA}" srcOrd="2" destOrd="0" parTransId="{D3985CD0-59C5-4EF7-856C-6A5E3F9E0C61}" sibTransId="{C3A403B5-FC83-49D1-9FF1-D2961CD35E60}"/>
    <dgm:cxn modelId="{FC53AFB4-2161-427C-BC2E-9EA3FB3FD05A}" type="presOf" srcId="{AB260AD4-A151-4728-895C-EE2009D126EA}" destId="{1FAB368F-954F-43B7-AEE1-2C07A4934C46}" srcOrd="0" destOrd="0" presId="urn:microsoft.com/office/officeart/2005/8/layout/default"/>
    <dgm:cxn modelId="{F443A1BA-2053-4E67-98DD-65B24DEDF2D5}" type="presOf" srcId="{127DD134-645A-4478-8C0F-192C1BA5EF6B}" destId="{553E6C3E-25FB-4328-AD0C-8137D97E8464}" srcOrd="0" destOrd="0" presId="urn:microsoft.com/office/officeart/2005/8/layout/default"/>
    <dgm:cxn modelId="{DB9F72BD-F4B8-4A62-A15A-09A739815B95}" srcId="{A68F6020-A89B-45D6-9C3A-35BF6CA66822}" destId="{74BC8961-A406-4B0B-B026-0A0CA966FE43}" srcOrd="6" destOrd="0" parTransId="{5FB223CC-4D35-43CA-93A1-85043BC1341D}" sibTransId="{762E4DCC-1763-4A00-89D6-F71D4E7CC369}"/>
    <dgm:cxn modelId="{85B09BCE-A0AA-475F-952A-FA8D84361653}" type="presOf" srcId="{6FB5A406-4709-4EED-AADB-858E95CA8A09}" destId="{E6515207-A2B8-453C-96F5-771238DF8602}" srcOrd="0" destOrd="0" presId="urn:microsoft.com/office/officeart/2005/8/layout/default"/>
    <dgm:cxn modelId="{A917B7D4-EA28-4289-8CEC-34121A82E85E}" type="presOf" srcId="{A68F6020-A89B-45D6-9C3A-35BF6CA66822}" destId="{3C2D436B-FADB-4B51-B980-E19F178980B3}" srcOrd="0" destOrd="0" presId="urn:microsoft.com/office/officeart/2005/8/layout/default"/>
    <dgm:cxn modelId="{BDAC8DD6-CA56-40F2-9588-5A9ADC4CEA09}" srcId="{A68F6020-A89B-45D6-9C3A-35BF6CA66822}" destId="{B448AEB3-4AB9-452B-80AA-0C3E9DF06263}" srcOrd="4" destOrd="0" parTransId="{8BB262D0-27D1-4704-91F2-D97F79BBAA20}" sibTransId="{722E2B11-69A5-4B0E-8A07-BD35DC6C9D78}"/>
    <dgm:cxn modelId="{51FDE6F5-10BC-4527-A9B9-B28508CFB971}" type="presOf" srcId="{EA1098F2-8566-4FF8-8D14-B69DAF9620C2}" destId="{58C6B17D-42AC-4CAE-B8C8-5C0D65F18753}" srcOrd="0" destOrd="0" presId="urn:microsoft.com/office/officeart/2005/8/layout/default"/>
    <dgm:cxn modelId="{C3374D2D-E534-4BF0-B393-31FB59765812}" type="presParOf" srcId="{3C2D436B-FADB-4B51-B980-E19F178980B3}" destId="{58C6B17D-42AC-4CAE-B8C8-5C0D65F18753}" srcOrd="0" destOrd="0" presId="urn:microsoft.com/office/officeart/2005/8/layout/default"/>
    <dgm:cxn modelId="{AF24A51F-5655-43E6-9825-50CB5C38AEC5}" type="presParOf" srcId="{3C2D436B-FADB-4B51-B980-E19F178980B3}" destId="{452F6820-AC80-48D8-814E-7F7D65DDBB04}" srcOrd="1" destOrd="0" presId="urn:microsoft.com/office/officeart/2005/8/layout/default"/>
    <dgm:cxn modelId="{F5F559E3-102E-46B0-B7AA-BE40D3F45879}" type="presParOf" srcId="{3C2D436B-FADB-4B51-B980-E19F178980B3}" destId="{553E6C3E-25FB-4328-AD0C-8137D97E8464}" srcOrd="2" destOrd="0" presId="urn:microsoft.com/office/officeart/2005/8/layout/default"/>
    <dgm:cxn modelId="{0FA00CA7-9294-48B5-B97D-4F5B226AF015}" type="presParOf" srcId="{3C2D436B-FADB-4B51-B980-E19F178980B3}" destId="{DE9FC429-E44C-4876-B8D7-9F4C4F9AA602}" srcOrd="3" destOrd="0" presId="urn:microsoft.com/office/officeart/2005/8/layout/default"/>
    <dgm:cxn modelId="{1C317B6C-4A24-427F-A72E-3E3CC4AD4AAF}" type="presParOf" srcId="{3C2D436B-FADB-4B51-B980-E19F178980B3}" destId="{1FAB368F-954F-43B7-AEE1-2C07A4934C46}" srcOrd="4" destOrd="0" presId="urn:microsoft.com/office/officeart/2005/8/layout/default"/>
    <dgm:cxn modelId="{0D63DB16-7F10-4AC7-8AE9-D8F152DD3819}" type="presParOf" srcId="{3C2D436B-FADB-4B51-B980-E19F178980B3}" destId="{68B89184-FC64-47EA-82D4-7B621B3F4EFB}" srcOrd="5" destOrd="0" presId="urn:microsoft.com/office/officeart/2005/8/layout/default"/>
    <dgm:cxn modelId="{4EB43F90-7C20-444C-865D-DE6E57B04FCD}" type="presParOf" srcId="{3C2D436B-FADB-4B51-B980-E19F178980B3}" destId="{5C159F89-8121-4535-900F-CA986D1A6C69}" srcOrd="6" destOrd="0" presId="urn:microsoft.com/office/officeart/2005/8/layout/default"/>
    <dgm:cxn modelId="{4BB74077-C105-44DB-807D-95D3B3CCA5C8}" type="presParOf" srcId="{3C2D436B-FADB-4B51-B980-E19F178980B3}" destId="{61CBB178-1D26-46A5-ABB2-18E1833EEF2B}" srcOrd="7" destOrd="0" presId="urn:microsoft.com/office/officeart/2005/8/layout/default"/>
    <dgm:cxn modelId="{018B13A1-0C98-4B3F-8F55-8A489FF24CE6}" type="presParOf" srcId="{3C2D436B-FADB-4B51-B980-E19F178980B3}" destId="{3D74E7FA-9E89-4677-81AC-9213717AAE25}" srcOrd="8" destOrd="0" presId="urn:microsoft.com/office/officeart/2005/8/layout/default"/>
    <dgm:cxn modelId="{15D9C2D9-2255-4CBD-8B79-C62033AAA911}" type="presParOf" srcId="{3C2D436B-FADB-4B51-B980-E19F178980B3}" destId="{CAB577D7-6D60-434A-BC1E-136E8BF91340}" srcOrd="9" destOrd="0" presId="urn:microsoft.com/office/officeart/2005/8/layout/default"/>
    <dgm:cxn modelId="{31466EBE-E18D-4015-B802-184685CFD555}" type="presParOf" srcId="{3C2D436B-FADB-4B51-B980-E19F178980B3}" destId="{E6515207-A2B8-453C-96F5-771238DF8602}" srcOrd="10" destOrd="0" presId="urn:microsoft.com/office/officeart/2005/8/layout/default"/>
    <dgm:cxn modelId="{121505AD-01F5-4FDB-AA39-DB15CE0CB929}" type="presParOf" srcId="{3C2D436B-FADB-4B51-B980-E19F178980B3}" destId="{CEF72A65-7F1D-4582-BEFF-266E0232A110}" srcOrd="11" destOrd="0" presId="urn:microsoft.com/office/officeart/2005/8/layout/default"/>
    <dgm:cxn modelId="{798C9FD7-85EB-42C6-8AA2-729A38675AEC}" type="presParOf" srcId="{3C2D436B-FADB-4B51-B980-E19F178980B3}" destId="{BADCCB67-5811-4D15-8750-4DEFB96FF0B1}" srcOrd="12" destOrd="0" presId="urn:microsoft.com/office/officeart/2005/8/layout/default"/>
    <dgm:cxn modelId="{1BFBF3EF-2385-4DCA-B3DB-6682A071F77D}" type="presParOf" srcId="{3C2D436B-FADB-4B51-B980-E19F178980B3}" destId="{943BE537-35EB-42A1-B8C0-FBF013C06863}" srcOrd="13" destOrd="0" presId="urn:microsoft.com/office/officeart/2005/8/layout/default"/>
    <dgm:cxn modelId="{4DFABCA4-2DE3-47D4-B467-179663DA9B25}" type="presParOf" srcId="{3C2D436B-FADB-4B51-B980-E19F178980B3}" destId="{2A9BE182-981E-4EFD-8EDD-0C64BEB5EA0C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D1EAC0-C16F-4BD0-885B-078EFD0F01C1}">
      <dsp:nvSpPr>
        <dsp:cNvPr id="0" name=""/>
        <dsp:cNvSpPr/>
      </dsp:nvSpPr>
      <dsp:spPr>
        <a:xfrm>
          <a:off x="576741" y="1462"/>
          <a:ext cx="1056181" cy="105618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1295E3-BEBB-40AF-A0BB-BE01CBC47575}">
      <dsp:nvSpPr>
        <dsp:cNvPr id="0" name=""/>
        <dsp:cNvSpPr/>
      </dsp:nvSpPr>
      <dsp:spPr>
        <a:xfrm>
          <a:off x="801829" y="226550"/>
          <a:ext cx="606005" cy="6060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DA2FA-CAD9-4DE3-87D7-5B453E363E61}">
      <dsp:nvSpPr>
        <dsp:cNvPr id="0" name=""/>
        <dsp:cNvSpPr/>
      </dsp:nvSpPr>
      <dsp:spPr>
        <a:xfrm>
          <a:off x="239110" y="1386618"/>
          <a:ext cx="1731445" cy="11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/>
            <a:t>Only 25.6% of all commuters in the county use public transport, cycle or walk</a:t>
          </a:r>
          <a:endParaRPr lang="en-US" sz="1100" kern="1200"/>
        </a:p>
      </dsp:txBody>
      <dsp:txXfrm>
        <a:off x="239110" y="1386618"/>
        <a:ext cx="1731445" cy="1168725"/>
      </dsp:txXfrm>
    </dsp:sp>
    <dsp:sp modelId="{A464FEF4-D346-4776-A4EA-F050C66A9EEB}">
      <dsp:nvSpPr>
        <dsp:cNvPr id="0" name=""/>
        <dsp:cNvSpPr/>
      </dsp:nvSpPr>
      <dsp:spPr>
        <a:xfrm>
          <a:off x="2611190" y="1462"/>
          <a:ext cx="1056181" cy="105618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21AFB-14C2-4CFB-BF77-96E80364A479}">
      <dsp:nvSpPr>
        <dsp:cNvPr id="0" name=""/>
        <dsp:cNvSpPr/>
      </dsp:nvSpPr>
      <dsp:spPr>
        <a:xfrm>
          <a:off x="2836278" y="226550"/>
          <a:ext cx="606005" cy="6060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B85A1-3CC7-4191-8388-B790E333CCB4}">
      <dsp:nvSpPr>
        <dsp:cNvPr id="0" name=""/>
        <dsp:cNvSpPr/>
      </dsp:nvSpPr>
      <dsp:spPr>
        <a:xfrm>
          <a:off x="2273558" y="1386618"/>
          <a:ext cx="1731445" cy="11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/>
            <a:t>More people work in the county than leave it for work (84,627 people work in the county between those who live in and those who commute into South Dublin)</a:t>
          </a:r>
          <a:endParaRPr lang="en-US" sz="1100" kern="1200"/>
        </a:p>
      </dsp:txBody>
      <dsp:txXfrm>
        <a:off x="2273558" y="1386618"/>
        <a:ext cx="1731445" cy="1168725"/>
      </dsp:txXfrm>
    </dsp:sp>
    <dsp:sp modelId="{8A1D51E4-EB0D-4A42-8796-F351E301236D}">
      <dsp:nvSpPr>
        <dsp:cNvPr id="0" name=""/>
        <dsp:cNvSpPr/>
      </dsp:nvSpPr>
      <dsp:spPr>
        <a:xfrm>
          <a:off x="4645638" y="1462"/>
          <a:ext cx="1056181" cy="105618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39BC7B-2A5B-4E1A-922B-F4BE82E56884}">
      <dsp:nvSpPr>
        <dsp:cNvPr id="0" name=""/>
        <dsp:cNvSpPr/>
      </dsp:nvSpPr>
      <dsp:spPr>
        <a:xfrm>
          <a:off x="4870726" y="226550"/>
          <a:ext cx="606005" cy="6060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67A801-9CAE-4E44-AD76-929479ACE866}">
      <dsp:nvSpPr>
        <dsp:cNvPr id="0" name=""/>
        <dsp:cNvSpPr/>
      </dsp:nvSpPr>
      <dsp:spPr>
        <a:xfrm>
          <a:off x="4308006" y="1386618"/>
          <a:ext cx="1731445" cy="11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/>
            <a:t>South Dublin has the smallest %’age of children cycling to school in both primary and second level age categories and the 2nd highest going to school by car in both categories</a:t>
          </a:r>
          <a:endParaRPr lang="en-US" sz="1100" kern="1200"/>
        </a:p>
      </dsp:txBody>
      <dsp:txXfrm>
        <a:off x="4308006" y="1386618"/>
        <a:ext cx="1731445" cy="1168725"/>
      </dsp:txXfrm>
    </dsp:sp>
    <dsp:sp modelId="{946CAF21-9965-4B47-887B-EFEE90EBB094}">
      <dsp:nvSpPr>
        <dsp:cNvPr id="0" name=""/>
        <dsp:cNvSpPr/>
      </dsp:nvSpPr>
      <dsp:spPr>
        <a:xfrm>
          <a:off x="1593966" y="2988205"/>
          <a:ext cx="1056181" cy="105618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9B42C6-5E68-464A-A1B6-C10E6FAFCA7E}">
      <dsp:nvSpPr>
        <dsp:cNvPr id="0" name=""/>
        <dsp:cNvSpPr/>
      </dsp:nvSpPr>
      <dsp:spPr>
        <a:xfrm>
          <a:off x="1819053" y="3213293"/>
          <a:ext cx="606005" cy="60600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64BFD-67B5-4B8C-859D-B54AD6D051B5}">
      <dsp:nvSpPr>
        <dsp:cNvPr id="0" name=""/>
        <dsp:cNvSpPr/>
      </dsp:nvSpPr>
      <dsp:spPr>
        <a:xfrm>
          <a:off x="1256334" y="4373361"/>
          <a:ext cx="1731445" cy="11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/>
            <a:t>2nd highest home ownership in the Dublin Region at 68%</a:t>
          </a:r>
          <a:endParaRPr lang="en-US" sz="1100" kern="1200"/>
        </a:p>
      </dsp:txBody>
      <dsp:txXfrm>
        <a:off x="1256334" y="4373361"/>
        <a:ext cx="1731445" cy="1168725"/>
      </dsp:txXfrm>
    </dsp:sp>
    <dsp:sp modelId="{9A49100E-9C34-46EF-ABF2-9AF75E12BFF6}">
      <dsp:nvSpPr>
        <dsp:cNvPr id="0" name=""/>
        <dsp:cNvSpPr/>
      </dsp:nvSpPr>
      <dsp:spPr>
        <a:xfrm>
          <a:off x="3628414" y="2988205"/>
          <a:ext cx="1056181" cy="1056181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00A2C2-2242-4283-B419-6C5688977299}">
      <dsp:nvSpPr>
        <dsp:cNvPr id="0" name=""/>
        <dsp:cNvSpPr/>
      </dsp:nvSpPr>
      <dsp:spPr>
        <a:xfrm>
          <a:off x="3853502" y="3213293"/>
          <a:ext cx="606005" cy="60600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615CC-48C7-47F4-9106-7740DAB02014}">
      <dsp:nvSpPr>
        <dsp:cNvPr id="0" name=""/>
        <dsp:cNvSpPr/>
      </dsp:nvSpPr>
      <dsp:spPr>
        <a:xfrm>
          <a:off x="3290782" y="4373361"/>
          <a:ext cx="1731445" cy="1168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IE" sz="1100" kern="1200"/>
            <a:t>Total housing stock 98,387, of which vacant households (excluding holiday homes) numbered 3,495</a:t>
          </a:r>
          <a:endParaRPr lang="en-US" sz="1100" kern="1200"/>
        </a:p>
      </dsp:txBody>
      <dsp:txXfrm>
        <a:off x="3290782" y="4373361"/>
        <a:ext cx="1731445" cy="11687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C6B17D-42AC-4CAE-B8C8-5C0D65F18753}">
      <dsp:nvSpPr>
        <dsp:cNvPr id="0" name=""/>
        <dsp:cNvSpPr/>
      </dsp:nvSpPr>
      <dsp:spPr>
        <a:xfrm>
          <a:off x="3185" y="108101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Monthly management report</a:t>
          </a:r>
          <a:endParaRPr lang="en-US" sz="2300" kern="1200"/>
        </a:p>
      </dsp:txBody>
      <dsp:txXfrm>
        <a:off x="3185" y="108101"/>
        <a:ext cx="2526950" cy="1516170"/>
      </dsp:txXfrm>
    </dsp:sp>
    <dsp:sp modelId="{553E6C3E-25FB-4328-AD0C-8137D97E8464}">
      <dsp:nvSpPr>
        <dsp:cNvPr id="0" name=""/>
        <dsp:cNvSpPr/>
      </dsp:nvSpPr>
      <dsp:spPr>
        <a:xfrm>
          <a:off x="2782830" y="108101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Annual budget</a:t>
          </a:r>
          <a:endParaRPr lang="en-US" sz="2300" kern="1200"/>
        </a:p>
      </dsp:txBody>
      <dsp:txXfrm>
        <a:off x="2782830" y="108101"/>
        <a:ext cx="2526950" cy="1516170"/>
      </dsp:txXfrm>
    </dsp:sp>
    <dsp:sp modelId="{1FAB368F-954F-43B7-AEE1-2C07A4934C46}">
      <dsp:nvSpPr>
        <dsp:cNvPr id="0" name=""/>
        <dsp:cNvSpPr/>
      </dsp:nvSpPr>
      <dsp:spPr>
        <a:xfrm>
          <a:off x="5562476" y="108101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Annual service delivery plan and targets set</a:t>
          </a:r>
          <a:endParaRPr lang="en-US" sz="2300" kern="1200"/>
        </a:p>
      </dsp:txBody>
      <dsp:txXfrm>
        <a:off x="5562476" y="108101"/>
        <a:ext cx="2526950" cy="1516170"/>
      </dsp:txXfrm>
    </dsp:sp>
    <dsp:sp modelId="{5C159F89-8121-4535-900F-CA986D1A6C69}">
      <dsp:nvSpPr>
        <dsp:cNvPr id="0" name=""/>
        <dsp:cNvSpPr/>
      </dsp:nvSpPr>
      <dsp:spPr>
        <a:xfrm>
          <a:off x="8342122" y="108101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Performance management and development system</a:t>
          </a:r>
          <a:endParaRPr lang="en-US" sz="2300" kern="1200"/>
        </a:p>
      </dsp:txBody>
      <dsp:txXfrm>
        <a:off x="8342122" y="108101"/>
        <a:ext cx="2526950" cy="1516170"/>
      </dsp:txXfrm>
    </dsp:sp>
    <dsp:sp modelId="{3D74E7FA-9E89-4677-81AC-9213717AAE25}">
      <dsp:nvSpPr>
        <dsp:cNvPr id="0" name=""/>
        <dsp:cNvSpPr/>
      </dsp:nvSpPr>
      <dsp:spPr>
        <a:xfrm>
          <a:off x="3185" y="1876966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Risk assessment</a:t>
          </a:r>
          <a:endParaRPr lang="en-US" sz="2300" kern="1200"/>
        </a:p>
      </dsp:txBody>
      <dsp:txXfrm>
        <a:off x="3185" y="1876966"/>
        <a:ext cx="2526950" cy="1516170"/>
      </dsp:txXfrm>
    </dsp:sp>
    <dsp:sp modelId="{E6515207-A2B8-453C-96F5-771238DF8602}">
      <dsp:nvSpPr>
        <dsp:cNvPr id="0" name=""/>
        <dsp:cNvSpPr/>
      </dsp:nvSpPr>
      <dsp:spPr>
        <a:xfrm>
          <a:off x="2782830" y="1876966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Annual progress report on achievement of the corporate plan</a:t>
          </a:r>
          <a:endParaRPr lang="en-US" sz="2300" kern="1200"/>
        </a:p>
      </dsp:txBody>
      <dsp:txXfrm>
        <a:off x="2782830" y="1876966"/>
        <a:ext cx="2526950" cy="1516170"/>
      </dsp:txXfrm>
    </dsp:sp>
    <dsp:sp modelId="{BADCCB67-5811-4D15-8750-4DEFB96FF0B1}">
      <dsp:nvSpPr>
        <dsp:cNvPr id="0" name=""/>
        <dsp:cNvSpPr/>
      </dsp:nvSpPr>
      <dsp:spPr>
        <a:xfrm>
          <a:off x="5562476" y="1876966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Annual report</a:t>
          </a:r>
          <a:endParaRPr lang="en-US" sz="2300" kern="1200"/>
        </a:p>
      </dsp:txBody>
      <dsp:txXfrm>
        <a:off x="5562476" y="1876966"/>
        <a:ext cx="2526950" cy="1516170"/>
      </dsp:txXfrm>
    </dsp:sp>
    <dsp:sp modelId="{2A9BE182-981E-4EFD-8EDD-0C64BEB5EA0C}">
      <dsp:nvSpPr>
        <dsp:cNvPr id="0" name=""/>
        <dsp:cNvSpPr/>
      </dsp:nvSpPr>
      <dsp:spPr>
        <a:xfrm>
          <a:off x="8342122" y="1876966"/>
          <a:ext cx="2526950" cy="151617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300" kern="1200"/>
            <a:t>Performance indicator – baseline stats for 2019 in appendix</a:t>
          </a:r>
          <a:endParaRPr lang="en-US" sz="2300" kern="1200"/>
        </a:p>
      </dsp:txBody>
      <dsp:txXfrm>
        <a:off x="8342122" y="1876966"/>
        <a:ext cx="2526950" cy="15161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98066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504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3232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5514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298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25077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7687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671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031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5258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IE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339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E68C0A3-708B-41EA-AE97-A8225E422BC0}" type="datetimeFigureOut">
              <a:rPr lang="en-IE" smtClean="0"/>
              <a:t>08/11/2019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CA39531-6983-4FAA-96B6-08FB48FB58D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78117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dcc.ie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7628-7841-4417-B26C-A6FB04F7C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503" y="1285196"/>
            <a:ext cx="9607160" cy="2779429"/>
          </a:xfrm>
        </p:spPr>
        <p:txBody>
          <a:bodyPr>
            <a:normAutofit/>
          </a:bodyPr>
          <a:lstStyle/>
          <a:p>
            <a:pPr algn="ctr"/>
            <a:r>
              <a:rPr lang="en-IE" sz="8000" dirty="0"/>
              <a:t>Corporate Plan </a:t>
            </a:r>
            <a:br>
              <a:rPr lang="en-IE" sz="8000" dirty="0"/>
            </a:br>
            <a:r>
              <a:rPr lang="en-IE" sz="8000" dirty="0"/>
              <a:t>2020-2024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DF4EA-2EEF-4186-8594-7560CE1CE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503" y="4064626"/>
            <a:ext cx="9607159" cy="1476235"/>
          </a:xfrm>
        </p:spPr>
        <p:txBody>
          <a:bodyPr>
            <a:normAutofit/>
          </a:bodyPr>
          <a:lstStyle/>
          <a:p>
            <a:pPr algn="ctr"/>
            <a:endParaRPr lang="en-IE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28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DA78DFC-418D-4D65-AA23-1F78AD64C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D93F5A3-A8C7-40A9-A16F-B054CB33C9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3415613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outdoor, grass, building, green&#10;&#10;Description automatically generated">
            <a:extLst>
              <a:ext uri="{FF2B5EF4-FFF2-40B4-BE49-F238E27FC236}">
                <a16:creationId xmlns:a16="http://schemas.microsoft.com/office/drawing/2014/main" id="{7CF4CC39-B8D5-400C-8F5B-51AD81EE9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31" y="965199"/>
            <a:ext cx="2389885" cy="4927599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E50FA9A-C225-4DA7-965A-F09403DDD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19945" y="643467"/>
            <a:ext cx="7328587" cy="55710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building, street, sitting&#10;&#10;Description automatically generated">
            <a:extLst>
              <a:ext uri="{FF2B5EF4-FFF2-40B4-BE49-F238E27FC236}">
                <a16:creationId xmlns:a16="http://schemas.microsoft.com/office/drawing/2014/main" id="{74327170-8123-4FFF-820C-9B6C800B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680" y="1047424"/>
            <a:ext cx="6685120" cy="47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90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3EFC75-D61F-4CEA-9817-11CC86030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3C02F3DD-3E32-4AF8-BFA1-D131A6B4B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F1582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58E1115-0E26-4644-A052-61264B0F1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388" y="1902486"/>
            <a:ext cx="10619225" cy="30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984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3CF3-586F-43A3-9498-D0521025D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-159391"/>
            <a:ext cx="12192000" cy="1174789"/>
          </a:xfrm>
        </p:spPr>
        <p:txBody>
          <a:bodyPr>
            <a:normAutofit/>
          </a:bodyPr>
          <a:lstStyle/>
          <a:p>
            <a:r>
              <a:rPr lang="en-IE" sz="4000" b="1" dirty="0"/>
              <a:t>Corporate Plan Achievements 2015-19 : Infrastructure delivered</a:t>
            </a:r>
            <a:endParaRPr lang="en-IE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16586-DFA6-43A4-8DC7-66912D5FF4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0197" y="732241"/>
            <a:ext cx="5315803" cy="60460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3</a:t>
            </a:r>
            <a:r>
              <a:rPr lang="en-IE" sz="1200" baseline="30000" dirty="0"/>
              <a:t>rd</a:t>
            </a:r>
            <a:r>
              <a:rPr lang="en-IE" sz="1200" dirty="0"/>
              <a:t> Stand, Tallaght Stadium completed, 4</a:t>
            </a:r>
            <a:r>
              <a:rPr lang="en-IE" sz="1200" baseline="30000" dirty="0"/>
              <a:t>th</a:t>
            </a:r>
            <a:r>
              <a:rPr lang="en-IE" sz="1200" dirty="0"/>
              <a:t> Stand design &amp; Western Stand improvements 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Grange Castle clients expansion / development Interxion, Grifols, Microsoft and Takeda; Amazon Data Services and Interxion Ireland and Grange Back up Power; CyrusOne Datacentre Holdings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Grange Castle West Infrastructure Masterplan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Tallaght Innovation Centre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North Clondalkin and Tymon libraries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Digital hub in Palmerstown 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Dublin Mountains project ABP hearing &amp; response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Clondalkin Round Tower Visitor Centre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Grand Canal Greenway to </a:t>
            </a:r>
            <a:r>
              <a:rPr lang="en-IE" sz="1200" dirty="0" err="1"/>
              <a:t>Hazelhatch</a:t>
            </a:r>
            <a:r>
              <a:rPr lang="en-IE" sz="1200" dirty="0"/>
              <a:t> - part of the Dublin Docklands to Shannon Harbour Greenway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Grand / Royal Canal Loop study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Rathfarnham Castle Stables Tourism / Retail opportunity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Liffey</a:t>
            </a:r>
            <a:r>
              <a:rPr lang="en-IE" sz="1200" dirty="0"/>
              <a:t> Blueway Study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Corkagh</a:t>
            </a:r>
            <a:r>
              <a:rPr lang="en-IE" sz="1200" dirty="0"/>
              <a:t> Park / </a:t>
            </a:r>
            <a:r>
              <a:rPr lang="en-IE" sz="1200" dirty="0" err="1"/>
              <a:t>Camac</a:t>
            </a:r>
            <a:r>
              <a:rPr lang="en-IE" sz="1200" dirty="0"/>
              <a:t> Valley Tourism cluster study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Dodder Valley Greenway project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Public Water fountains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Public Lighting Improvement LED upgrade Programme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Local Housing Infrastructure Activation Fund – (€27 m) Celbridge Link Road and Tandy’s Lane Park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Way-Finding signage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Cycle lanes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€3 m from Urban Regeneration and Development Fund for projects in Tallaght and feasibility study for Naas Road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Tallaght District Heating project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R120 Adamstown Road Improvement Scheme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endParaRPr lang="en-IE" sz="1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IE" sz="1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IE" sz="1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5AC8B3-3FE7-417A-9F7B-B0BBB741BC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9838" y="732241"/>
            <a:ext cx="5648324" cy="60460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Celbridge link road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Belgard</a:t>
            </a:r>
            <a:r>
              <a:rPr lang="en-IE" sz="1200" dirty="0"/>
              <a:t> to Cookstown link road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Tallaght Transport Hub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Built Heritage Investment Scheme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Village Enhancement Works programme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Local Neighbourhoods Improvement Scheme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Social Housing Construction programme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Lucan swimming pool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Adamstown School Sports Hall &amp; Community facility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N81 Landscape Improvement Scheme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Roundabout Sponsorship Scheme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River </a:t>
            </a:r>
            <a:r>
              <a:rPr lang="en-IE" sz="1200" dirty="0" err="1"/>
              <a:t>Poddle</a:t>
            </a:r>
            <a:r>
              <a:rPr lang="en-IE" sz="1200" dirty="0"/>
              <a:t>, </a:t>
            </a:r>
            <a:r>
              <a:rPr lang="en-IE" sz="1200" dirty="0" err="1"/>
              <a:t>Balycullen</a:t>
            </a:r>
            <a:r>
              <a:rPr lang="en-IE" sz="1200" dirty="0"/>
              <a:t> and </a:t>
            </a:r>
            <a:r>
              <a:rPr lang="en-IE" sz="1200" dirty="0" err="1"/>
              <a:t>Camac</a:t>
            </a:r>
            <a:r>
              <a:rPr lang="en-IE" sz="1200" dirty="0"/>
              <a:t> Flood Alleviation Schemes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Playspace</a:t>
            </a:r>
            <a:r>
              <a:rPr lang="en-IE" sz="1200" dirty="0"/>
              <a:t> programme 43 delivered (49 by year end)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Teenspace</a:t>
            </a:r>
            <a:r>
              <a:rPr lang="en-IE" sz="1200" dirty="0"/>
              <a:t> Programme 5 projects in design stage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Ballwall</a:t>
            </a:r>
            <a:r>
              <a:rPr lang="en-IE" sz="1200" dirty="0"/>
              <a:t> at </a:t>
            </a:r>
            <a:r>
              <a:rPr lang="en-IE" sz="1200" dirty="0" err="1"/>
              <a:t>Griffeen</a:t>
            </a:r>
            <a:r>
              <a:rPr lang="en-IE" sz="1200" dirty="0"/>
              <a:t>  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Two sand based pitches in Tymon Park &amp; Lucan Athletics track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Hermitage Frame Football all weather pitch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Pavilions programme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Ballymount Fishing Lake completed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GB" sz="1200" dirty="0"/>
              <a:t>Business Support Fund Area Improvement works</a:t>
            </a:r>
            <a:endParaRPr lang="en-IE" sz="1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Surface Water Schemes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River Dodder bank stabilisation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Equine Facility at </a:t>
            </a:r>
            <a:r>
              <a:rPr lang="en-IE" sz="1200" dirty="0" err="1"/>
              <a:t>Ballyowen</a:t>
            </a:r>
            <a:r>
              <a:rPr lang="en-IE" sz="1200" dirty="0"/>
              <a:t> Park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Heritage tracks and trails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Adamstown -  by end 2018 – 2,000 units now complete, 1,499 active permissions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 err="1"/>
              <a:t>Clonburris</a:t>
            </a:r>
            <a:r>
              <a:rPr lang="en-IE" sz="1200" dirty="0"/>
              <a:t> SDZ Planning Scheme Adopted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IE" sz="1200" dirty="0"/>
              <a:t>Local Area Plan for Tallaght</a:t>
            </a: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IE" sz="1200" dirty="0"/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4896416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C73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view of a city&#10;&#10;Description automatically generated">
            <a:extLst>
              <a:ext uri="{FF2B5EF4-FFF2-40B4-BE49-F238E27FC236}">
                <a16:creationId xmlns:a16="http://schemas.microsoft.com/office/drawing/2014/main" id="{4E732E21-A737-4402-AB13-F25B347F9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933" y="804333"/>
            <a:ext cx="7554303" cy="52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94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bench in front of a building&#10;&#10;Description automatically generated">
            <a:extLst>
              <a:ext uri="{FF2B5EF4-FFF2-40B4-BE49-F238E27FC236}">
                <a16:creationId xmlns:a16="http://schemas.microsoft.com/office/drawing/2014/main" id="{50B2676B-349A-4B0C-BDE7-67A6E4EB9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04" y="804333"/>
            <a:ext cx="7002162" cy="52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522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road, building, sitting&#10;&#10;Description automatically generated">
            <a:extLst>
              <a:ext uri="{FF2B5EF4-FFF2-40B4-BE49-F238E27FC236}">
                <a16:creationId xmlns:a16="http://schemas.microsoft.com/office/drawing/2014/main" id="{089A8635-3DEB-4884-B965-B00DC19B6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95" r="1" b="1089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984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796F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outdoor, grass, green, field&#10;&#10;Description automatically generated">
            <a:extLst>
              <a:ext uri="{FF2B5EF4-FFF2-40B4-BE49-F238E27FC236}">
                <a16:creationId xmlns:a16="http://schemas.microsoft.com/office/drawing/2014/main" id="{F8672658-03F1-42DF-A5CE-7A402864A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3" r="1" b="1523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287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way at night&#10;&#10;Description automatically generated">
            <a:extLst>
              <a:ext uri="{FF2B5EF4-FFF2-40B4-BE49-F238E27FC236}">
                <a16:creationId xmlns:a16="http://schemas.microsoft.com/office/drawing/2014/main" id="{5D8C01FA-6ED8-4827-B3DE-1407238D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30" b="36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84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4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tree in the middle of the street&#10;&#10;Description automatically generated">
            <a:extLst>
              <a:ext uri="{FF2B5EF4-FFF2-40B4-BE49-F238E27FC236}">
                <a16:creationId xmlns:a16="http://schemas.microsoft.com/office/drawing/2014/main" id="{6F5F76E2-A900-4622-9E3F-8B252299F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24" y="804333"/>
            <a:ext cx="6162721" cy="52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80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47BA2C-FEEB-494F-8A43-38EC80649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6" y="896684"/>
            <a:ext cx="2979252" cy="4979728"/>
          </a:xfrm>
        </p:spPr>
        <p:txBody>
          <a:bodyPr anchor="ctr">
            <a:normAutofit/>
          </a:bodyPr>
          <a:lstStyle/>
          <a:p>
            <a:pPr algn="r"/>
            <a:r>
              <a:rPr lang="en-IE" sz="4000" b="1" dirty="0"/>
              <a:t>Corporate Plan</a:t>
            </a:r>
            <a:br>
              <a:rPr lang="en-IE" sz="4000" b="1" dirty="0"/>
            </a:br>
            <a:r>
              <a:rPr lang="en-IE" sz="4000" b="1" dirty="0"/>
              <a:t>Achievements 2015-19 :</a:t>
            </a:r>
            <a:br>
              <a:rPr lang="en-IE" sz="4000" b="1" dirty="0"/>
            </a:br>
            <a:br>
              <a:rPr lang="en-IE" sz="4000" b="1" dirty="0"/>
            </a:br>
            <a:r>
              <a:rPr lang="en-IE" sz="4000" b="1" dirty="0"/>
              <a:t>Events &amp; Festivals</a:t>
            </a:r>
            <a:br>
              <a:rPr lang="en-IE" sz="4000" dirty="0"/>
            </a:br>
            <a:endParaRPr lang="en-IE" sz="40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12C5-AC9F-42F1-9C86-D347239AD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940" y="116633"/>
            <a:ext cx="5484707" cy="6624734"/>
          </a:xfrm>
        </p:spPr>
        <p:txBody>
          <a:bodyPr anchor="ctr"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Red Line Book Festival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Summer Stars Reading Adventure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 err="1"/>
              <a:t>Gaelforce</a:t>
            </a:r>
            <a:r>
              <a:rPr lang="en-IE" sz="1200" dirty="0"/>
              <a:t> Dublin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 err="1"/>
              <a:t>Bealtaine</a:t>
            </a:r>
            <a:r>
              <a:rPr lang="en-IE" sz="1200" dirty="0"/>
              <a:t> Festival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Host to the UEFA European U17 Championship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Engineers Week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First Fortnight Festival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National Accessibility week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Flavours of South Dublin Intercultural Festival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Tallaght Stadium events programme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South Dublin Amateur Sports Awards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Community Endeavour Awards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#</a:t>
            </a:r>
            <a:r>
              <a:rPr lang="en-IE" sz="1200" dirty="0" err="1"/>
              <a:t>YourCouncilDay</a:t>
            </a:r>
            <a:endParaRPr lang="en-IE" sz="1200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Dublin Community Clean-up Day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Local Enterprise Week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National Tree Week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National Spring Clean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 err="1"/>
              <a:t>Seachtain</a:t>
            </a:r>
            <a:r>
              <a:rPr lang="en-IE" sz="1200" dirty="0"/>
              <a:t> </a:t>
            </a:r>
            <a:r>
              <a:rPr lang="en-IE" sz="1200" dirty="0" err="1"/>
              <a:t>na</a:t>
            </a:r>
            <a:r>
              <a:rPr lang="en-IE" sz="1200" dirty="0"/>
              <a:t> </a:t>
            </a:r>
            <a:r>
              <a:rPr lang="en-IE" sz="1200" dirty="0" err="1"/>
              <a:t>Gaeilge</a:t>
            </a:r>
            <a:r>
              <a:rPr lang="en-IE" sz="1200" dirty="0"/>
              <a:t> </a:t>
            </a:r>
            <a:r>
              <a:rPr lang="en-IE" sz="1200" dirty="0" err="1"/>
              <a:t>Átha</a:t>
            </a:r>
            <a:r>
              <a:rPr lang="en-IE" sz="1200" dirty="0"/>
              <a:t> </a:t>
            </a:r>
            <a:r>
              <a:rPr lang="en-IE" sz="1200" dirty="0" err="1"/>
              <a:t>Cliath</a:t>
            </a:r>
            <a:r>
              <a:rPr lang="en-IE" sz="1200" dirty="0"/>
              <a:t> Theas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 err="1"/>
              <a:t>Cruinniú</a:t>
            </a:r>
            <a:r>
              <a:rPr lang="en-IE" sz="1200" dirty="0"/>
              <a:t> </a:t>
            </a:r>
            <a:r>
              <a:rPr lang="en-IE" sz="1200" dirty="0" err="1"/>
              <a:t>na</a:t>
            </a:r>
            <a:r>
              <a:rPr lang="en-IE" sz="1200" dirty="0"/>
              <a:t> </a:t>
            </a:r>
            <a:r>
              <a:rPr lang="en-IE" sz="1200" dirty="0" err="1"/>
              <a:t>nÓg</a:t>
            </a:r>
            <a:r>
              <a:rPr lang="en-IE" sz="1200" dirty="0"/>
              <a:t> 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South Dublin Chamber Business Awards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2016 Centenary Programme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Social Inclusion Week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Health &amp; Wellbeing Week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European Week against Racism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Eco Week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Science Week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 err="1"/>
              <a:t>TedX</a:t>
            </a:r>
            <a:r>
              <a:rPr lang="en-IE" sz="1200" dirty="0"/>
              <a:t> events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1200" dirty="0"/>
              <a:t>Storm Emma!</a:t>
            </a:r>
          </a:p>
        </p:txBody>
      </p:sp>
    </p:spTree>
    <p:extLst>
      <p:ext uri="{BB962C8B-B14F-4D97-AF65-F5344CB8AC3E}">
        <p14:creationId xmlns:p14="http://schemas.microsoft.com/office/powerpoint/2010/main" val="537682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7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2B936D-D822-4BEB-8E08-5E243224E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6" y="896684"/>
            <a:ext cx="2979252" cy="4979728"/>
          </a:xfrm>
        </p:spPr>
        <p:txBody>
          <a:bodyPr anchor="ctr">
            <a:normAutofit/>
          </a:bodyPr>
          <a:lstStyle/>
          <a:p>
            <a:pPr algn="r"/>
            <a:r>
              <a:rPr lang="en-US" sz="4000" dirty="0"/>
              <a:t>Outline</a:t>
            </a:r>
            <a:endParaRPr lang="en-IE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FC82B-754C-4451-A63D-6B260B42F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896684"/>
            <a:ext cx="5484707" cy="5064633"/>
          </a:xfrm>
        </p:spPr>
        <p:txBody>
          <a:bodyPr anchor="ctr"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Key achievements under the current plan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Current operating environment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Implementation and Monitoring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34649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FD67B9-38BA-48A7-9E86-74782D7F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5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DDD4491-18AA-4A9C-8884-D3C1AF660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r="9515" b="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92C291-43B7-4F14-920D-2FCD8D2DF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737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FD67B9-38BA-48A7-9E86-74782D7F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5B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s traveling down a snow covered road&#10;&#10;Description automatically generated">
            <a:extLst>
              <a:ext uri="{FF2B5EF4-FFF2-40B4-BE49-F238E27FC236}">
                <a16:creationId xmlns:a16="http://schemas.microsoft.com/office/drawing/2014/main" id="{08B84A28-1F9D-4B1B-A396-E1C24226E7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5" r="1" b="2994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92C291-43B7-4F14-920D-2FCD8D2DF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676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F482F-3A62-42A5-A56A-78D497A7F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7" y="262202"/>
            <a:ext cx="2979252" cy="4979728"/>
          </a:xfrm>
        </p:spPr>
        <p:txBody>
          <a:bodyPr anchor="ctr">
            <a:normAutofit/>
          </a:bodyPr>
          <a:lstStyle/>
          <a:p>
            <a:pPr algn="r"/>
            <a:r>
              <a:rPr lang="en-IE" sz="4000" b="1" dirty="0"/>
              <a:t>Corporate Plan Achievements 2015-19 :</a:t>
            </a:r>
            <a:br>
              <a:rPr lang="en-IE" sz="4000" b="1" dirty="0"/>
            </a:br>
            <a:br>
              <a:rPr lang="en-IE" sz="4000" b="1" dirty="0"/>
            </a:br>
            <a:r>
              <a:rPr lang="en-IE" sz="4000" b="1" dirty="0"/>
              <a:t> </a:t>
            </a:r>
            <a:br>
              <a:rPr lang="en-IE" sz="4000" b="1" dirty="0"/>
            </a:br>
            <a:r>
              <a:rPr lang="en-IE" sz="4000" b="1" dirty="0"/>
              <a:t>Systems improvements</a:t>
            </a:r>
            <a:endParaRPr lang="en-IE" sz="4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1D834-5219-4D3F-8AA8-C830F28C9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896684"/>
            <a:ext cx="5484707" cy="5064633"/>
          </a:xfrm>
        </p:spPr>
        <p:txBody>
          <a:bodyPr anchor="ctr">
            <a:normAutofit/>
          </a:bodyPr>
          <a:lstStyle/>
          <a:p>
            <a:r>
              <a:rPr lang="en-IE" sz="1800" dirty="0"/>
              <a:t>New Integrated Housing Computer System</a:t>
            </a:r>
          </a:p>
          <a:p>
            <a:r>
              <a:rPr lang="en-IE" sz="1800" dirty="0"/>
              <a:t>New Council website</a:t>
            </a:r>
          </a:p>
          <a:p>
            <a:r>
              <a:rPr lang="en-IE" sz="1800" dirty="0"/>
              <a:t>New intranet</a:t>
            </a:r>
          </a:p>
          <a:p>
            <a:r>
              <a:rPr lang="en-IE" sz="1800" dirty="0"/>
              <a:t>MyDoorStep.ie</a:t>
            </a:r>
          </a:p>
          <a:p>
            <a:r>
              <a:rPr lang="en-IE" sz="1800" dirty="0"/>
              <a:t>Affordable Homes portal</a:t>
            </a:r>
          </a:p>
          <a:p>
            <a:r>
              <a:rPr lang="en-IE" sz="1800" dirty="0"/>
              <a:t>Library Management System</a:t>
            </a:r>
          </a:p>
          <a:p>
            <a:r>
              <a:rPr lang="en-IE" sz="1800" dirty="0"/>
              <a:t>HR, Payroll and Superannuation Shared Service - </a:t>
            </a:r>
            <a:r>
              <a:rPr lang="en-IE" sz="1800" dirty="0" err="1"/>
              <a:t>MyPay</a:t>
            </a:r>
            <a:endParaRPr lang="en-IE" sz="1800" dirty="0"/>
          </a:p>
          <a:p>
            <a:r>
              <a:rPr lang="en-IE" sz="1800" dirty="0"/>
              <a:t>Online Consultation portal</a:t>
            </a:r>
          </a:p>
          <a:p>
            <a:r>
              <a:rPr lang="en-IE" sz="1800" dirty="0" err="1"/>
              <a:t>eRecruitment</a:t>
            </a:r>
            <a:endParaRPr lang="en-IE" sz="1800" dirty="0"/>
          </a:p>
          <a:p>
            <a:r>
              <a:rPr lang="en-IE" sz="1800" dirty="0"/>
              <a:t>County Development Plan website and consultation</a:t>
            </a:r>
          </a:p>
          <a:p>
            <a:r>
              <a:rPr lang="en-IE" sz="1800" dirty="0"/>
              <a:t>Mental Health mobile app</a:t>
            </a:r>
          </a:p>
        </p:txBody>
      </p:sp>
    </p:spTree>
    <p:extLst>
      <p:ext uri="{BB962C8B-B14F-4D97-AF65-F5344CB8AC3E}">
        <p14:creationId xmlns:p14="http://schemas.microsoft.com/office/powerpoint/2010/main" val="148702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4DA66B-3A96-40E8-B868-5460974C84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2456" y="896684"/>
            <a:ext cx="2979252" cy="49797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85000"/>
              </a:lnSpc>
            </a:pPr>
            <a:r>
              <a:rPr lang="en-US" sz="4000" kern="1200" spc="-12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2. Current Operating Environment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D1E30A1-8041-47E7-B7B2-2E0F8E2FE6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172" y="896684"/>
            <a:ext cx="5484707" cy="5064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Legal &amp; Regulatory</a:t>
            </a:r>
          </a:p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Financial</a:t>
            </a:r>
          </a:p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Political</a:t>
            </a:r>
          </a:p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Socio-economic</a:t>
            </a:r>
          </a:p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Technology</a:t>
            </a:r>
          </a:p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Environmental</a:t>
            </a:r>
          </a:p>
          <a:p>
            <a:pPr>
              <a:buFont typeface="Arial" pitchFamily="34" charset="0"/>
              <a:buChar char=" "/>
            </a:pPr>
            <a:r>
              <a:rPr 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rPr>
              <a:t>Governance</a:t>
            </a:r>
          </a:p>
        </p:txBody>
      </p:sp>
    </p:spTree>
    <p:extLst>
      <p:ext uri="{BB962C8B-B14F-4D97-AF65-F5344CB8AC3E}">
        <p14:creationId xmlns:p14="http://schemas.microsoft.com/office/powerpoint/2010/main" val="745022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97466-5C16-4473-96C5-1EC22C21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4100" dirty="0">
                <a:solidFill>
                  <a:srgbClr val="FFFFFF"/>
                </a:solidFill>
              </a:rPr>
              <a:t>Operating Environment: </a:t>
            </a: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r>
              <a:rPr lang="en-IE" sz="4100" dirty="0">
                <a:solidFill>
                  <a:srgbClr val="FFFFFF"/>
                </a:solidFill>
              </a:rPr>
              <a:t>Legal &amp; Regulatory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70D85-059F-4CA5-A4CE-CCAD45D8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/>
          </a:bodyPr>
          <a:lstStyle/>
          <a:p>
            <a:pPr lvl="1">
              <a:spcAft>
                <a:spcPts val="600"/>
              </a:spcAft>
            </a:pPr>
            <a:r>
              <a:rPr lang="en-IE" dirty="0"/>
              <a:t>Local Government Reform Act 2014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General Data Protection Regulations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Data Protection Act 2018 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Irish Human Rights and Equality Act Section 42 - direct implication in the Corporate Plan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Lobbying Act 2015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Protected Disclosures Act 2014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Children First Act 2015</a:t>
            </a:r>
          </a:p>
          <a:p>
            <a:pPr lvl="1">
              <a:spcAft>
                <a:spcPts val="600"/>
              </a:spcAft>
            </a:pPr>
            <a:r>
              <a:rPr lang="en-IE" dirty="0"/>
              <a:t>EU Procurement regs</a:t>
            </a:r>
          </a:p>
          <a:p>
            <a:pPr>
              <a:spcAft>
                <a:spcPts val="600"/>
              </a:spcAft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62870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97466-5C16-4473-96C5-1EC22C21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4100" dirty="0">
                <a:solidFill>
                  <a:srgbClr val="FFFFFF"/>
                </a:solidFill>
              </a:rPr>
              <a:t>Operating Environment: </a:t>
            </a: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r>
              <a:rPr lang="en-IE" sz="4100" dirty="0">
                <a:solidFill>
                  <a:srgbClr val="FFFFFF"/>
                </a:solidFill>
              </a:rPr>
              <a:t>Financial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70D85-059F-4CA5-A4CE-CCAD45D8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	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Annual Budget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Capital Programme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Local property tax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Commercial rates revaluation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Procurement EU regulations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3 year Corporate Procurement plan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Local Government Strategic Procurement Centre &amp; Local Government Operational Procurement Office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Public Spending Code – annual Quality Assurance reporting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Public Services Stability Plan commitments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IE" sz="2400"/>
              <a:t>Brexit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IE" sz="2400"/>
          </a:p>
        </p:txBody>
      </p:sp>
    </p:spTree>
    <p:extLst>
      <p:ext uri="{BB962C8B-B14F-4D97-AF65-F5344CB8AC3E}">
        <p14:creationId xmlns:p14="http://schemas.microsoft.com/office/powerpoint/2010/main" val="1633168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97466-5C16-4473-96C5-1EC22C21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4100" dirty="0">
                <a:solidFill>
                  <a:srgbClr val="FFFFFF"/>
                </a:solidFill>
              </a:rPr>
              <a:t>Operating Environment: </a:t>
            </a: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r>
              <a:rPr lang="en-IE" sz="4100" dirty="0">
                <a:solidFill>
                  <a:srgbClr val="FFFFFF"/>
                </a:solidFill>
              </a:rPr>
              <a:t>Political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70D85-059F-4CA5-A4CE-CCAD45D8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 fontScale="925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dirty="0"/>
              <a:t>	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Local electoral area changes to 7 LEAs and boundary changes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New Council – 17 new councillors and new ruling group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Upcoming by-election for Dublin West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New regional government structures– three Regional Assemblies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Increasing participative democracy and accountability through LCDC and PPN, and SDCC Participative Budgeting initiative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Stronger role for Corporate Policy Group 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68911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426914-E9C9-4398-BD1F-521679FDC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0" t="12041" r="62576" b="9047"/>
          <a:stretch/>
        </p:blipFill>
        <p:spPr>
          <a:xfrm>
            <a:off x="2508658" y="346526"/>
            <a:ext cx="7174684" cy="65224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5E6D3B-6F4F-4CB6-8A33-BF89F570D280}"/>
              </a:ext>
            </a:extLst>
          </p:cNvPr>
          <p:cNvSpPr txBox="1"/>
          <p:nvPr/>
        </p:nvSpPr>
        <p:spPr>
          <a:xfrm>
            <a:off x="382555" y="1026367"/>
            <a:ext cx="205895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/>
              <a:t>Population by age for South Dublin County 2016 Census</a:t>
            </a:r>
          </a:p>
          <a:p>
            <a:endParaRPr lang="en-IE" sz="2400" dirty="0"/>
          </a:p>
          <a:p>
            <a:r>
              <a:rPr lang="en-IE" sz="2400" dirty="0"/>
              <a:t>278,767 Population 2016 Census (5% increase on 2011) 3rd most populous county in the state</a:t>
            </a:r>
            <a:endParaRPr lang="en-US" sz="2400" dirty="0"/>
          </a:p>
          <a:p>
            <a:endParaRPr lang="en-IE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3B8B00-ED9F-4A47-A2F5-BB3EB08DD692}"/>
              </a:ext>
            </a:extLst>
          </p:cNvPr>
          <p:cNvSpPr txBox="1">
            <a:spLocks/>
          </p:cNvSpPr>
          <p:nvPr/>
        </p:nvSpPr>
        <p:spPr>
          <a:xfrm>
            <a:off x="152399" y="0"/>
            <a:ext cx="10772775" cy="6762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/>
              <a:t>Operating Environment: Socio-economic</a:t>
            </a:r>
          </a:p>
        </p:txBody>
      </p:sp>
    </p:spTree>
    <p:extLst>
      <p:ext uri="{BB962C8B-B14F-4D97-AF65-F5344CB8AC3E}">
        <p14:creationId xmlns:p14="http://schemas.microsoft.com/office/powerpoint/2010/main" val="844341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B59746-6CDF-4FA0-B265-90D655E06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23" t="7143" r="62346" b="7143"/>
          <a:stretch/>
        </p:blipFill>
        <p:spPr>
          <a:xfrm>
            <a:off x="2865183" y="6292"/>
            <a:ext cx="6850357" cy="68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440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AA64D7-34EA-43A7-9FD2-D72EDE11DC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10" t="7415" r="62577" b="6055"/>
          <a:stretch/>
        </p:blipFill>
        <p:spPr>
          <a:xfrm>
            <a:off x="2703018" y="93306"/>
            <a:ext cx="6785963" cy="676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2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6B318C-A1E7-4DC5-8019-A0E8BDA10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5874F-9D11-4EDF-916A-2806AC340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3467051" cy="33528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sz="4700" dirty="0"/>
              <a:t>Commitments in 2015-19 plan </a:t>
            </a:r>
            <a:br>
              <a:rPr lang="en-US" sz="4700" dirty="0"/>
            </a:br>
            <a:r>
              <a:rPr lang="en-US" sz="4700" dirty="0"/>
              <a:t>– </a:t>
            </a:r>
            <a:br>
              <a:rPr lang="en-US" sz="4700" dirty="0"/>
            </a:br>
            <a:r>
              <a:rPr lang="en-US" sz="4700" dirty="0"/>
              <a:t>Did we deliver?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F3CC7B-6E76-4D28-8442-A14019627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2A9938F5-2D93-4FFF-89D8-758F0D49E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84" t="24592" r="32834" b="14815"/>
          <a:stretch/>
        </p:blipFill>
        <p:spPr>
          <a:xfrm>
            <a:off x="5282520" y="1289715"/>
            <a:ext cx="6266016" cy="42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5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D18CD-C2CC-4C95-85CF-6BD013B078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51" t="7143" r="62730" b="6326"/>
          <a:stretch/>
        </p:blipFill>
        <p:spPr>
          <a:xfrm>
            <a:off x="2606350" y="-46816"/>
            <a:ext cx="6979299" cy="68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72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2AF6D65-A58F-4110-877F-E6A850D508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570B68-911A-42C6-A698-14546914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458" y="643467"/>
            <a:ext cx="3349075" cy="5584296"/>
          </a:xfrm>
        </p:spPr>
        <p:txBody>
          <a:bodyPr anchor="ctr">
            <a:normAutofit/>
          </a:bodyPr>
          <a:lstStyle/>
          <a:p>
            <a:r>
              <a:rPr lang="en-IE" sz="4000" dirty="0">
                <a:solidFill>
                  <a:srgbClr val="FFFFFF"/>
                </a:solidFill>
              </a:rPr>
              <a:t>Operating Environment:</a:t>
            </a:r>
            <a:br>
              <a:rPr lang="en-IE" sz="4000" dirty="0">
                <a:solidFill>
                  <a:srgbClr val="FFFFFF"/>
                </a:solidFill>
              </a:rPr>
            </a:br>
            <a:br>
              <a:rPr lang="en-IE" sz="4000" dirty="0">
                <a:solidFill>
                  <a:srgbClr val="FFFFFF"/>
                </a:solidFill>
              </a:rPr>
            </a:br>
            <a:br>
              <a:rPr lang="en-IE" sz="4000" dirty="0">
                <a:solidFill>
                  <a:srgbClr val="FFFFFF"/>
                </a:solidFill>
              </a:rPr>
            </a:br>
            <a:r>
              <a:rPr lang="en-IE" sz="4000" dirty="0">
                <a:solidFill>
                  <a:srgbClr val="FFFFFF"/>
                </a:solidFill>
              </a:rPr>
              <a:t>Socio-economic</a:t>
            </a: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7D207577-5788-4ECA-8C77-B12965E833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4455819"/>
              </p:ext>
            </p:extLst>
          </p:nvPr>
        </p:nvGraphicFramePr>
        <p:xfrm>
          <a:off x="633413" y="684213"/>
          <a:ext cx="6278562" cy="5543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0530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97466-5C16-4473-96C5-1EC22C21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4100" dirty="0">
                <a:solidFill>
                  <a:srgbClr val="FFFFFF"/>
                </a:solidFill>
              </a:rPr>
              <a:t>Operating Environment:</a:t>
            </a: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r>
              <a:rPr lang="en-IE" sz="4100" dirty="0">
                <a:solidFill>
                  <a:srgbClr val="FFFFFF"/>
                </a:solidFill>
              </a:rPr>
              <a:t>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70D85-059F-4CA5-A4CE-CCAD45D8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IE" dirty="0"/>
              <a:t>	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Cyber security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Digital services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e-Payments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Mobile applications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Social media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Smart Dublin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Open Data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Document Management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Local government ICT Strategy implementation Plan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Local Digital Strategy in preparation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endParaRPr lang="en-IE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6484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997466-5C16-4473-96C5-1EC22C21F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3700" dirty="0">
                <a:solidFill>
                  <a:srgbClr val="FFFFFF"/>
                </a:solidFill>
              </a:rPr>
              <a:t>Operating Environment: </a:t>
            </a:r>
            <a:br>
              <a:rPr lang="en-IE" sz="3700" dirty="0">
                <a:solidFill>
                  <a:srgbClr val="FFFFFF"/>
                </a:solidFill>
              </a:rPr>
            </a:br>
            <a:br>
              <a:rPr lang="en-IE" sz="3700" dirty="0">
                <a:solidFill>
                  <a:srgbClr val="FFFFFF"/>
                </a:solidFill>
              </a:rPr>
            </a:br>
            <a:br>
              <a:rPr lang="en-IE" sz="3700" dirty="0">
                <a:solidFill>
                  <a:srgbClr val="FFFFFF"/>
                </a:solidFill>
              </a:rPr>
            </a:br>
            <a:r>
              <a:rPr lang="en-IE" sz="3700" dirty="0">
                <a:solidFill>
                  <a:srgbClr val="FFFFFF"/>
                </a:solidFill>
              </a:rPr>
              <a:t>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170D85-059F-4CA5-A4CE-CCAD45D8D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/>
          </a:bodyPr>
          <a:lstStyle/>
          <a:p>
            <a:pPr lvl="1">
              <a:spcAft>
                <a:spcPts val="600"/>
              </a:spcAft>
            </a:pPr>
            <a:r>
              <a:rPr lang="en-IE" sz="1300"/>
              <a:t>Climate Change Action Plan – Targets: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33% improvement in the Council’s energy efficiency by 2020 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40% reduction in the Councils’ greenhouse gas emissions by 2030 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To make Dublin a climate resilient region, by reducing the impacts of future climate change -related events 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To actively engage and inform citizens on climate change</a:t>
            </a:r>
          </a:p>
          <a:p>
            <a:pPr lvl="1">
              <a:spcAft>
                <a:spcPts val="600"/>
              </a:spcAft>
            </a:pPr>
            <a:r>
              <a:rPr lang="en-IE" sz="1300"/>
              <a:t>EU 2020 Energy Targets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20% reduction in greenhouse gas emissions by 2020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20% energy efficiency by 2020 </a:t>
            </a:r>
          </a:p>
          <a:p>
            <a:pPr marL="834390" lvl="4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IE" sz="1300"/>
              <a:t>20% of the EU’s energy consumption to be from renewable sources by 2020</a:t>
            </a:r>
          </a:p>
          <a:p>
            <a:pPr lvl="1">
              <a:spcAft>
                <a:spcPts val="600"/>
              </a:spcAft>
            </a:pPr>
            <a:r>
              <a:rPr lang="en-IE" sz="1300"/>
              <a:t>Increasing number of extreme weather events</a:t>
            </a:r>
          </a:p>
          <a:p>
            <a:pPr lvl="1">
              <a:spcAft>
                <a:spcPts val="600"/>
              </a:spcAft>
            </a:pPr>
            <a:r>
              <a:rPr lang="en-IE" sz="1300"/>
              <a:t>Eastern - Midlands Regional Waste Management Plan 2015/2021</a:t>
            </a:r>
          </a:p>
          <a:p>
            <a:pPr lvl="1">
              <a:spcAft>
                <a:spcPts val="600"/>
              </a:spcAft>
            </a:pPr>
            <a:r>
              <a:rPr lang="en-IE" sz="1300">
                <a:sym typeface="Wingdings" panose="05000000000000000000" pitchFamily="2" charset="2"/>
              </a:rPr>
              <a:t>Irish Water service level agreement</a:t>
            </a:r>
            <a:endParaRPr lang="en-IE" sz="1300"/>
          </a:p>
          <a:p>
            <a:pPr lvl="1">
              <a:spcAft>
                <a:spcPts val="600"/>
              </a:spcAft>
            </a:pPr>
            <a:endParaRPr lang="en-IE" sz="1300"/>
          </a:p>
          <a:p>
            <a:pPr lvl="1">
              <a:spcAft>
                <a:spcPts val="600"/>
              </a:spcAft>
            </a:pPr>
            <a:r>
              <a:rPr lang="en-IE" sz="1300"/>
              <a:t>Sean Walsh Park: lake cleaning v. ‘wetlands’! </a:t>
            </a:r>
          </a:p>
        </p:txBody>
      </p:sp>
    </p:spTree>
    <p:extLst>
      <p:ext uri="{BB962C8B-B14F-4D97-AF65-F5344CB8AC3E}">
        <p14:creationId xmlns:p14="http://schemas.microsoft.com/office/powerpoint/2010/main" val="832323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000F0E-833C-4042-939A-E3736C90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4100" dirty="0">
                <a:solidFill>
                  <a:srgbClr val="FFFFFF"/>
                </a:solidFill>
              </a:rPr>
              <a:t>Operating Environment: </a:t>
            </a: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br>
              <a:rPr lang="en-IE" sz="4100" dirty="0">
                <a:solidFill>
                  <a:srgbClr val="FFFFFF"/>
                </a:solidFill>
              </a:rPr>
            </a:br>
            <a:r>
              <a:rPr lang="en-IE" sz="4100" dirty="0">
                <a:solidFill>
                  <a:srgbClr val="FFFFFF"/>
                </a:solidFill>
              </a:rPr>
              <a:t>Governance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7F730-4003-4E93-B010-7B7A2D159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/>
          </a:bodyPr>
          <a:lstStyle/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National Oversight and Audit Commission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New Audit Committee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Local Government Auditor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Local Authority Governance Framework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Revised Code of Conduct for Elected Members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Transparency International Ireland report 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Anti-fraud and Corruption policy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Protected Disclosures policy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IE" dirty="0"/>
              <a:t>Ethics Registrar &amp; annual declaration</a:t>
            </a:r>
          </a:p>
        </p:txBody>
      </p:sp>
    </p:spTree>
    <p:extLst>
      <p:ext uri="{BB962C8B-B14F-4D97-AF65-F5344CB8AC3E}">
        <p14:creationId xmlns:p14="http://schemas.microsoft.com/office/powerpoint/2010/main" val="1057575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B16FAC5-CDA8-47FC-9FCC-9D23EB457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735F6-B9AF-48D3-B43E-A2C37738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772508"/>
            <a:ext cx="10772775" cy="1658198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rgbClr val="FFFFFF"/>
                </a:solidFill>
              </a:rPr>
              <a:t>Implementation and Monitoring</a:t>
            </a:r>
            <a:endParaRPr lang="en-IE" b="1" dirty="0">
              <a:solidFill>
                <a:srgbClr val="FFFFFF"/>
              </a:solidFill>
            </a:endParaRPr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F489CBDA-D21F-4FC3-9039-7AA104ECCE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6201932"/>
              </p:ext>
            </p:extLst>
          </p:nvPr>
        </p:nvGraphicFramePr>
        <p:xfrm>
          <a:off x="676275" y="643468"/>
          <a:ext cx="10872258" cy="3501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7003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D092-9C60-43DA-A97E-43A2231A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009552"/>
            <a:ext cx="10772775" cy="1658198"/>
          </a:xfrm>
        </p:spPr>
        <p:txBody>
          <a:bodyPr/>
          <a:lstStyle/>
          <a:p>
            <a:pPr algn="ctr"/>
            <a:r>
              <a:rPr lang="en-IE" dirty="0"/>
              <a:t>Thank you!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3F7EB14-128F-4A6D-9CC1-3BB524252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6" y="4410931"/>
            <a:ext cx="10753725" cy="521795"/>
          </a:xfrm>
        </p:spPr>
        <p:txBody>
          <a:bodyPr/>
          <a:lstStyle/>
          <a:p>
            <a:pPr algn="ctr"/>
            <a:r>
              <a:rPr lang="en-IE" dirty="0"/>
              <a:t>Please complete the online survey available at our website </a:t>
            </a:r>
            <a:r>
              <a:rPr lang="en-IE" dirty="0">
                <a:hlinkClick r:id="rId2"/>
              </a:rPr>
              <a:t>www.sdcc.ie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323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B4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FE452F-159C-4357-8DD9-AC551C1202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1" t="22963" r="21832" b="14222"/>
          <a:stretch/>
        </p:blipFill>
        <p:spPr>
          <a:xfrm>
            <a:off x="804333" y="878118"/>
            <a:ext cx="10605504" cy="512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84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5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CB3FED-AE64-4521-A1E9-19350854A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9" t="32296" r="44750" b="22667"/>
          <a:stretch/>
        </p:blipFill>
        <p:spPr>
          <a:xfrm>
            <a:off x="881183" y="804333"/>
            <a:ext cx="10451804" cy="52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46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D6F6937-3B5A-4391-9F37-58A571B36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F16A2B-8726-4F46-8ADA-817851A6E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936711"/>
            <a:ext cx="2988265" cy="4984578"/>
          </a:xfrm>
        </p:spPr>
        <p:txBody>
          <a:bodyPr>
            <a:normAutofit/>
          </a:bodyPr>
          <a:lstStyle/>
          <a:p>
            <a:r>
              <a:rPr lang="en-IE" sz="4100" b="1">
                <a:solidFill>
                  <a:srgbClr val="FFFFFF"/>
                </a:solidFill>
              </a:rPr>
              <a:t>1. Corporate Plan Achievements 2015 – 2019?</a:t>
            </a:r>
            <a:br>
              <a:rPr lang="en-IE" sz="4100" b="1">
                <a:solidFill>
                  <a:srgbClr val="FFFFFF"/>
                </a:solidFill>
              </a:rPr>
            </a:br>
            <a:endParaRPr lang="en-IE" sz="41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48BEA-1D98-475E-BDD2-4F7D52AED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89" y="936711"/>
            <a:ext cx="6815992" cy="4984578"/>
          </a:xfrm>
        </p:spPr>
        <p:txBody>
          <a:bodyPr anchor="ctr">
            <a:normAutofit/>
          </a:bodyPr>
          <a:lstStyle/>
          <a:p>
            <a:r>
              <a:rPr lang="en-IE" sz="2400" b="1" dirty="0"/>
              <a:t>Delivery of:</a:t>
            </a:r>
          </a:p>
          <a:p>
            <a:endParaRPr lang="en-IE" sz="2400" b="1" dirty="0"/>
          </a:p>
          <a:p>
            <a:r>
              <a:rPr lang="en-IE" sz="2400" b="1" dirty="0"/>
              <a:t>Strategies and Plans</a:t>
            </a:r>
          </a:p>
          <a:p>
            <a:r>
              <a:rPr lang="en-IE" sz="2400" b="1" dirty="0"/>
              <a:t>Programmes</a:t>
            </a:r>
          </a:p>
          <a:p>
            <a:r>
              <a:rPr lang="en-IE" sz="2400" b="1" dirty="0"/>
              <a:t>Infrastructure</a:t>
            </a:r>
          </a:p>
          <a:p>
            <a:r>
              <a:rPr lang="en-IE" sz="2400" b="1" dirty="0"/>
              <a:t>Events &amp; Festivals</a:t>
            </a:r>
          </a:p>
          <a:p>
            <a:r>
              <a:rPr lang="en-IE" sz="2400" b="1" dirty="0"/>
              <a:t>Systems improvements</a:t>
            </a:r>
          </a:p>
        </p:txBody>
      </p:sp>
    </p:spTree>
    <p:extLst>
      <p:ext uri="{BB962C8B-B14F-4D97-AF65-F5344CB8AC3E}">
        <p14:creationId xmlns:p14="http://schemas.microsoft.com/office/powerpoint/2010/main" val="3085128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CBCB9B-67A5-448B-8E9C-24E0115B5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6" y="896684"/>
            <a:ext cx="2979252" cy="4979728"/>
          </a:xfrm>
        </p:spPr>
        <p:txBody>
          <a:bodyPr anchor="ctr">
            <a:normAutofit/>
          </a:bodyPr>
          <a:lstStyle/>
          <a:p>
            <a:pPr algn="r"/>
            <a:r>
              <a:rPr lang="en-IE" sz="4000" b="1" dirty="0"/>
              <a:t>Corporate Plan Achievements 2015-19 :</a:t>
            </a:r>
            <a:br>
              <a:rPr lang="en-IE" sz="4000" b="1" dirty="0"/>
            </a:br>
            <a:br>
              <a:rPr lang="en-IE" sz="4000" b="1" dirty="0"/>
            </a:br>
            <a:r>
              <a:rPr lang="en-IE" sz="4000" b="1" dirty="0"/>
              <a:t>Strategies and Plans implemented</a:t>
            </a:r>
            <a:endParaRPr lang="en-IE" sz="40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C31B1-FA84-4806-9277-8743CBA58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520117"/>
            <a:ext cx="5484707" cy="596457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IE" sz="1500" dirty="0"/>
              <a:t>Dublin Regional Enterprise Strategy 2017-2019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Library Development Plan 2018-2022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Tourism Marketing Strategy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Local Economic and Community Plan 2016-2021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Anti-Social Behaviour Strategy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Joint Policing Committee 2017- 2022 Strategic Plan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Climate Change Action Plan 2019 – 2024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County Development Plan 2016-2022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Road Safety Strategy for 2016-2020 and Road Safety Together Working Group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Arts Strategy 2016-2020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SDCC Disability Accommodation Strategy and Disability Accommodation Committee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Integration Strategy</a:t>
            </a:r>
          </a:p>
          <a:p>
            <a:pPr>
              <a:lnSpc>
                <a:spcPct val="100000"/>
              </a:lnSpc>
            </a:pPr>
            <a:r>
              <a:rPr lang="en-IE" sz="1500" dirty="0"/>
              <a:t>Healthy South Dublin County 2019 - 2022</a:t>
            </a:r>
          </a:p>
          <a:p>
            <a:pPr marL="0" indent="0">
              <a:lnSpc>
                <a:spcPct val="100000"/>
              </a:lnSpc>
              <a:buNone/>
            </a:pPr>
            <a:endParaRPr lang="en-IE" sz="1500" dirty="0"/>
          </a:p>
        </p:txBody>
      </p:sp>
    </p:spTree>
    <p:extLst>
      <p:ext uri="{BB962C8B-B14F-4D97-AF65-F5344CB8AC3E}">
        <p14:creationId xmlns:p14="http://schemas.microsoft.com/office/powerpoint/2010/main" val="31045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17EB-B7AB-4A16-8445-897404E3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276013"/>
            <a:ext cx="10772775" cy="1658198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Corporate Plan Achievements 2015 – 2019 : </a:t>
            </a:r>
            <a:br>
              <a:rPr lang="en-IE" b="1" dirty="0"/>
            </a:br>
            <a:r>
              <a:rPr lang="en-IE" b="1" dirty="0"/>
              <a:t>Programmes developed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4D859-6448-46CC-A570-5ECA300C0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224" y="1828799"/>
            <a:ext cx="4569117" cy="4529667"/>
          </a:xfrm>
        </p:spPr>
        <p:txBody>
          <a:bodyPr>
            <a:noAutofit/>
          </a:bodyPr>
          <a:lstStyle/>
          <a:p>
            <a:r>
              <a:rPr lang="en-IE" sz="1200" dirty="0"/>
              <a:t>Food Academy</a:t>
            </a:r>
          </a:p>
          <a:p>
            <a:r>
              <a:rPr lang="en-IE" sz="1200" dirty="0"/>
              <a:t>Accelerate Programmes</a:t>
            </a:r>
          </a:p>
          <a:p>
            <a:r>
              <a:rPr lang="en-IE" sz="1200" dirty="0"/>
              <a:t>Healthy South Dublin under Healthy Ireland</a:t>
            </a:r>
          </a:p>
          <a:p>
            <a:r>
              <a:rPr lang="en-IE" sz="1200" dirty="0"/>
              <a:t>South Dublin Age Friendly initiatives</a:t>
            </a:r>
          </a:p>
          <a:p>
            <a:r>
              <a:rPr lang="en-IE" sz="1200" dirty="0"/>
              <a:t>Summer Projects/Camps</a:t>
            </a:r>
          </a:p>
          <a:p>
            <a:r>
              <a:rPr lang="en-IE" sz="1200" dirty="0"/>
              <a:t>First Marathon Kids School Programme</a:t>
            </a:r>
          </a:p>
          <a:p>
            <a:r>
              <a:rPr lang="en-IE" sz="1200" dirty="0"/>
              <a:t>Tidy Town Groups &amp; pride of place supports </a:t>
            </a:r>
          </a:p>
          <a:p>
            <a:r>
              <a:rPr lang="en-IE" sz="1200" dirty="0"/>
              <a:t>Supports and training to Community Centre Management Boards</a:t>
            </a:r>
          </a:p>
          <a:p>
            <a:r>
              <a:rPr lang="en-IE" sz="1200" dirty="0"/>
              <a:t>South Dublin County Education Bursary Awards</a:t>
            </a:r>
          </a:p>
          <a:p>
            <a:r>
              <a:rPr lang="en-IE" sz="1200" dirty="0"/>
              <a:t>Connecting for Life Dublin South- the Suicide Prevention Action Plan 2018-2020</a:t>
            </a:r>
          </a:p>
          <a:p>
            <a:r>
              <a:rPr lang="en-IE" sz="1200" dirty="0"/>
              <a:t>Coach training programme</a:t>
            </a:r>
          </a:p>
          <a:p>
            <a:r>
              <a:rPr lang="en-IE" sz="1200" dirty="0"/>
              <a:t>Community Safety Booklet</a:t>
            </a:r>
          </a:p>
          <a:p>
            <a:r>
              <a:rPr lang="en-IE" sz="1200" dirty="0"/>
              <a:t>Community Infrastructure Fund </a:t>
            </a:r>
          </a:p>
          <a:p>
            <a:br>
              <a:rPr lang="en-IE" sz="1200" dirty="0"/>
            </a:br>
            <a:r>
              <a:rPr lang="en-IE" sz="1200" dirty="0"/>
              <a:t> </a:t>
            </a:r>
          </a:p>
          <a:p>
            <a:endParaRPr lang="en-IE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4250E-5C75-43C4-86BD-F258887055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2383" y="1828799"/>
            <a:ext cx="4663440" cy="4753187"/>
          </a:xfrm>
        </p:spPr>
        <p:txBody>
          <a:bodyPr>
            <a:noAutofit/>
          </a:bodyPr>
          <a:lstStyle/>
          <a:p>
            <a:r>
              <a:rPr lang="en-IE" sz="1200" dirty="0"/>
              <a:t>Community Initiative Fund</a:t>
            </a:r>
          </a:p>
          <a:p>
            <a:r>
              <a:rPr lang="en-IE" sz="1200" dirty="0"/>
              <a:t>Public Realm Minor Improvement Works Programme</a:t>
            </a:r>
          </a:p>
          <a:p>
            <a:r>
              <a:rPr lang="en-IE" sz="1200" dirty="0"/>
              <a:t>Living with Trees - SDCC’s Tree Management Policy and Programme</a:t>
            </a:r>
          </a:p>
          <a:p>
            <a:r>
              <a:rPr lang="en-IE" sz="1200" dirty="0"/>
              <a:t>Green Flags in parks</a:t>
            </a:r>
          </a:p>
          <a:p>
            <a:r>
              <a:rPr lang="en-IE" sz="1200" dirty="0"/>
              <a:t>Programmable Audio Devices for litter and waste enforcement</a:t>
            </a:r>
          </a:p>
          <a:p>
            <a:r>
              <a:rPr lang="en-IE" sz="1200" dirty="0"/>
              <a:t>South Dublin Canvas pilot</a:t>
            </a:r>
          </a:p>
          <a:p>
            <a:r>
              <a:rPr lang="en-IE" sz="1200" dirty="0"/>
              <a:t>River clearing programme</a:t>
            </a:r>
          </a:p>
          <a:p>
            <a:r>
              <a:rPr lang="en-IE" sz="1200" dirty="0"/>
              <a:t>Green Schools Programme</a:t>
            </a:r>
          </a:p>
          <a:p>
            <a:r>
              <a:rPr lang="en-IE" sz="1200" dirty="0"/>
              <a:t>‘€300k Have Your Say’ Participatory Budgeting initiative</a:t>
            </a:r>
          </a:p>
          <a:p>
            <a:r>
              <a:rPr lang="en-IE" sz="1200" dirty="0"/>
              <a:t>2 Irish language Schemes</a:t>
            </a:r>
          </a:p>
          <a:p>
            <a:r>
              <a:rPr lang="en-IE" sz="1200" dirty="0"/>
              <a:t>Network of Enterprising Women in South Dublin (NEWS)</a:t>
            </a:r>
          </a:p>
          <a:p>
            <a:r>
              <a:rPr lang="en-IE" sz="1200" dirty="0"/>
              <a:t>New Local Action Group for Dublin Rural areas </a:t>
            </a:r>
          </a:p>
          <a:p>
            <a:r>
              <a:rPr lang="en-IE" sz="1200" dirty="0"/>
              <a:t>Business support helpline</a:t>
            </a:r>
          </a:p>
          <a:p>
            <a:r>
              <a:rPr lang="en-IE" sz="1200" dirty="0"/>
              <a:t>Global Garden Project</a:t>
            </a:r>
          </a:p>
          <a:p>
            <a:endParaRPr lang="en-IE" sz="1200" dirty="0"/>
          </a:p>
        </p:txBody>
      </p:sp>
    </p:spTree>
    <p:extLst>
      <p:ext uri="{BB962C8B-B14F-4D97-AF65-F5344CB8AC3E}">
        <p14:creationId xmlns:p14="http://schemas.microsoft.com/office/powerpoint/2010/main" val="1980699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C7699994-F930-4BD1-804C-3E97736C3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F05E3040-CB0E-4155-9346-CDC038759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BFC35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tanding in the grass&#10;&#10;Description automatically generated">
            <a:extLst>
              <a:ext uri="{FF2B5EF4-FFF2-40B4-BE49-F238E27FC236}">
                <a16:creationId xmlns:a16="http://schemas.microsoft.com/office/drawing/2014/main" id="{A428340C-F40B-4028-9888-F85D62945E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75" r="1" b="2024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06305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471101"/>
      </a:dk2>
      <a:lt2>
        <a:srgbClr val="E7E8E2"/>
      </a:lt2>
      <a:accent1>
        <a:srgbClr val="A6B727"/>
      </a:accent1>
      <a:accent2>
        <a:srgbClr val="F04304"/>
      </a:accent2>
      <a:accent3>
        <a:srgbClr val="EF8606"/>
      </a:accent3>
      <a:accent4>
        <a:srgbClr val="F2C100"/>
      </a:accent4>
      <a:accent5>
        <a:srgbClr val="A65001"/>
      </a:accent5>
      <a:accent6>
        <a:srgbClr val="BA9585"/>
      </a:accent6>
      <a:hlink>
        <a:srgbClr val="00B0F0"/>
      </a:hlink>
      <a:folHlink>
        <a:srgbClr val="7F7F7F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1361</Words>
  <Application>Microsoft Office PowerPoint</Application>
  <PresentationFormat>Widescreen</PresentationFormat>
  <Paragraphs>244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 Light</vt:lpstr>
      <vt:lpstr>Wingdings</vt:lpstr>
      <vt:lpstr>Metropolitan</vt:lpstr>
      <vt:lpstr>Corporate Plan  2020-2024</vt:lpstr>
      <vt:lpstr>Outline</vt:lpstr>
      <vt:lpstr>Commitments in 2015-19 plan  –  Did we deliver?</vt:lpstr>
      <vt:lpstr>PowerPoint Presentation</vt:lpstr>
      <vt:lpstr>PowerPoint Presentation</vt:lpstr>
      <vt:lpstr>1. Corporate Plan Achievements 2015 – 2019? </vt:lpstr>
      <vt:lpstr>Corporate Plan Achievements 2015-19 :  Strategies and Plans implemented</vt:lpstr>
      <vt:lpstr>Corporate Plan Achievements 2015 – 2019 :  Programmes developed</vt:lpstr>
      <vt:lpstr>PowerPoint Presentation</vt:lpstr>
      <vt:lpstr>PowerPoint Presentation</vt:lpstr>
      <vt:lpstr>PowerPoint Presentation</vt:lpstr>
      <vt:lpstr>Corporate Plan Achievements 2015-19 : Infrastructure delivered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Corporate Plan Achievements 2015-19 :  Events &amp; Festivals </vt:lpstr>
      <vt:lpstr>PowerPoint Presentation</vt:lpstr>
      <vt:lpstr>PowerPoint Presentation</vt:lpstr>
      <vt:lpstr>Corporate Plan Achievements 2015-19 :    Systems improvements</vt:lpstr>
      <vt:lpstr>2. Current Operating Environment</vt:lpstr>
      <vt:lpstr>Operating Environment:    Legal &amp; Regulatory </vt:lpstr>
      <vt:lpstr>Operating Environment:    Financial</vt:lpstr>
      <vt:lpstr>Operating Environment:    Political</vt:lpstr>
      <vt:lpstr>PowerPoint Presentation</vt:lpstr>
      <vt:lpstr>PowerPoint Presentation</vt:lpstr>
      <vt:lpstr>PowerPoint Presentation</vt:lpstr>
      <vt:lpstr>PowerPoint Presentation</vt:lpstr>
      <vt:lpstr>Operating Environment:   Socio-economic</vt:lpstr>
      <vt:lpstr>Operating Environment:   Technology</vt:lpstr>
      <vt:lpstr>Operating Environment:    Environment</vt:lpstr>
      <vt:lpstr>Operating Environment:    Governance</vt:lpstr>
      <vt:lpstr>Implementation and Monitoring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Plan  2020-2024</dc:title>
  <dc:creator>Lorna Maxwell</dc:creator>
  <cp:lastModifiedBy>Lorna Maxwell</cp:lastModifiedBy>
  <cp:revision>6</cp:revision>
  <dcterms:created xsi:type="dcterms:W3CDTF">2019-10-23T13:45:44Z</dcterms:created>
  <dcterms:modified xsi:type="dcterms:W3CDTF">2019-11-08T14:21:51Z</dcterms:modified>
</cp:coreProperties>
</file>