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60" r:id="rId4"/>
    <p:sldId id="258" r:id="rId5"/>
    <p:sldId id="262" r:id="rId6"/>
    <p:sldId id="257" r:id="rId7"/>
    <p:sldId id="261" r:id="rId8"/>
    <p:sldId id="263" r:id="rId9"/>
    <p:sldId id="265" r:id="rId10"/>
    <p:sldId id="264" r:id="rId11"/>
    <p:sldId id="266" r:id="rId12"/>
    <p:sldId id="267" r:id="rId13"/>
    <p:sldId id="268" r:id="rId14"/>
    <p:sldId id="272" r:id="rId15"/>
    <p:sldId id="269" r:id="rId16"/>
    <p:sldId id="270" r:id="rId17"/>
  </p:sldIdLst>
  <p:sldSz cx="12192000" cy="6858000"/>
  <p:notesSz cx="6805613" cy="9944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rian Dalton" initials="BD" lastIdx="1" clrIdx="0">
    <p:extLst>
      <p:ext uri="{19B8F6BF-5375-455C-9EA6-DF929625EA0E}">
        <p15:presenceInfo xmlns:p15="http://schemas.microsoft.com/office/powerpoint/2012/main" userId="S::bdalton@sdublincoco.ie::789b5c15-1f54-4ae1-8ca3-e0114dc56e5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/>
              <a:t>Applications Sent to Medical Referee 2017 to Present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'Apps Sent to Referee - Chart'!$B$8</c:f>
              <c:strCache>
                <c:ptCount val="1"/>
                <c:pt idx="0">
                  <c:v>31/10/2019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 w="9525" cap="flat" cmpd="sng" algn="ctr">
                <a:solidFill>
                  <a:schemeClr val="accent1">
                    <a:lumMod val="75000"/>
                  </a:schemeClr>
                </a:solidFill>
                <a:round/>
              </a:ln>
              <a:effectLst/>
              <a:sp3d contourW="9525">
                <a:contourClr>
                  <a:schemeClr val="accent1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87CF-4B78-9719-727760DCBA6F}"/>
              </c:ext>
            </c:extLst>
          </c:dPt>
          <c:dPt>
            <c:idx val="1"/>
            <c:invertIfNegative val="0"/>
            <c:bubble3D val="0"/>
            <c:spPr>
              <a:solidFill>
                <a:srgbClr val="FFFF00"/>
              </a:solidFill>
              <a:ln w="9525" cap="flat" cmpd="sng" algn="ctr">
                <a:solidFill>
                  <a:schemeClr val="accent1">
                    <a:lumMod val="75000"/>
                  </a:schemeClr>
                </a:solidFill>
                <a:round/>
              </a:ln>
              <a:effectLst/>
              <a:sp3d contourW="9525">
                <a:contourClr>
                  <a:schemeClr val="accent1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87CF-4B78-9719-727760DCBA6F}"/>
              </c:ext>
            </c:extLst>
          </c:dPt>
          <c:dPt>
            <c:idx val="2"/>
            <c:invertIfNegative val="0"/>
            <c:bubble3D val="0"/>
            <c:spPr>
              <a:solidFill>
                <a:srgbClr val="FF0000"/>
              </a:solidFill>
              <a:ln w="9525" cap="flat" cmpd="sng" algn="ctr">
                <a:solidFill>
                  <a:schemeClr val="accent1">
                    <a:lumMod val="75000"/>
                  </a:schemeClr>
                </a:solidFill>
                <a:round/>
              </a:ln>
              <a:effectLst/>
              <a:sp3d contourW="9525">
                <a:contourClr>
                  <a:schemeClr val="accent1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87CF-4B78-9719-727760DCBA6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>
                        <a:lumMod val="95000"/>
                        <a:lumOff val="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'Apps Sent to Referee - Chart'!$A$9:$A$11</c:f>
              <c:strCache>
                <c:ptCount val="3"/>
                <c:pt idx="0">
                  <c:v>2017</c:v>
                </c:pt>
                <c:pt idx="1">
                  <c:v>2018</c:v>
                </c:pt>
                <c:pt idx="2">
                  <c:v>2019 to Date</c:v>
                </c:pt>
              </c:strCache>
            </c:strRef>
          </c:cat>
          <c:val>
            <c:numRef>
              <c:f>'Apps Sent to Referee - Chart'!$B$9:$B$11</c:f>
              <c:numCache>
                <c:formatCode>General</c:formatCode>
                <c:ptCount val="3"/>
                <c:pt idx="0">
                  <c:v>285</c:v>
                </c:pt>
                <c:pt idx="1">
                  <c:v>333</c:v>
                </c:pt>
                <c:pt idx="2">
                  <c:v>274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6-87CF-4B78-9719-727760DCBA6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5"/>
        <c:shape val="box"/>
        <c:axId val="140092568"/>
        <c:axId val="140092176"/>
        <c:axId val="0"/>
      </c:bar3DChart>
      <c:catAx>
        <c:axId val="140092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cap="all" baseline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0092176"/>
        <c:crosses val="autoZero"/>
        <c:auto val="1"/>
        <c:lblAlgn val="ctr"/>
        <c:lblOffset val="100"/>
        <c:noMultiLvlLbl val="0"/>
      </c:catAx>
      <c:valAx>
        <c:axId val="1400921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0092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IE" sz="2400"/>
              <a:t>Private</a:t>
            </a:r>
            <a:r>
              <a:rPr lang="en-IE" sz="2400" baseline="0"/>
              <a:t> Grants Funding 2016-2019</a:t>
            </a:r>
            <a:endParaRPr lang="en-IE" sz="24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Department of Housing Grant Allocation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</c:numCache>
            </c:numRef>
          </c:cat>
          <c:val>
            <c:numRef>
              <c:f>Sheet1!$B$2:$B$5</c:f>
              <c:numCache>
                <c:formatCode>"€"#,##0.00_);[Red]\("€"#,##0.00\)</c:formatCode>
                <c:ptCount val="4"/>
                <c:pt idx="0">
                  <c:v>1379065</c:v>
                </c:pt>
                <c:pt idx="1">
                  <c:v>1569340</c:v>
                </c:pt>
                <c:pt idx="2">
                  <c:v>2168650</c:v>
                </c:pt>
                <c:pt idx="3">
                  <c:v>2595026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5D6-4ACA-9E5F-45494D93547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Value of Grant paid to applicants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</c:numCache>
            </c:numRef>
          </c:cat>
          <c:val>
            <c:numRef>
              <c:f>Sheet1!$C$2:$C$5</c:f>
              <c:numCache>
                <c:formatCode>"€"#,##0.00_);[Red]\("€"#,##0.00\)</c:formatCode>
                <c:ptCount val="4"/>
                <c:pt idx="0">
                  <c:v>1298852.8999999999</c:v>
                </c:pt>
                <c:pt idx="1">
                  <c:v>1660713.29</c:v>
                </c:pt>
                <c:pt idx="2">
                  <c:v>1675659.25</c:v>
                </c:pt>
                <c:pt idx="3">
                  <c:v>1934968.71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5D6-4ACA-9E5F-45494D9354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85660136"/>
        <c:axId val="606638528"/>
        <c:axId val="0"/>
      </c:bar3DChart>
      <c:catAx>
        <c:axId val="1856601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6638528"/>
        <c:crosses val="autoZero"/>
        <c:auto val="1"/>
        <c:lblAlgn val="ctr"/>
        <c:lblOffset val="100"/>
        <c:noMultiLvlLbl val="0"/>
      </c:catAx>
      <c:valAx>
        <c:axId val="6066385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€&quot;#,##0.00_);[Red]\(&quot;€&quot;#,##0.0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5660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IE" b="1">
                <a:solidFill>
                  <a:schemeClr val="tx1"/>
                </a:solidFill>
              </a:rPr>
              <a:t>Current Totals on Medical &amp;</a:t>
            </a:r>
            <a:r>
              <a:rPr lang="en-IE" b="1" baseline="0">
                <a:solidFill>
                  <a:schemeClr val="tx1"/>
                </a:solidFill>
              </a:rPr>
              <a:t> Supprted Housing Lists</a:t>
            </a:r>
            <a:endParaRPr lang="en-IE" b="1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Current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FBE7-4882-9D06-34530F256D10}"/>
              </c:ext>
            </c:extLst>
          </c:dPt>
          <c:dPt>
            <c:idx val="1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2-FBE7-4882-9D06-34530F256D10}"/>
              </c:ext>
            </c:extLst>
          </c:dPt>
          <c:dPt>
            <c:idx val="2"/>
            <c:invertIfNegative val="0"/>
            <c:bubble3D val="0"/>
            <c:spPr>
              <a:solidFill>
                <a:schemeClr val="bg1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FBE7-4882-9D06-34530F256D10}"/>
              </c:ext>
            </c:extLst>
          </c:dPt>
          <c:dPt>
            <c:idx val="3"/>
            <c:invertIfNegative val="0"/>
            <c:bubble3D val="0"/>
            <c:spPr>
              <a:solidFill>
                <a:schemeClr val="tx2">
                  <a:lumMod val="9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4-FBE7-4882-9D06-34530F256D10}"/>
              </c:ext>
            </c:extLst>
          </c:dPt>
          <c:dPt>
            <c:idx val="4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FBE7-4882-9D06-34530F256D10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6-FBE7-4882-9D06-34530F256D1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Total on Medical List</c:v>
                </c:pt>
                <c:pt idx="1">
                  <c:v>Total Needing Wheelchair Accessible Properties </c:v>
                </c:pt>
                <c:pt idx="2">
                  <c:v>Total North</c:v>
                </c:pt>
                <c:pt idx="3">
                  <c:v>Total South</c:v>
                </c:pt>
                <c:pt idx="4">
                  <c:v>Total All Areas</c:v>
                </c:pt>
                <c:pt idx="5">
                  <c:v>Total on  Supported Housing List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434</c:v>
                </c:pt>
                <c:pt idx="1">
                  <c:v>71</c:v>
                </c:pt>
                <c:pt idx="2">
                  <c:v>156</c:v>
                </c:pt>
                <c:pt idx="3">
                  <c:v>181</c:v>
                </c:pt>
                <c:pt idx="4">
                  <c:v>97</c:v>
                </c:pt>
                <c:pt idx="5">
                  <c:v>277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E7-4882-9D06-34530F256D1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760034512"/>
        <c:axId val="760044680"/>
        <c:axId val="0"/>
      </c:bar3DChart>
      <c:catAx>
        <c:axId val="760034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60044680"/>
        <c:crosses val="autoZero"/>
        <c:auto val="1"/>
        <c:lblAlgn val="ctr"/>
        <c:lblOffset val="100"/>
        <c:noMultiLvlLbl val="0"/>
      </c:catAx>
      <c:valAx>
        <c:axId val="7600446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600345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i="0" baseline="0" dirty="0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South of the Naas Road - Breakdown</a:t>
            </a:r>
            <a:endParaRPr lang="en-IE" b="1" dirty="0">
              <a:solidFill>
                <a:schemeClr val="bg1">
                  <a:lumMod val="95000"/>
                  <a:lumOff val="5000"/>
                </a:schemeClr>
              </a:solidFill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bg1">
                  <a:lumMod val="95000"/>
                  <a:lumOff val="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'South Breakdown'!$B$12</c:f>
              <c:strCache>
                <c:ptCount val="1"/>
                <c:pt idx="0">
                  <c:v>31/10/2019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A577-49E0-8875-578363AECC18}"/>
              </c:ext>
            </c:extLst>
          </c:dPt>
          <c:dPt>
            <c:idx val="1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A577-49E0-8875-578363AECC18}"/>
              </c:ext>
            </c:extLst>
          </c:dPt>
          <c:dPt>
            <c:idx val="2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A577-49E0-8875-578363AECC18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7-A577-49E0-8875-578363AECC18}"/>
              </c:ext>
            </c:extLst>
          </c:dPt>
          <c:dPt>
            <c:idx val="4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9-A577-49E0-8875-578363AECC18}"/>
              </c:ext>
            </c:extLst>
          </c:dPt>
          <c:dPt>
            <c:idx val="5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B-A577-49E0-8875-578363AECC18}"/>
              </c:ext>
            </c:extLst>
          </c:dPt>
          <c:dPt>
            <c:idx val="6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D-A577-49E0-8875-578363AECC18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1">
                  <a:lumMod val="5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F-A577-49E0-8875-578363AECC18}"/>
              </c:ext>
            </c:extLst>
          </c:dPt>
          <c:cat>
            <c:strRef>
              <c:f>'South Breakdown'!$A$13:$A$20</c:f>
              <c:strCache>
                <c:ptCount val="8"/>
                <c:pt idx="0">
                  <c:v>1 bed</c:v>
                </c:pt>
                <c:pt idx="1">
                  <c:v>1 bed Ground Floor</c:v>
                </c:pt>
                <c:pt idx="2">
                  <c:v>2 bed</c:v>
                </c:pt>
                <c:pt idx="3">
                  <c:v>2 bed Ground Floor</c:v>
                </c:pt>
                <c:pt idx="4">
                  <c:v>3 bed</c:v>
                </c:pt>
                <c:pt idx="5">
                  <c:v>3 bed Ground Floor</c:v>
                </c:pt>
                <c:pt idx="6">
                  <c:v>4 bed </c:v>
                </c:pt>
                <c:pt idx="7">
                  <c:v>4 bed Ground Floor</c:v>
                </c:pt>
              </c:strCache>
            </c:strRef>
          </c:cat>
          <c:val>
            <c:numRef>
              <c:f>'South Breakdown'!$B$13:$B$20</c:f>
              <c:numCache>
                <c:formatCode>General</c:formatCode>
                <c:ptCount val="8"/>
                <c:pt idx="0">
                  <c:v>56</c:v>
                </c:pt>
                <c:pt idx="1">
                  <c:v>30</c:v>
                </c:pt>
                <c:pt idx="2">
                  <c:v>59</c:v>
                </c:pt>
                <c:pt idx="3">
                  <c:v>22</c:v>
                </c:pt>
                <c:pt idx="4">
                  <c:v>50</c:v>
                </c:pt>
                <c:pt idx="5">
                  <c:v>25</c:v>
                </c:pt>
                <c:pt idx="6">
                  <c:v>24</c:v>
                </c:pt>
                <c:pt idx="7">
                  <c:v>12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10-A577-49E0-8875-578363AECC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518116192"/>
        <c:axId val="518115408"/>
        <c:axId val="0"/>
      </c:bar3DChart>
      <c:catAx>
        <c:axId val="5181161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8115408"/>
        <c:crosses val="autoZero"/>
        <c:auto val="1"/>
        <c:lblAlgn val="ctr"/>
        <c:lblOffset val="100"/>
        <c:noMultiLvlLbl val="0"/>
      </c:catAx>
      <c:valAx>
        <c:axId val="518115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81161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accent4">
        <a:lumMod val="60000"/>
        <a:lumOff val="40000"/>
      </a:scheme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i="0" baseline="0" dirty="0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North of the Naas Road - Breakdown</a:t>
            </a:r>
            <a:endParaRPr lang="en-IE" dirty="0">
              <a:solidFill>
                <a:schemeClr val="bg1">
                  <a:lumMod val="95000"/>
                  <a:lumOff val="5000"/>
                </a:schemeClr>
              </a:solidFill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bg1">
                  <a:lumMod val="95000"/>
                  <a:lumOff val="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'North Breakdown'!$B$12</c:f>
              <c:strCache>
                <c:ptCount val="1"/>
                <c:pt idx="0">
                  <c:v>31/10/2019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3413-4AC9-911A-2F680AA1261F}"/>
              </c:ext>
            </c:extLst>
          </c:dPt>
          <c:dPt>
            <c:idx val="1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3413-4AC9-911A-2F680AA1261F}"/>
              </c:ext>
            </c:extLst>
          </c:dPt>
          <c:dPt>
            <c:idx val="2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3413-4AC9-911A-2F680AA1261F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7-3413-4AC9-911A-2F680AA1261F}"/>
              </c:ext>
            </c:extLst>
          </c:dPt>
          <c:dPt>
            <c:idx val="4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9-3413-4AC9-911A-2F680AA1261F}"/>
              </c:ext>
            </c:extLst>
          </c:dPt>
          <c:dPt>
            <c:idx val="5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B-3413-4AC9-911A-2F680AA1261F}"/>
              </c:ext>
            </c:extLst>
          </c:dPt>
          <c:dPt>
            <c:idx val="6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D-3413-4AC9-911A-2F680AA1261F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1">
                  <a:lumMod val="5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F-3413-4AC9-911A-2F680AA1261F}"/>
              </c:ext>
            </c:extLst>
          </c:dPt>
          <c:cat>
            <c:strRef>
              <c:f>'North Breakdown'!$A$13:$A$20</c:f>
              <c:strCache>
                <c:ptCount val="8"/>
                <c:pt idx="0">
                  <c:v>1 bed</c:v>
                </c:pt>
                <c:pt idx="1">
                  <c:v>1 bed Ground Floor</c:v>
                </c:pt>
                <c:pt idx="2">
                  <c:v>2 bed</c:v>
                </c:pt>
                <c:pt idx="3">
                  <c:v>2 bed Ground Floor</c:v>
                </c:pt>
                <c:pt idx="4">
                  <c:v>3 bed</c:v>
                </c:pt>
                <c:pt idx="5">
                  <c:v>3 bed Ground Floor</c:v>
                </c:pt>
                <c:pt idx="6">
                  <c:v>4 bed </c:v>
                </c:pt>
                <c:pt idx="7">
                  <c:v>4 bed Ground Floor</c:v>
                </c:pt>
              </c:strCache>
            </c:strRef>
          </c:cat>
          <c:val>
            <c:numRef>
              <c:f>'North Breakdown'!$B$13:$B$20</c:f>
              <c:numCache>
                <c:formatCode>General</c:formatCode>
                <c:ptCount val="8"/>
                <c:pt idx="0">
                  <c:v>40</c:v>
                </c:pt>
                <c:pt idx="1">
                  <c:v>21</c:v>
                </c:pt>
                <c:pt idx="2">
                  <c:v>56</c:v>
                </c:pt>
                <c:pt idx="3">
                  <c:v>24</c:v>
                </c:pt>
                <c:pt idx="4">
                  <c:v>57</c:v>
                </c:pt>
                <c:pt idx="5">
                  <c:v>25</c:v>
                </c:pt>
                <c:pt idx="6">
                  <c:v>22</c:v>
                </c:pt>
                <c:pt idx="7">
                  <c:v>8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10-3413-4AC9-911A-2F680AA126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10003008"/>
        <c:axId val="210001832"/>
        <c:axId val="0"/>
      </c:bar3DChart>
      <c:catAx>
        <c:axId val="210003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0001832"/>
        <c:crosses val="autoZero"/>
        <c:auto val="1"/>
        <c:lblAlgn val="ctr"/>
        <c:lblOffset val="100"/>
        <c:noMultiLvlLbl val="0"/>
      </c:catAx>
      <c:valAx>
        <c:axId val="2100018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0003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accent4">
        <a:lumMod val="40000"/>
        <a:lumOff val="60000"/>
      </a:scheme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none" spc="0" normalizeH="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pPr>
            <a:r>
              <a:rPr lang="en-IE">
                <a:solidFill>
                  <a:schemeClr val="bg1"/>
                </a:solidFill>
              </a:rPr>
              <a:t>Medical List</a:t>
            </a:r>
            <a:r>
              <a:rPr lang="en-IE" baseline="0">
                <a:solidFill>
                  <a:schemeClr val="bg1"/>
                </a:solidFill>
              </a:rPr>
              <a:t> - Wheelchair Properties Needed</a:t>
            </a:r>
            <a:endParaRPr lang="en-IE">
              <a:solidFill>
                <a:schemeClr val="bg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none" spc="0" normalizeH="0" baseline="0">
              <a:solidFill>
                <a:schemeClr val="bg1"/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0D3-4E90-AC93-F00F5470E537}"/>
              </c:ext>
            </c:extLst>
          </c:dPt>
          <c:dPt>
            <c:idx val="2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0D3-4E90-AC93-F00F5470E537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50D3-4E90-AC93-F00F5470E537}"/>
              </c:ext>
            </c:extLst>
          </c:dPt>
          <c:dPt>
            <c:idx val="4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50D3-4E90-AC93-F00F5470E537}"/>
              </c:ext>
            </c:extLst>
          </c:dPt>
          <c:dPt>
            <c:idx val="6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50D3-4E90-AC93-F00F5470E537}"/>
              </c:ext>
            </c:extLst>
          </c:dPt>
          <c:dPt>
            <c:idx val="7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50D3-4E90-AC93-F00F5470E537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50D3-4E90-AC93-F00F5470E537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50D3-4E90-AC93-F00F5470E53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'Wheelchair Properties Allocated'!$A$22:$A$31</c:f>
              <c:strCache>
                <c:ptCount val="10"/>
                <c:pt idx="0">
                  <c:v>Total</c:v>
                </c:pt>
                <c:pt idx="2">
                  <c:v>North </c:v>
                </c:pt>
                <c:pt idx="3">
                  <c:v>South</c:v>
                </c:pt>
                <c:pt idx="4">
                  <c:v>All Areas</c:v>
                </c:pt>
                <c:pt idx="6">
                  <c:v>1 Bed</c:v>
                </c:pt>
                <c:pt idx="7">
                  <c:v>2 Bed</c:v>
                </c:pt>
                <c:pt idx="8">
                  <c:v>3 Bed</c:v>
                </c:pt>
                <c:pt idx="9">
                  <c:v>4 Bed</c:v>
                </c:pt>
              </c:strCache>
            </c:strRef>
          </c:cat>
          <c:val>
            <c:numRef>
              <c:f>'Wheelchair Properties Allocated'!$B$22:$B$31</c:f>
              <c:numCache>
                <c:formatCode>General</c:formatCode>
                <c:ptCount val="10"/>
                <c:pt idx="0">
                  <c:v>71</c:v>
                </c:pt>
                <c:pt idx="2">
                  <c:v>24</c:v>
                </c:pt>
                <c:pt idx="3">
                  <c:v>31</c:v>
                </c:pt>
                <c:pt idx="4">
                  <c:v>16</c:v>
                </c:pt>
                <c:pt idx="6">
                  <c:v>19</c:v>
                </c:pt>
                <c:pt idx="7">
                  <c:v>16</c:v>
                </c:pt>
                <c:pt idx="8">
                  <c:v>23</c:v>
                </c:pt>
                <c:pt idx="9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50D3-4E90-AC93-F00F5470E53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47"/>
        <c:axId val="722158800"/>
        <c:axId val="722159784"/>
      </c:barChart>
      <c:catAx>
        <c:axId val="7221588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cap="none" spc="0" normalizeH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2159784"/>
        <c:crosses val="autoZero"/>
        <c:auto val="1"/>
        <c:lblAlgn val="ctr"/>
        <c:lblOffset val="100"/>
        <c:noMultiLvlLbl val="0"/>
      </c:catAx>
      <c:valAx>
        <c:axId val="72215978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2158800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IE" sz="1600">
                <a:solidFill>
                  <a:schemeClr val="bg1"/>
                </a:solidFill>
              </a:rPr>
              <a:t>Total</a:t>
            </a:r>
            <a:r>
              <a:rPr lang="en-IE" sz="1600" baseline="0">
                <a:solidFill>
                  <a:schemeClr val="bg1"/>
                </a:solidFill>
              </a:rPr>
              <a:t> Allocations by Year - 2017 to Date</a:t>
            </a:r>
            <a:endParaRPr lang="en-IE" sz="1600">
              <a:solidFill>
                <a:schemeClr val="bg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'All Properties Allocated'!$A$19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'All Properties Allocated'!$B$19</c:f>
              <c:numCache>
                <c:formatCode>General</c:formatCode>
                <c:ptCount val="1"/>
                <c:pt idx="0">
                  <c:v>119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0-9B5F-4351-8C3E-CB0EDFBEE740}"/>
            </c:ext>
          </c:extLst>
        </c:ser>
        <c:ser>
          <c:idx val="1"/>
          <c:order val="1"/>
          <c:tx>
            <c:strRef>
              <c:f>'All Properties Allocated'!$A$20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'All Properties Allocated'!$B$20</c:f>
              <c:numCache>
                <c:formatCode>General</c:formatCode>
                <c:ptCount val="1"/>
                <c:pt idx="0">
                  <c:v>110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1-9B5F-4351-8C3E-CB0EDFBEE740}"/>
            </c:ext>
          </c:extLst>
        </c:ser>
        <c:ser>
          <c:idx val="2"/>
          <c:order val="2"/>
          <c:tx>
            <c:strRef>
              <c:f>'All Properties Allocated'!$A$21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'All Properties Allocated'!$B$21</c:f>
              <c:numCache>
                <c:formatCode>General</c:formatCode>
                <c:ptCount val="1"/>
                <c:pt idx="0">
                  <c:v>116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2-9B5F-4351-8C3E-CB0EDFBEE74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555819640"/>
        <c:axId val="555821208"/>
        <c:axId val="0"/>
      </c:bar3DChart>
      <c:catAx>
        <c:axId val="55581964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555821208"/>
        <c:crosses val="autoZero"/>
        <c:auto val="1"/>
        <c:lblAlgn val="ctr"/>
        <c:lblOffset val="100"/>
        <c:noMultiLvlLbl val="0"/>
      </c:catAx>
      <c:valAx>
        <c:axId val="5558212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50000"/>
                  <a:lumOff val="5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58196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en-GB" sz="1800">
                <a:effectLst/>
              </a:rPr>
              <a:t>Wheelchair Accessible Properties </a:t>
            </a:r>
            <a:endParaRPr lang="en-IE" sz="1800">
              <a:effectLst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ysClr val="windowText" lastClr="000000">
                    <a:lumMod val="75000"/>
                    <a:lumOff val="25000"/>
                  </a:sysClr>
                </a:solidFill>
              </a:defRPr>
            </a:pPr>
            <a:r>
              <a:rPr lang="en-IE" baseline="0"/>
              <a:t>Allocated - 2017-19</a:t>
            </a:r>
            <a:endParaRPr lang="en-IE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800" b="1" i="0" u="none" strike="noStrike" kern="1200" baseline="0">
              <a:solidFill>
                <a:sysClr val="windowText" lastClr="000000">
                  <a:lumMod val="75000"/>
                  <a:lumOff val="25000"/>
                </a:sys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C00000"/>
              </a:solidFill>
              <a:ln w="9525" cap="flat" cmpd="sng" algn="ctr">
                <a:solidFill>
                  <a:schemeClr val="accent1">
                    <a:lumMod val="75000"/>
                  </a:schemeClr>
                </a:solidFill>
                <a:round/>
              </a:ln>
              <a:effectLst/>
              <a:sp3d contourW="9525">
                <a:contourClr>
                  <a:schemeClr val="accent1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6F38-4E36-8172-9F2EECC52546}"/>
              </c:ext>
            </c:extLst>
          </c:dPt>
          <c:dPt>
            <c:idx val="1"/>
            <c:invertIfNegative val="0"/>
            <c:bubble3D val="0"/>
            <c:spPr>
              <a:solidFill>
                <a:srgbClr val="FFFF00"/>
              </a:solidFill>
              <a:ln w="9525" cap="flat" cmpd="sng" algn="ctr">
                <a:solidFill>
                  <a:schemeClr val="accent1">
                    <a:lumMod val="75000"/>
                  </a:schemeClr>
                </a:solidFill>
                <a:round/>
              </a:ln>
              <a:effectLst/>
              <a:sp3d contourW="9525">
                <a:contourClr>
                  <a:schemeClr val="accent1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6F38-4E36-8172-9F2EECC52546}"/>
              </c:ext>
            </c:extLst>
          </c:dPt>
          <c:dPt>
            <c:idx val="2"/>
            <c:invertIfNegative val="0"/>
            <c:bubble3D val="0"/>
            <c:spPr>
              <a:solidFill>
                <a:srgbClr val="00B050"/>
              </a:solidFill>
              <a:ln w="9525" cap="flat" cmpd="sng" algn="ctr">
                <a:solidFill>
                  <a:schemeClr val="accent1">
                    <a:lumMod val="75000"/>
                  </a:schemeClr>
                </a:solidFill>
                <a:round/>
              </a:ln>
              <a:effectLst/>
              <a:sp3d contourW="9525">
                <a:contourClr>
                  <a:schemeClr val="accent1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6F38-4E36-8172-9F2EECC52546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2"/>
              </a:solidFill>
              <a:ln w="9525" cap="flat" cmpd="sng" algn="ctr">
                <a:solidFill>
                  <a:schemeClr val="accent1">
                    <a:lumMod val="75000"/>
                  </a:schemeClr>
                </a:solidFill>
                <a:round/>
              </a:ln>
              <a:effectLst/>
              <a:sp3d contourW="9525">
                <a:contourClr>
                  <a:schemeClr val="accent1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6F38-4E36-8172-9F2EECC52546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 w="9525" cap="flat" cmpd="sng" algn="ctr">
                <a:solidFill>
                  <a:schemeClr val="accent1">
                    <a:lumMod val="75000"/>
                  </a:schemeClr>
                </a:solidFill>
                <a:round/>
              </a:ln>
              <a:effectLst/>
              <a:sp3d contourW="9525">
                <a:contourClr>
                  <a:schemeClr val="accent1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6F38-4E36-8172-9F2EECC52546}"/>
              </c:ext>
            </c:extLst>
          </c:dPt>
          <c:dPt>
            <c:idx val="5"/>
            <c:invertIfNegative val="0"/>
            <c:bubble3D val="0"/>
            <c:spPr>
              <a:solidFill>
                <a:srgbClr val="7030A0"/>
              </a:solidFill>
              <a:ln w="9525" cap="flat" cmpd="sng" algn="ctr">
                <a:solidFill>
                  <a:schemeClr val="accent1">
                    <a:lumMod val="75000"/>
                  </a:schemeClr>
                </a:solidFill>
                <a:round/>
              </a:ln>
              <a:effectLst/>
              <a:sp3d contourW="9525">
                <a:contourClr>
                  <a:schemeClr val="accent1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6F38-4E36-8172-9F2EECC52546}"/>
              </c:ext>
            </c:extLst>
          </c:dPt>
          <c:dPt>
            <c:idx val="6"/>
            <c:invertIfNegative val="0"/>
            <c:bubble3D val="0"/>
            <c:spPr>
              <a:solidFill>
                <a:srgbClr val="002060"/>
              </a:solidFill>
              <a:ln w="9525" cap="flat" cmpd="sng" algn="ctr">
                <a:solidFill>
                  <a:schemeClr val="accent1">
                    <a:lumMod val="75000"/>
                  </a:schemeClr>
                </a:solidFill>
                <a:round/>
              </a:ln>
              <a:effectLst/>
              <a:sp3d contourW="9525">
                <a:contourClr>
                  <a:schemeClr val="accent1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6F38-4E36-8172-9F2EECC52546}"/>
              </c:ext>
            </c:extLst>
          </c:dPt>
          <c:dPt>
            <c:idx val="7"/>
            <c:invertIfNegative val="0"/>
            <c:bubble3D val="0"/>
            <c:spPr>
              <a:solidFill>
                <a:schemeClr val="tx1"/>
              </a:solidFill>
              <a:ln w="9525" cap="flat" cmpd="sng" algn="ctr">
                <a:solidFill>
                  <a:schemeClr val="accent1">
                    <a:lumMod val="75000"/>
                  </a:schemeClr>
                </a:solidFill>
                <a:round/>
              </a:ln>
              <a:effectLst/>
              <a:sp3d contourW="9525">
                <a:contourClr>
                  <a:schemeClr val="accent1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6F38-4E36-8172-9F2EECC52546}"/>
              </c:ext>
            </c:extLst>
          </c:dPt>
          <c:dPt>
            <c:idx val="8"/>
            <c:invertIfNegative val="0"/>
            <c:bubble3D val="0"/>
            <c:spPr>
              <a:solidFill>
                <a:srgbClr val="FF0000"/>
              </a:solidFill>
              <a:ln w="9525" cap="flat" cmpd="sng" algn="ctr">
                <a:solidFill>
                  <a:schemeClr val="accent1">
                    <a:lumMod val="75000"/>
                  </a:schemeClr>
                </a:solidFill>
                <a:round/>
              </a:ln>
              <a:effectLst/>
              <a:sp3d contourW="9525">
                <a:contourClr>
                  <a:schemeClr val="accent1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6F38-4E36-8172-9F2EECC5254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('Wheelchair Properties Allocated'!$A$2:$A$4,'Wheelchair Properties Allocated'!$A$6:$A$7,'Wheelchair Properties Allocated'!$A$9:$A$12)</c:f>
              <c:strCach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North </c:v>
                </c:pt>
                <c:pt idx="4">
                  <c:v>South </c:v>
                </c:pt>
                <c:pt idx="5">
                  <c:v>1 bed</c:v>
                </c:pt>
                <c:pt idx="6">
                  <c:v>2 bed</c:v>
                </c:pt>
                <c:pt idx="7">
                  <c:v>3 bed </c:v>
                </c:pt>
                <c:pt idx="8">
                  <c:v>4 bed</c:v>
                </c:pt>
              </c:strCache>
            </c:strRef>
          </c:cat>
          <c:val>
            <c:numRef>
              <c:f>('Wheelchair Properties Allocated'!$B$2:$B$4,'Wheelchair Properties Allocated'!$B$6:$B$7,'Wheelchair Properties Allocated'!$B$9:$B$12)</c:f>
              <c:numCache>
                <c:formatCode>General</c:formatCode>
                <c:ptCount val="9"/>
                <c:pt idx="0">
                  <c:v>12</c:v>
                </c:pt>
                <c:pt idx="1">
                  <c:v>10</c:v>
                </c:pt>
                <c:pt idx="2">
                  <c:v>6</c:v>
                </c:pt>
                <c:pt idx="3">
                  <c:v>12</c:v>
                </c:pt>
                <c:pt idx="4">
                  <c:v>16</c:v>
                </c:pt>
                <c:pt idx="5">
                  <c:v>6</c:v>
                </c:pt>
                <c:pt idx="6">
                  <c:v>13</c:v>
                </c:pt>
                <c:pt idx="7">
                  <c:v>6</c:v>
                </c:pt>
                <c:pt idx="8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6F38-4E36-8172-9F2EECC5254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5"/>
        <c:shape val="box"/>
        <c:axId val="718328304"/>
        <c:axId val="718328632"/>
        <c:axId val="0"/>
      </c:bar3DChart>
      <c:catAx>
        <c:axId val="718328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18328632"/>
        <c:crosses val="autoZero"/>
        <c:auto val="1"/>
        <c:lblAlgn val="ctr"/>
        <c:lblOffset val="100"/>
        <c:noMultiLvlLbl val="0"/>
      </c:catAx>
      <c:valAx>
        <c:axId val="7183286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183283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IE" sz="2800" b="1"/>
              <a:t>Transfer List</a:t>
            </a:r>
            <a:r>
              <a:rPr lang="en-IE" sz="2800" b="1" baseline="0"/>
              <a:t> With Medical Priority</a:t>
            </a:r>
            <a:endParaRPr lang="en-IE" sz="2800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EC9D-456D-BFA0-900F8EA5F091}"/>
              </c:ext>
            </c:extLst>
          </c:dPt>
          <c:dPt>
            <c:idx val="2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2-EC9D-456D-BFA0-900F8EA5F091}"/>
              </c:ext>
            </c:extLst>
          </c:dPt>
          <c:dPt>
            <c:idx val="3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EC9D-456D-BFA0-900F8EA5F091}"/>
              </c:ext>
            </c:extLst>
          </c:dPt>
          <c:dPt>
            <c:idx val="4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4-EC9D-456D-BFA0-900F8EA5F091}"/>
              </c:ext>
            </c:extLst>
          </c:dPt>
          <c:dPt>
            <c:idx val="5"/>
            <c:invertIfNegative val="0"/>
            <c:bubble3D val="0"/>
            <c:spPr>
              <a:solidFill>
                <a:schemeClr val="bg1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EC9D-456D-BFA0-900F8EA5F091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6-EC9D-456D-BFA0-900F8EA5F091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7-EC9D-456D-BFA0-900F8EA5F091}"/>
              </c:ext>
            </c:extLst>
          </c:dPt>
          <c:dPt>
            <c:idx val="9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8-EC9D-456D-BFA0-900F8EA5F091}"/>
              </c:ext>
            </c:extLst>
          </c:dPt>
          <c:dPt>
            <c:idx val="11"/>
            <c:invertIfNegative val="0"/>
            <c:bubble3D val="0"/>
            <c:spPr>
              <a:solidFill>
                <a:schemeClr val="bg1">
                  <a:lumMod val="50000"/>
                  <a:lumOff val="5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9-EC9D-456D-BFA0-900F8EA5F09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Sheet1!$A$27:$A$38</c:f>
              <c:strCache>
                <c:ptCount val="12"/>
                <c:pt idx="0">
                  <c:v>Total</c:v>
                </c:pt>
                <c:pt idx="2">
                  <c:v>1 bed </c:v>
                </c:pt>
                <c:pt idx="3">
                  <c:v>2 bed </c:v>
                </c:pt>
                <c:pt idx="4">
                  <c:v>3 Bed</c:v>
                </c:pt>
                <c:pt idx="5">
                  <c:v>4 Bed</c:v>
                </c:pt>
                <c:pt idx="7">
                  <c:v>North of Naas Rd</c:v>
                </c:pt>
                <c:pt idx="8">
                  <c:v>South of Naas Rd</c:v>
                </c:pt>
                <c:pt idx="9">
                  <c:v>All Areas</c:v>
                </c:pt>
                <c:pt idx="11">
                  <c:v>Total Needing Wheelchair Access</c:v>
                </c:pt>
              </c:strCache>
            </c:strRef>
          </c:cat>
          <c:val>
            <c:numRef>
              <c:f>Sheet1!$B$27:$B$38</c:f>
              <c:numCache>
                <c:formatCode>General</c:formatCode>
                <c:ptCount val="12"/>
                <c:pt idx="0">
                  <c:v>127</c:v>
                </c:pt>
                <c:pt idx="2">
                  <c:v>20</c:v>
                </c:pt>
                <c:pt idx="3">
                  <c:v>39</c:v>
                </c:pt>
                <c:pt idx="4">
                  <c:v>39</c:v>
                </c:pt>
                <c:pt idx="5">
                  <c:v>29</c:v>
                </c:pt>
                <c:pt idx="7">
                  <c:v>41</c:v>
                </c:pt>
                <c:pt idx="8">
                  <c:v>70</c:v>
                </c:pt>
                <c:pt idx="9">
                  <c:v>16</c:v>
                </c:pt>
                <c:pt idx="11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9D-456D-BFA0-900F8EA5F09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942803384"/>
        <c:axId val="942804696"/>
        <c:axId val="0"/>
      </c:bar3DChart>
      <c:catAx>
        <c:axId val="9428033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42804696"/>
        <c:crosses val="autoZero"/>
        <c:auto val="1"/>
        <c:lblAlgn val="ctr"/>
        <c:lblOffset val="100"/>
        <c:noMultiLvlLbl val="0"/>
      </c:catAx>
      <c:valAx>
        <c:axId val="9428046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428033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IE"/>
              <a:t>Applications Approved and Paid Out 2016-2019*</a:t>
            </a:r>
            <a:r>
              <a:rPr lang="en-IE" baseline="0"/>
              <a:t> </a:t>
            </a:r>
            <a:endParaRPr lang="en-IE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Sheet2!$A$14</c:f>
              <c:strCache>
                <c:ptCount val="1"/>
                <c:pt idx="0">
                  <c:v>Grants Paid Out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Sheet2!$B$13:$E$13</c:f>
              <c:numCache>
                <c:formatCode>General</c:formatCode>
                <c:ptCount val="4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</c:numCache>
            </c:numRef>
          </c:cat>
          <c:val>
            <c:numRef>
              <c:f>Sheet2!$B$14:$E$14</c:f>
              <c:numCache>
                <c:formatCode>General</c:formatCode>
                <c:ptCount val="4"/>
                <c:pt idx="0">
                  <c:v>173</c:v>
                </c:pt>
                <c:pt idx="1">
                  <c:v>215</c:v>
                </c:pt>
                <c:pt idx="2">
                  <c:v>219</c:v>
                </c:pt>
                <c:pt idx="3">
                  <c:v>250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7CF-4177-A0E3-8D8C7EDA382A}"/>
            </c:ext>
          </c:extLst>
        </c:ser>
        <c:ser>
          <c:idx val="1"/>
          <c:order val="1"/>
          <c:tx>
            <c:strRef>
              <c:f>Sheet2!$A$15</c:f>
              <c:strCache>
                <c:ptCount val="1"/>
                <c:pt idx="0">
                  <c:v>Grants Approved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numRef>
              <c:f>Sheet2!$B$13:$E$13</c:f>
              <c:numCache>
                <c:formatCode>General</c:formatCode>
                <c:ptCount val="4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</c:numCache>
            </c:numRef>
          </c:cat>
          <c:val>
            <c:numRef>
              <c:f>Sheet2!$B$15:$E$15</c:f>
              <c:numCache>
                <c:formatCode>General</c:formatCode>
                <c:ptCount val="4"/>
                <c:pt idx="0">
                  <c:v>202</c:v>
                </c:pt>
                <c:pt idx="1">
                  <c:v>261</c:v>
                </c:pt>
                <c:pt idx="2">
                  <c:v>293</c:v>
                </c:pt>
                <c:pt idx="3">
                  <c:v>195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7CF-4177-A0E3-8D8C7EDA38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722214456"/>
        <c:axId val="722214128"/>
      </c:barChart>
      <c:catAx>
        <c:axId val="7222144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2214128"/>
        <c:crosses val="autoZero"/>
        <c:auto val="0"/>
        <c:lblAlgn val="ctr"/>
        <c:lblOffset val="100"/>
        <c:noMultiLvlLbl val="0"/>
      </c:catAx>
      <c:valAx>
        <c:axId val="72221412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22144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6204849228720913"/>
          <c:y val="0.92114537285803877"/>
          <c:w val="0.78818824826553213"/>
          <c:h val="5.768127322434891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4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/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dk1">
            <a:lumMod val="60000"/>
            <a:lumOff val="4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/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11/13/2019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11/13/2019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11/13/2019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11/13/2019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11/13/2019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11/13/2019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11/13/2019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11/13/2019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11/13/2019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11/13/2019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11/13/2019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11/13/2019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11/13/2019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11/13/2019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11/13/2019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11/13/2019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11/13/2019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11/13/2019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6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93640-13AF-4ABB-A101-092191708F2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/>
              <a:t>Housing Strategic Policy Committee Meeting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2C55AC-EB75-453B-90C5-2A226F31C05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E" dirty="0"/>
              <a:t>18 November 2019	</a:t>
            </a:r>
          </a:p>
        </p:txBody>
      </p:sp>
    </p:spTree>
    <p:extLst>
      <p:ext uri="{BB962C8B-B14F-4D97-AF65-F5344CB8AC3E}">
        <p14:creationId xmlns:p14="http://schemas.microsoft.com/office/powerpoint/2010/main" val="41547912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93F69-3EB9-409B-BB15-0A5ED1C1B3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SDCC Construction Projects – Delivery in 2020</a:t>
            </a:r>
            <a:endParaRPr lang="en-IE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0B5F28E-563B-4909-99E3-20E01D8F2F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4340009"/>
              </p:ext>
            </p:extLst>
          </p:nvPr>
        </p:nvGraphicFramePr>
        <p:xfrm>
          <a:off x="1852246" y="2227385"/>
          <a:ext cx="8441936" cy="43001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15434">
                  <a:extLst>
                    <a:ext uri="{9D8B030D-6E8A-4147-A177-3AD203B41FA5}">
                      <a16:colId xmlns:a16="http://schemas.microsoft.com/office/drawing/2014/main" val="4274551830"/>
                    </a:ext>
                  </a:extLst>
                </a:gridCol>
                <a:gridCol w="3476648">
                  <a:extLst>
                    <a:ext uri="{9D8B030D-6E8A-4147-A177-3AD203B41FA5}">
                      <a16:colId xmlns:a16="http://schemas.microsoft.com/office/drawing/2014/main" val="2935161688"/>
                    </a:ext>
                  </a:extLst>
                </a:gridCol>
                <a:gridCol w="2949854">
                  <a:extLst>
                    <a:ext uri="{9D8B030D-6E8A-4147-A177-3AD203B41FA5}">
                      <a16:colId xmlns:a16="http://schemas.microsoft.com/office/drawing/2014/main" val="658227937"/>
                    </a:ext>
                  </a:extLst>
                </a:gridCol>
              </a:tblGrid>
              <a:tr h="775855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IE" sz="1400">
                          <a:effectLst/>
                        </a:rPr>
                        <a:t>Local Electoral Area</a:t>
                      </a:r>
                      <a:endParaRPr lang="en-I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IE" sz="1400" dirty="0">
                          <a:effectLst/>
                        </a:rPr>
                        <a:t>Scheme Name</a:t>
                      </a:r>
                      <a:endParaRPr lang="en-I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IE" sz="1400" dirty="0">
                          <a:effectLst/>
                        </a:rPr>
                        <a:t>No. of Specially Adapted Units</a:t>
                      </a:r>
                      <a:endParaRPr lang="en-I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3549035"/>
                  </a:ext>
                </a:extLst>
              </a:tr>
              <a:tr h="775855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IE" sz="1400" b="1">
                          <a:effectLst/>
                        </a:rPr>
                        <a:t>Clondalkin</a:t>
                      </a:r>
                      <a:endParaRPr lang="en-IE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IE" sz="1400" b="1" dirty="0">
                          <a:effectLst/>
                        </a:rPr>
                        <a:t>MAYFIELD PARK (RIVERSDALE) (PHASE 1)</a:t>
                      </a:r>
                      <a:endParaRPr lang="en-IE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IE" sz="1400" b="1" dirty="0">
                          <a:effectLst/>
                        </a:rPr>
                        <a:t>3</a:t>
                      </a:r>
                      <a:endParaRPr lang="en-IE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36292629"/>
                  </a:ext>
                </a:extLst>
              </a:tr>
              <a:tr h="775855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IE" sz="1400" b="1">
                          <a:effectLst/>
                        </a:rPr>
                        <a:t>Clondalkin</a:t>
                      </a:r>
                      <a:endParaRPr lang="en-IE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IE" sz="1400" b="1">
                          <a:effectLst/>
                        </a:rPr>
                        <a:t>MAYFIELD PARK (RIVERSDALE) (PHASE 2)</a:t>
                      </a:r>
                      <a:endParaRPr lang="en-IE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IE" sz="1400" b="1" dirty="0">
                          <a:effectLst/>
                        </a:rPr>
                        <a:t>5</a:t>
                      </a:r>
                      <a:endParaRPr lang="en-IE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59504302"/>
                  </a:ext>
                </a:extLst>
              </a:tr>
              <a:tr h="775855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IE" sz="1400" b="1">
                          <a:effectLst/>
                        </a:rPr>
                        <a:t>Firhouse/</a:t>
                      </a:r>
                      <a:br>
                        <a:rPr lang="en-IE" sz="1400" b="1">
                          <a:effectLst/>
                        </a:rPr>
                      </a:br>
                      <a:r>
                        <a:rPr lang="en-IE" sz="1400" b="1">
                          <a:effectLst/>
                        </a:rPr>
                        <a:t>Bohernabreena</a:t>
                      </a:r>
                      <a:endParaRPr lang="en-IE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IE" sz="1400" b="1" dirty="0">
                          <a:effectLst/>
                        </a:rPr>
                        <a:t>HOMEVILLE</a:t>
                      </a:r>
                      <a:endParaRPr lang="en-IE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IE" sz="1400" b="1">
                          <a:effectLst/>
                        </a:rPr>
                        <a:t>3</a:t>
                      </a:r>
                      <a:endParaRPr lang="en-IE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92353295"/>
                  </a:ext>
                </a:extLst>
              </a:tr>
              <a:tr h="775855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IE" sz="1400" b="1">
                          <a:effectLst/>
                        </a:rPr>
                        <a:t>Rathfarnham/</a:t>
                      </a:r>
                      <a:br>
                        <a:rPr lang="en-IE" sz="1400" b="1">
                          <a:effectLst/>
                        </a:rPr>
                      </a:br>
                      <a:r>
                        <a:rPr lang="en-IE" sz="1400" b="1">
                          <a:effectLst/>
                        </a:rPr>
                        <a:t>Templeogue</a:t>
                      </a:r>
                      <a:endParaRPr lang="en-IE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IE" sz="1400" b="1">
                          <a:effectLst/>
                        </a:rPr>
                        <a:t>TEMPLEOGUE Village (Older Persons Specific Housing)</a:t>
                      </a:r>
                      <a:endParaRPr lang="en-IE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IE" sz="1400" b="1" dirty="0">
                          <a:effectLst/>
                        </a:rPr>
                        <a:t>10* </a:t>
                      </a:r>
                      <a:endParaRPr lang="en-IE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97136449"/>
                  </a:ext>
                </a:extLst>
              </a:tr>
              <a:tr h="387927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IE" sz="1400" dirty="0">
                          <a:effectLst/>
                        </a:rPr>
                        <a:t>Total  </a:t>
                      </a:r>
                      <a:endParaRPr lang="en-I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IE" sz="1400" dirty="0">
                          <a:effectLst/>
                        </a:rPr>
                        <a:t> </a:t>
                      </a:r>
                      <a:endParaRPr lang="en-I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IE" sz="1400" b="1" dirty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en-IE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79785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75547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26B0A-FA4D-48F6-A70D-8CF4C689B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DPGs to Date 2019</a:t>
            </a:r>
            <a:endParaRPr lang="en-IE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3F392A1-5E32-4350-9238-11AC63692EFB}"/>
              </a:ext>
            </a:extLst>
          </p:cNvPr>
          <p:cNvSpPr/>
          <p:nvPr/>
        </p:nvSpPr>
        <p:spPr>
          <a:xfrm>
            <a:off x="1231900" y="2967334"/>
            <a:ext cx="938856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IE" sz="4800" dirty="0">
                <a:latin typeface="Arial" panose="020B0604020202020204" pitchFamily="34" charset="0"/>
                <a:ea typeface="Calibri" panose="020F0502020204030204" pitchFamily="34" charset="0"/>
              </a:rPr>
              <a:t>DPG Applications: 97</a:t>
            </a:r>
            <a:endParaRPr lang="en-IE" sz="48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n-IE" sz="4800" dirty="0">
                <a:latin typeface="Arial" panose="020B0604020202020204" pitchFamily="34" charset="0"/>
                <a:ea typeface="Calibri" panose="020F0502020204030204" pitchFamily="34" charset="0"/>
              </a:rPr>
              <a:t>Tendered Works: 56</a:t>
            </a:r>
            <a:endParaRPr lang="en-IE" sz="48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n-IE" sz="4800" dirty="0">
                <a:latin typeface="Arial" panose="020B0604020202020204" pitchFamily="34" charset="0"/>
                <a:ea typeface="Calibri" panose="020F0502020204030204" pitchFamily="34" charset="0"/>
              </a:rPr>
              <a:t>Funding: €301,915.86</a:t>
            </a:r>
          </a:p>
          <a:p>
            <a:pPr>
              <a:spcAft>
                <a:spcPts val="0"/>
              </a:spcAft>
            </a:pPr>
            <a:r>
              <a:rPr lang="en-IE" sz="4800" dirty="0">
                <a:latin typeface="Arial" panose="020B0604020202020204" pitchFamily="34" charset="0"/>
                <a:ea typeface="Calibri" panose="020F0502020204030204" pitchFamily="34" charset="0"/>
              </a:rPr>
              <a:t>Small Works *Direct Labour 136		</a:t>
            </a:r>
            <a:endParaRPr lang="en-IE" sz="48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03196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0E0D35-1647-4D61-B1C5-28EF5CD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DPG Works 	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BD11FC2-6ABA-4F4A-A24A-0985034AE082}"/>
              </a:ext>
            </a:extLst>
          </p:cNvPr>
          <p:cNvSpPr txBox="1"/>
          <p:nvPr/>
        </p:nvSpPr>
        <p:spPr>
          <a:xfrm>
            <a:off x="680321" y="2413337"/>
            <a:ext cx="10175033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dirty="0"/>
              <a:t>Stair lifts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dirty="0"/>
              <a:t>Grab Rails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dirty="0"/>
              <a:t>Down Stairs Toilet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dirty="0"/>
              <a:t>Level Access Showers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dirty="0"/>
              <a:t>Ramps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dirty="0"/>
              <a:t>Door Widening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dirty="0"/>
              <a:t>Extensions </a:t>
            </a:r>
          </a:p>
        </p:txBody>
      </p:sp>
    </p:spTree>
    <p:extLst>
      <p:ext uri="{BB962C8B-B14F-4D97-AF65-F5344CB8AC3E}">
        <p14:creationId xmlns:p14="http://schemas.microsoft.com/office/powerpoint/2010/main" val="18440105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8A481-1D14-4790-8A05-C555C52EB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Private Grants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037164B-A674-48BB-BED6-C8926C4AC096}"/>
              </a:ext>
            </a:extLst>
          </p:cNvPr>
          <p:cNvSpPr/>
          <p:nvPr/>
        </p:nvSpPr>
        <p:spPr>
          <a:xfrm>
            <a:off x="680321" y="2274838"/>
            <a:ext cx="8463679" cy="52445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altLang="en-US" sz="2800" dirty="0"/>
              <a:t>Housing Adaptation Grant for People with a Disability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E" altLang="en-US" sz="1600" dirty="0"/>
              <a:t>Types of works: access ramps, stair-lifts; downstairs toilet facilities; accessible showers; wheelchair access; extensions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E" altLang="en-US" sz="1600" dirty="0"/>
              <a:t>Means tested maximum grant available- €30,000</a:t>
            </a:r>
          </a:p>
          <a:p>
            <a:pPr lvl="1"/>
            <a:endParaRPr lang="en-IE" alt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2800" dirty="0"/>
              <a:t>Mobility Aid Grants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E" altLang="en-US" sz="1600" dirty="0"/>
              <a:t>Types of works: Level access showers, Ramps, Grab Rails and Stairlifts</a:t>
            </a:r>
          </a:p>
          <a:p>
            <a:pPr marL="742950" lvl="1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IE" sz="1600" dirty="0"/>
              <a:t>Maximum grant </a:t>
            </a:r>
            <a:r>
              <a:rPr lang="en-IE" sz="1600"/>
              <a:t>up to </a:t>
            </a:r>
            <a:r>
              <a:rPr lang="en-IE" sz="1600" dirty="0"/>
              <a:t>€6,000</a:t>
            </a:r>
          </a:p>
          <a:p>
            <a:pPr lvl="1">
              <a:lnSpc>
                <a:spcPct val="90000"/>
              </a:lnSpc>
            </a:pPr>
            <a:endParaRPr lang="en-IE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2800" dirty="0"/>
              <a:t>Housing Aid for Older People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E" altLang="en-US" sz="1600" dirty="0"/>
              <a:t>Assist older people living in poor housing conditions to have necessary repairs carried out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E" sz="1600" dirty="0"/>
              <a:t>Aimed at people 66 years of age and older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E" altLang="en-US" sz="1600" dirty="0"/>
              <a:t>Maximum grant up to €8,000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IE" alt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E" sz="3200" dirty="0"/>
          </a:p>
        </p:txBody>
      </p:sp>
    </p:spTree>
    <p:extLst>
      <p:ext uri="{BB962C8B-B14F-4D97-AF65-F5344CB8AC3E}">
        <p14:creationId xmlns:p14="http://schemas.microsoft.com/office/powerpoint/2010/main" val="36209458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7D0F1-4659-499E-A8A5-85E58153F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dirty="0"/>
              <a:t>Private Grant Applications Processed</a:t>
            </a:r>
            <a:br>
              <a:rPr lang="en-IE" dirty="0"/>
            </a:br>
            <a:r>
              <a:rPr lang="en-IE" dirty="0"/>
              <a:t>2016-2019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246CFDF-6A39-4B31-A169-986868A69C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105520"/>
              </p:ext>
            </p:extLst>
          </p:nvPr>
        </p:nvGraphicFramePr>
        <p:xfrm>
          <a:off x="681038" y="2336800"/>
          <a:ext cx="8647788" cy="3598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4EBAD5D-80D8-44AF-BB09-2132CB2040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4270702"/>
              </p:ext>
            </p:extLst>
          </p:nvPr>
        </p:nvGraphicFramePr>
        <p:xfrm>
          <a:off x="9679021" y="2991326"/>
          <a:ext cx="2188721" cy="21612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06703">
                  <a:extLst>
                    <a:ext uri="{9D8B030D-6E8A-4147-A177-3AD203B41FA5}">
                      <a16:colId xmlns:a16="http://schemas.microsoft.com/office/drawing/2014/main" val="413940961"/>
                    </a:ext>
                  </a:extLst>
                </a:gridCol>
                <a:gridCol w="713564">
                  <a:extLst>
                    <a:ext uri="{9D8B030D-6E8A-4147-A177-3AD203B41FA5}">
                      <a16:colId xmlns:a16="http://schemas.microsoft.com/office/drawing/2014/main" val="163292267"/>
                    </a:ext>
                  </a:extLst>
                </a:gridCol>
                <a:gridCol w="768454">
                  <a:extLst>
                    <a:ext uri="{9D8B030D-6E8A-4147-A177-3AD203B41FA5}">
                      <a16:colId xmlns:a16="http://schemas.microsoft.com/office/drawing/2014/main" val="2228404115"/>
                    </a:ext>
                  </a:extLst>
                </a:gridCol>
              </a:tblGrid>
              <a:tr h="578580"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100" b="1" u="none" strike="noStrike" dirty="0">
                          <a:effectLst/>
                        </a:rPr>
                        <a:t>Year</a:t>
                      </a:r>
                      <a:endParaRPr lang="en-I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bg2">
                            <a:tint val="96000"/>
                            <a:shade val="100000"/>
                            <a:hueMod val="270000"/>
                            <a:satMod val="200000"/>
                            <a:lumMod val="128000"/>
                          </a:schemeClr>
                        </a:gs>
                        <a:gs pos="50000">
                          <a:schemeClr val="bg2">
                            <a:shade val="100000"/>
                            <a:hueMod val="100000"/>
                            <a:satMod val="110000"/>
                            <a:lumMod val="130000"/>
                          </a:schemeClr>
                        </a:gs>
                        <a:gs pos="100000">
                          <a:schemeClr val="bg2">
                            <a:shade val="78000"/>
                            <a:hueMod val="44000"/>
                            <a:satMod val="200000"/>
                            <a:lumMod val="69000"/>
                          </a:schemeClr>
                        </a:gs>
                      </a:gsLst>
                      <a:lin ang="252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100" b="1" u="none" strike="noStrike" dirty="0">
                          <a:effectLst/>
                        </a:rPr>
                        <a:t>Grants Paid Out</a:t>
                      </a:r>
                      <a:endParaRPr lang="en-I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bg2">
                            <a:tint val="96000"/>
                            <a:shade val="100000"/>
                            <a:hueMod val="270000"/>
                            <a:satMod val="200000"/>
                            <a:lumMod val="128000"/>
                          </a:schemeClr>
                        </a:gs>
                        <a:gs pos="50000">
                          <a:schemeClr val="bg2">
                            <a:shade val="100000"/>
                            <a:hueMod val="100000"/>
                            <a:satMod val="110000"/>
                            <a:lumMod val="130000"/>
                          </a:schemeClr>
                        </a:gs>
                        <a:gs pos="100000">
                          <a:schemeClr val="bg2">
                            <a:shade val="78000"/>
                            <a:hueMod val="44000"/>
                            <a:satMod val="200000"/>
                            <a:lumMod val="69000"/>
                          </a:schemeClr>
                        </a:gs>
                      </a:gsLst>
                      <a:lin ang="252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100" b="1" u="none" strike="noStrike" dirty="0">
                          <a:effectLst/>
                        </a:rPr>
                        <a:t>Grants Approved</a:t>
                      </a:r>
                      <a:endParaRPr lang="en-I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bg2">
                            <a:tint val="96000"/>
                            <a:shade val="100000"/>
                            <a:hueMod val="270000"/>
                            <a:satMod val="200000"/>
                            <a:lumMod val="128000"/>
                          </a:schemeClr>
                        </a:gs>
                        <a:gs pos="50000">
                          <a:schemeClr val="bg2">
                            <a:shade val="100000"/>
                            <a:hueMod val="100000"/>
                            <a:satMod val="110000"/>
                            <a:lumMod val="130000"/>
                          </a:schemeClr>
                        </a:gs>
                        <a:gs pos="100000">
                          <a:schemeClr val="bg2">
                            <a:shade val="78000"/>
                            <a:hueMod val="44000"/>
                            <a:satMod val="200000"/>
                            <a:lumMod val="69000"/>
                          </a:schemeClr>
                        </a:gs>
                      </a:gsLst>
                      <a:lin ang="252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836243720"/>
                  </a:ext>
                </a:extLst>
              </a:tr>
              <a:tr h="335640"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100" u="none" strike="noStrike">
                          <a:effectLst/>
                        </a:rPr>
                        <a:t>2016</a:t>
                      </a:r>
                      <a:endParaRPr lang="en-I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bg2">
                            <a:tint val="96000"/>
                            <a:shade val="100000"/>
                            <a:hueMod val="270000"/>
                            <a:satMod val="200000"/>
                            <a:lumMod val="128000"/>
                          </a:schemeClr>
                        </a:gs>
                        <a:gs pos="50000">
                          <a:schemeClr val="bg2">
                            <a:shade val="100000"/>
                            <a:hueMod val="100000"/>
                            <a:satMod val="110000"/>
                            <a:lumMod val="130000"/>
                          </a:schemeClr>
                        </a:gs>
                        <a:gs pos="100000">
                          <a:schemeClr val="bg2">
                            <a:shade val="78000"/>
                            <a:hueMod val="44000"/>
                            <a:satMod val="200000"/>
                            <a:lumMod val="69000"/>
                          </a:schemeClr>
                        </a:gs>
                      </a:gsLst>
                      <a:lin ang="252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100" u="none" strike="noStrike" dirty="0">
                          <a:effectLst/>
                        </a:rPr>
                        <a:t>173</a:t>
                      </a:r>
                      <a:endParaRPr lang="en-I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bg2">
                            <a:tint val="96000"/>
                            <a:shade val="100000"/>
                            <a:hueMod val="270000"/>
                            <a:satMod val="200000"/>
                            <a:lumMod val="128000"/>
                          </a:schemeClr>
                        </a:gs>
                        <a:gs pos="50000">
                          <a:schemeClr val="bg2">
                            <a:shade val="100000"/>
                            <a:hueMod val="100000"/>
                            <a:satMod val="110000"/>
                            <a:lumMod val="130000"/>
                          </a:schemeClr>
                        </a:gs>
                        <a:gs pos="100000">
                          <a:schemeClr val="bg2">
                            <a:shade val="78000"/>
                            <a:hueMod val="44000"/>
                            <a:satMod val="200000"/>
                            <a:lumMod val="69000"/>
                          </a:schemeClr>
                        </a:gs>
                      </a:gsLst>
                      <a:lin ang="252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100" u="none" strike="noStrike" dirty="0">
                          <a:effectLst/>
                        </a:rPr>
                        <a:t>202</a:t>
                      </a:r>
                      <a:endParaRPr lang="en-I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bg2">
                            <a:tint val="96000"/>
                            <a:shade val="100000"/>
                            <a:hueMod val="270000"/>
                            <a:satMod val="200000"/>
                            <a:lumMod val="128000"/>
                          </a:schemeClr>
                        </a:gs>
                        <a:gs pos="50000">
                          <a:schemeClr val="bg2">
                            <a:shade val="100000"/>
                            <a:hueMod val="100000"/>
                            <a:satMod val="110000"/>
                            <a:lumMod val="130000"/>
                          </a:schemeClr>
                        </a:gs>
                        <a:gs pos="100000">
                          <a:schemeClr val="bg2">
                            <a:shade val="78000"/>
                            <a:hueMod val="44000"/>
                            <a:satMod val="200000"/>
                            <a:lumMod val="69000"/>
                          </a:schemeClr>
                        </a:gs>
                      </a:gsLst>
                      <a:lin ang="252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765146234"/>
                  </a:ext>
                </a:extLst>
              </a:tr>
              <a:tr h="335640"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100" u="none" strike="noStrike">
                          <a:effectLst/>
                        </a:rPr>
                        <a:t>2017</a:t>
                      </a:r>
                      <a:endParaRPr lang="en-I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bg2">
                            <a:tint val="96000"/>
                            <a:shade val="100000"/>
                            <a:hueMod val="270000"/>
                            <a:satMod val="200000"/>
                            <a:lumMod val="128000"/>
                          </a:schemeClr>
                        </a:gs>
                        <a:gs pos="50000">
                          <a:schemeClr val="bg2">
                            <a:shade val="100000"/>
                            <a:hueMod val="100000"/>
                            <a:satMod val="110000"/>
                            <a:lumMod val="130000"/>
                          </a:schemeClr>
                        </a:gs>
                        <a:gs pos="100000">
                          <a:schemeClr val="bg2">
                            <a:shade val="78000"/>
                            <a:hueMod val="44000"/>
                            <a:satMod val="200000"/>
                            <a:lumMod val="69000"/>
                          </a:schemeClr>
                        </a:gs>
                      </a:gsLst>
                      <a:lin ang="252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100" u="none" strike="noStrike" dirty="0">
                          <a:effectLst/>
                        </a:rPr>
                        <a:t>215</a:t>
                      </a:r>
                      <a:endParaRPr lang="en-I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bg2">
                            <a:tint val="96000"/>
                            <a:shade val="100000"/>
                            <a:hueMod val="270000"/>
                            <a:satMod val="200000"/>
                            <a:lumMod val="128000"/>
                          </a:schemeClr>
                        </a:gs>
                        <a:gs pos="50000">
                          <a:schemeClr val="bg2">
                            <a:shade val="100000"/>
                            <a:hueMod val="100000"/>
                            <a:satMod val="110000"/>
                            <a:lumMod val="130000"/>
                          </a:schemeClr>
                        </a:gs>
                        <a:gs pos="100000">
                          <a:schemeClr val="bg2">
                            <a:shade val="78000"/>
                            <a:hueMod val="44000"/>
                            <a:satMod val="200000"/>
                            <a:lumMod val="69000"/>
                          </a:schemeClr>
                        </a:gs>
                      </a:gsLst>
                      <a:lin ang="252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100" u="none" strike="noStrike" dirty="0">
                          <a:effectLst/>
                        </a:rPr>
                        <a:t>261</a:t>
                      </a:r>
                      <a:endParaRPr lang="en-I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bg2">
                            <a:tint val="96000"/>
                            <a:shade val="100000"/>
                            <a:hueMod val="270000"/>
                            <a:satMod val="200000"/>
                            <a:lumMod val="128000"/>
                          </a:schemeClr>
                        </a:gs>
                        <a:gs pos="50000">
                          <a:schemeClr val="bg2">
                            <a:shade val="100000"/>
                            <a:hueMod val="100000"/>
                            <a:satMod val="110000"/>
                            <a:lumMod val="130000"/>
                          </a:schemeClr>
                        </a:gs>
                        <a:gs pos="100000">
                          <a:schemeClr val="bg2">
                            <a:shade val="78000"/>
                            <a:hueMod val="44000"/>
                            <a:satMod val="200000"/>
                            <a:lumMod val="69000"/>
                          </a:schemeClr>
                        </a:gs>
                      </a:gsLst>
                      <a:lin ang="252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791953152"/>
                  </a:ext>
                </a:extLst>
              </a:tr>
              <a:tr h="398908"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100" u="none" strike="noStrike">
                          <a:effectLst/>
                        </a:rPr>
                        <a:t>2018</a:t>
                      </a:r>
                      <a:endParaRPr lang="en-I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bg2">
                            <a:tint val="96000"/>
                            <a:shade val="100000"/>
                            <a:hueMod val="270000"/>
                            <a:satMod val="200000"/>
                            <a:lumMod val="128000"/>
                          </a:schemeClr>
                        </a:gs>
                        <a:gs pos="50000">
                          <a:schemeClr val="bg2">
                            <a:shade val="100000"/>
                            <a:hueMod val="100000"/>
                            <a:satMod val="110000"/>
                            <a:lumMod val="130000"/>
                          </a:schemeClr>
                        </a:gs>
                        <a:gs pos="100000">
                          <a:schemeClr val="bg2">
                            <a:shade val="78000"/>
                            <a:hueMod val="44000"/>
                            <a:satMod val="200000"/>
                            <a:lumMod val="69000"/>
                          </a:schemeClr>
                        </a:gs>
                      </a:gsLst>
                      <a:lin ang="252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100" u="none" strike="noStrike">
                          <a:effectLst/>
                        </a:rPr>
                        <a:t>219</a:t>
                      </a:r>
                      <a:endParaRPr lang="en-I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bg2">
                            <a:tint val="96000"/>
                            <a:shade val="100000"/>
                            <a:hueMod val="270000"/>
                            <a:satMod val="200000"/>
                            <a:lumMod val="128000"/>
                          </a:schemeClr>
                        </a:gs>
                        <a:gs pos="50000">
                          <a:schemeClr val="bg2">
                            <a:shade val="100000"/>
                            <a:hueMod val="100000"/>
                            <a:satMod val="110000"/>
                            <a:lumMod val="130000"/>
                          </a:schemeClr>
                        </a:gs>
                        <a:gs pos="100000">
                          <a:schemeClr val="bg2">
                            <a:shade val="78000"/>
                            <a:hueMod val="44000"/>
                            <a:satMod val="200000"/>
                            <a:lumMod val="69000"/>
                          </a:schemeClr>
                        </a:gs>
                      </a:gsLst>
                      <a:lin ang="252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100" u="none" strike="noStrike" dirty="0">
                          <a:effectLst/>
                        </a:rPr>
                        <a:t>293</a:t>
                      </a:r>
                      <a:endParaRPr lang="en-I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bg2">
                            <a:tint val="96000"/>
                            <a:shade val="100000"/>
                            <a:hueMod val="270000"/>
                            <a:satMod val="200000"/>
                            <a:lumMod val="128000"/>
                          </a:schemeClr>
                        </a:gs>
                        <a:gs pos="50000">
                          <a:schemeClr val="bg2">
                            <a:shade val="100000"/>
                            <a:hueMod val="100000"/>
                            <a:satMod val="110000"/>
                            <a:lumMod val="130000"/>
                          </a:schemeClr>
                        </a:gs>
                        <a:gs pos="100000">
                          <a:schemeClr val="bg2">
                            <a:shade val="78000"/>
                            <a:hueMod val="44000"/>
                            <a:satMod val="200000"/>
                            <a:lumMod val="69000"/>
                          </a:schemeClr>
                        </a:gs>
                      </a:gsLst>
                      <a:lin ang="252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130099079"/>
                  </a:ext>
                </a:extLst>
              </a:tr>
              <a:tr h="335640"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100" u="none" strike="noStrike" dirty="0">
                          <a:effectLst/>
                        </a:rPr>
                        <a:t>2019*</a:t>
                      </a:r>
                    </a:p>
                    <a:p>
                      <a:pPr algn="ctr" fontAlgn="ctr"/>
                      <a:r>
                        <a:rPr lang="en-I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 End October</a:t>
                      </a: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bg2">
                            <a:tint val="96000"/>
                            <a:shade val="100000"/>
                            <a:hueMod val="270000"/>
                            <a:satMod val="200000"/>
                            <a:lumMod val="128000"/>
                          </a:schemeClr>
                        </a:gs>
                        <a:gs pos="50000">
                          <a:schemeClr val="bg2">
                            <a:shade val="100000"/>
                            <a:hueMod val="100000"/>
                            <a:satMod val="110000"/>
                            <a:lumMod val="130000"/>
                          </a:schemeClr>
                        </a:gs>
                        <a:gs pos="100000">
                          <a:schemeClr val="bg2">
                            <a:shade val="78000"/>
                            <a:hueMod val="44000"/>
                            <a:satMod val="200000"/>
                            <a:lumMod val="69000"/>
                          </a:schemeClr>
                        </a:gs>
                      </a:gsLst>
                      <a:lin ang="252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100" u="none" strike="noStrike" dirty="0">
                          <a:effectLst/>
                        </a:rPr>
                        <a:t>250</a:t>
                      </a:r>
                      <a:endParaRPr lang="en-I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bg2">
                            <a:tint val="96000"/>
                            <a:shade val="100000"/>
                            <a:hueMod val="270000"/>
                            <a:satMod val="200000"/>
                            <a:lumMod val="128000"/>
                          </a:schemeClr>
                        </a:gs>
                        <a:gs pos="50000">
                          <a:schemeClr val="bg2">
                            <a:shade val="100000"/>
                            <a:hueMod val="100000"/>
                            <a:satMod val="110000"/>
                            <a:lumMod val="130000"/>
                          </a:schemeClr>
                        </a:gs>
                        <a:gs pos="100000">
                          <a:schemeClr val="bg2">
                            <a:shade val="78000"/>
                            <a:hueMod val="44000"/>
                            <a:satMod val="200000"/>
                            <a:lumMod val="69000"/>
                          </a:schemeClr>
                        </a:gs>
                      </a:gsLst>
                      <a:lin ang="252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100" u="none" strike="noStrike" dirty="0">
                          <a:effectLst/>
                        </a:rPr>
                        <a:t>195</a:t>
                      </a:r>
                      <a:endParaRPr lang="en-I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bg2">
                            <a:tint val="96000"/>
                            <a:shade val="100000"/>
                            <a:hueMod val="270000"/>
                            <a:satMod val="200000"/>
                            <a:lumMod val="128000"/>
                          </a:schemeClr>
                        </a:gs>
                        <a:gs pos="50000">
                          <a:schemeClr val="bg2">
                            <a:shade val="100000"/>
                            <a:hueMod val="100000"/>
                            <a:satMod val="110000"/>
                            <a:lumMod val="130000"/>
                          </a:schemeClr>
                        </a:gs>
                        <a:gs pos="100000">
                          <a:schemeClr val="bg2">
                            <a:shade val="78000"/>
                            <a:hueMod val="44000"/>
                            <a:satMod val="200000"/>
                            <a:lumMod val="69000"/>
                          </a:schemeClr>
                        </a:gs>
                      </a:gsLst>
                      <a:lin ang="252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2945462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58483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48BE35F6-6016-4A80-AC34-AEBECCB37E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92960197"/>
              </p:ext>
            </p:extLst>
          </p:nvPr>
        </p:nvGraphicFramePr>
        <p:xfrm>
          <a:off x="340468" y="924127"/>
          <a:ext cx="8122596" cy="53210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F183610-66AE-43EB-B0A7-B59A995E1C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2346899"/>
              </p:ext>
            </p:extLst>
          </p:nvPr>
        </p:nvGraphicFramePr>
        <p:xfrm>
          <a:off x="8628434" y="2525746"/>
          <a:ext cx="3385224" cy="23428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2734">
                  <a:extLst>
                    <a:ext uri="{9D8B030D-6E8A-4147-A177-3AD203B41FA5}">
                      <a16:colId xmlns:a16="http://schemas.microsoft.com/office/drawing/2014/main" val="212971971"/>
                    </a:ext>
                  </a:extLst>
                </a:gridCol>
                <a:gridCol w="1351245">
                  <a:extLst>
                    <a:ext uri="{9D8B030D-6E8A-4147-A177-3AD203B41FA5}">
                      <a16:colId xmlns:a16="http://schemas.microsoft.com/office/drawing/2014/main" val="2064949189"/>
                    </a:ext>
                  </a:extLst>
                </a:gridCol>
                <a:gridCol w="1351245">
                  <a:extLst>
                    <a:ext uri="{9D8B030D-6E8A-4147-A177-3AD203B41FA5}">
                      <a16:colId xmlns:a16="http://schemas.microsoft.com/office/drawing/2014/main" val="3709062365"/>
                    </a:ext>
                  </a:extLst>
                </a:gridCol>
              </a:tblGrid>
              <a:tr h="950096">
                <a:tc>
                  <a:txBody>
                    <a:bodyPr/>
                    <a:lstStyle/>
                    <a:p>
                      <a:pPr algn="l" rtl="0" fontAlgn="ctr"/>
                      <a:r>
                        <a:rPr lang="en-IE" sz="1400" u="none" strike="noStrike" dirty="0">
                          <a:effectLst/>
                        </a:rPr>
                        <a:t>Year</a:t>
                      </a:r>
                      <a:endParaRPr lang="en-IE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E" sz="1400" u="none" strike="noStrike">
                          <a:effectLst/>
                        </a:rPr>
                        <a:t>Department of Housing Grant Allocation</a:t>
                      </a:r>
                      <a:endParaRPr lang="en-IE" sz="14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E" sz="1400" u="none" strike="noStrike" dirty="0">
                          <a:effectLst/>
                        </a:rPr>
                        <a:t>Value of Grant paid to applicants</a:t>
                      </a:r>
                      <a:endParaRPr lang="en-IE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24575074"/>
                  </a:ext>
                </a:extLst>
              </a:tr>
              <a:tr h="253986">
                <a:tc>
                  <a:txBody>
                    <a:bodyPr/>
                    <a:lstStyle/>
                    <a:p>
                      <a:pPr algn="l" rtl="0" fontAlgn="ctr"/>
                      <a:r>
                        <a:rPr lang="en-IE" sz="1400" u="none" strike="noStrike">
                          <a:effectLst/>
                        </a:rPr>
                        <a:t>2016</a:t>
                      </a:r>
                      <a:endParaRPr lang="en-I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IE" sz="1400" u="none" strike="noStrike">
                          <a:effectLst/>
                        </a:rPr>
                        <a:t>€1,379,065.00</a:t>
                      </a:r>
                      <a:endParaRPr lang="en-I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IE" sz="1400" u="none" strike="noStrike">
                          <a:effectLst/>
                        </a:rPr>
                        <a:t>€1,298,852.90</a:t>
                      </a:r>
                      <a:endParaRPr lang="en-I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28550177"/>
                  </a:ext>
                </a:extLst>
              </a:tr>
              <a:tr h="244579">
                <a:tc>
                  <a:txBody>
                    <a:bodyPr/>
                    <a:lstStyle/>
                    <a:p>
                      <a:pPr algn="l" rtl="0" fontAlgn="ctr"/>
                      <a:r>
                        <a:rPr lang="en-IE" sz="1400" u="none" strike="noStrike">
                          <a:effectLst/>
                        </a:rPr>
                        <a:t>2017</a:t>
                      </a:r>
                      <a:endParaRPr lang="en-I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IE" sz="1400" u="none" strike="noStrike">
                          <a:effectLst/>
                        </a:rPr>
                        <a:t>€1,569,340.00</a:t>
                      </a:r>
                      <a:endParaRPr lang="en-I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IE" sz="1400" u="none" strike="noStrike">
                          <a:effectLst/>
                        </a:rPr>
                        <a:t>€1,660,713.29</a:t>
                      </a:r>
                      <a:endParaRPr lang="en-I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40240875"/>
                  </a:ext>
                </a:extLst>
              </a:tr>
              <a:tr h="244579">
                <a:tc>
                  <a:txBody>
                    <a:bodyPr/>
                    <a:lstStyle/>
                    <a:p>
                      <a:pPr algn="l" rtl="0" fontAlgn="ctr"/>
                      <a:r>
                        <a:rPr lang="en-IE" sz="1400" u="none" strike="noStrike">
                          <a:effectLst/>
                        </a:rPr>
                        <a:t>2018</a:t>
                      </a:r>
                      <a:endParaRPr lang="en-I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IE" sz="1400" u="none" strike="noStrike">
                          <a:effectLst/>
                        </a:rPr>
                        <a:t>€2,168,650.00</a:t>
                      </a:r>
                      <a:endParaRPr lang="en-I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IE" sz="1400" u="none" strike="noStrike">
                          <a:effectLst/>
                        </a:rPr>
                        <a:t>€1,675,659.25</a:t>
                      </a:r>
                      <a:endParaRPr lang="en-I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55228429"/>
                  </a:ext>
                </a:extLst>
              </a:tr>
              <a:tr h="430835">
                <a:tc>
                  <a:txBody>
                    <a:bodyPr/>
                    <a:lstStyle/>
                    <a:p>
                      <a:pPr algn="l" rtl="0" fontAlgn="ctr"/>
                      <a:r>
                        <a:rPr lang="en-IE" sz="1400" u="none" strike="noStrike" dirty="0">
                          <a:effectLst/>
                        </a:rPr>
                        <a:t>2019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IE" sz="1400" u="none" strike="noStrike" dirty="0">
                          <a:effectLst/>
                        </a:rPr>
                        <a:t>€2,595,026.00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IE" sz="1400" u="none" strike="noStrike" dirty="0">
                          <a:effectLst/>
                        </a:rPr>
                        <a:t>€1,934,968.71* </a:t>
                      </a:r>
                    </a:p>
                    <a:p>
                      <a:pPr algn="l" rtl="0" fontAlgn="b"/>
                      <a:r>
                        <a:rPr lang="en-I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 end October 2019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25520745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B7EA6C42-FE36-4B13-8AF9-DB0A0C596A67}"/>
              </a:ext>
            </a:extLst>
          </p:cNvPr>
          <p:cNvSpPr txBox="1"/>
          <p:nvPr/>
        </p:nvSpPr>
        <p:spPr>
          <a:xfrm>
            <a:off x="632298" y="6245157"/>
            <a:ext cx="9166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1600" i="1" dirty="0"/>
              <a:t>Department of Housing, Planning and Local Government fund 80% of private grants expenditure.</a:t>
            </a:r>
          </a:p>
          <a:p>
            <a:r>
              <a:rPr lang="en-IE" sz="1600" i="1" dirty="0"/>
              <a:t>20% of private grant expenditure is funded through Local Authority Revenue Income.</a:t>
            </a:r>
          </a:p>
        </p:txBody>
      </p:sp>
    </p:spTree>
    <p:extLst>
      <p:ext uri="{BB962C8B-B14F-4D97-AF65-F5344CB8AC3E}">
        <p14:creationId xmlns:p14="http://schemas.microsoft.com/office/powerpoint/2010/main" val="15422746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C8842-FA38-475B-ADFD-2F0A2B04B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2020 -New Changes to Private Grants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7154E6-75C8-45EC-B7E4-91DC651C4A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E" dirty="0"/>
              <a:t>Single application form for all three grant types</a:t>
            </a:r>
          </a:p>
          <a:p>
            <a:pPr marL="0" indent="0">
              <a:buNone/>
            </a:pPr>
            <a:endParaRPr lang="en-IE" sz="1200" dirty="0"/>
          </a:p>
          <a:p>
            <a:r>
              <a:rPr lang="en-IE" dirty="0"/>
              <a:t>Quotations no longer required at application stage</a:t>
            </a:r>
          </a:p>
          <a:p>
            <a:pPr marL="0" indent="0">
              <a:buNone/>
            </a:pPr>
            <a:endParaRPr lang="en-IE" sz="1200" dirty="0"/>
          </a:p>
          <a:p>
            <a:r>
              <a:rPr lang="en-IE" dirty="0"/>
              <a:t>LA to establish standardised costings when assessing grant value</a:t>
            </a:r>
          </a:p>
          <a:p>
            <a:endParaRPr lang="en-IE" sz="1200" dirty="0"/>
          </a:p>
          <a:p>
            <a:r>
              <a:rPr lang="en-IE" dirty="0"/>
              <a:t>LA to publish panel of interested contractors for private grants functions</a:t>
            </a:r>
          </a:p>
          <a:p>
            <a:endParaRPr lang="en-IE" sz="1200" dirty="0"/>
          </a:p>
          <a:p>
            <a:r>
              <a:rPr lang="en-IE" dirty="0"/>
              <a:t>No changes to income bands for means testing applicants</a:t>
            </a:r>
          </a:p>
          <a:p>
            <a:endParaRPr lang="en-IE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507504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96164-4662-43F9-9A86-74A829CF50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Applications for Medical Priority </a:t>
            </a:r>
            <a:endParaRPr lang="en-IE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35757991"/>
              </p:ext>
            </p:extLst>
          </p:nvPr>
        </p:nvGraphicFramePr>
        <p:xfrm>
          <a:off x="1877785" y="2057399"/>
          <a:ext cx="8735785" cy="45066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51687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8E6DF-263D-43E8-ADC5-134925A47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Numbers on Medical List</a:t>
            </a:r>
            <a:endParaRPr lang="en-IE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3D74258B-412F-4C9B-A272-26A8B3B1F55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0226628"/>
              </p:ext>
            </p:extLst>
          </p:nvPr>
        </p:nvGraphicFramePr>
        <p:xfrm>
          <a:off x="2351314" y="2237014"/>
          <a:ext cx="7315199" cy="43270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194955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D34C5-F399-4E7E-AF9E-5BD8C6F19C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Breakdown - Current Medical List</a:t>
            </a:r>
            <a:endParaRPr lang="en-IE" b="1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0000000-0008-0000-03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5772400"/>
              </p:ext>
            </p:extLst>
          </p:nvPr>
        </p:nvGraphicFramePr>
        <p:xfrm>
          <a:off x="149904" y="2188482"/>
          <a:ext cx="5781675" cy="4095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0000000-0008-0000-04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96212844"/>
              </p:ext>
            </p:extLst>
          </p:nvPr>
        </p:nvGraphicFramePr>
        <p:xfrm>
          <a:off x="6096000" y="2188483"/>
          <a:ext cx="5781675" cy="40957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203608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19D2B-2AF7-46CF-A62C-A61FEF9CA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Breakdown of those on List Needing Wheelchair Accessible Properties</a:t>
            </a:r>
            <a:endParaRPr lang="en-IE" b="1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A7E0A78B-33F0-40D7-89AF-8067691C1E0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92522779"/>
              </p:ext>
            </p:extLst>
          </p:nvPr>
        </p:nvGraphicFramePr>
        <p:xfrm>
          <a:off x="1714501" y="2122715"/>
          <a:ext cx="8579682" cy="42780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559318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321D838-2C7E-4177-9DD3-DAC78324A2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146E45C-1450-4186-B501-74F221F897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EDDA48B-BC04-4915-ADA3-A1A9522EB0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78C9D07A-5A22-4E55-B18A-47CF07E508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D71E629-0739-4A59-972B-A9E9A4500E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AF9C2BBD-AAF7-4C85-9BE4-E4C2F52353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F78925"/>
              </a:gs>
              <a:gs pos="50000">
                <a:srgbClr val="D54209"/>
              </a:gs>
              <a:gs pos="100000">
                <a:srgbClr val="8D0000"/>
              </a:gs>
            </a:gsLst>
            <a:lin ang="2520000" scaled="0"/>
          </a:gradFill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AEEF8B78-E487-4E1A-8945-35B4041B0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B9B4F0B3-5A15-4AAD-B054-8BA9209872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4527" y="0"/>
            <a:ext cx="755294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CCA43FE3-BC3A-4163-B2D9-721AA0F6F4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006045"/>
            <a:ext cx="4965192" cy="144049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488AAD42-9F71-4F14-AE1E-C05DCFC606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838764"/>
            <a:ext cx="4964567" cy="3180473"/>
          </a:xfrm>
          <a:prstGeom prst="rect">
            <a:avLst/>
          </a:prstGeom>
          <a:solidFill>
            <a:srgbClr val="0D0D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37D17BC-87C7-4B1E-9F53-7F65C53D0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2" y="2063262"/>
            <a:ext cx="3739278" cy="266113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5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Medical Allocations</a:t>
            </a:r>
            <a:br>
              <a:rPr lang="en-US" sz="5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5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2017-2019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1B962C9-BE53-4915-9C0C-B53DCD378D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76090" y="642795"/>
            <a:ext cx="6272654" cy="557512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76200" dist="63500" dir="5040000" algn="t" rotWithShape="0">
              <a:prstClr val="black">
                <a:alpha val="4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0000000-0008-0000-05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11756562"/>
              </p:ext>
            </p:extLst>
          </p:nvPr>
        </p:nvGraphicFramePr>
        <p:xfrm>
          <a:off x="5593085" y="955591"/>
          <a:ext cx="5629268" cy="49400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7811751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254EF-A0D0-4A70-8E95-2D5E08856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380372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100" dirty="0"/>
              <a:t>Wheelchair Accessible Properties Allocated </a:t>
            </a:r>
            <a:br>
              <a:rPr lang="en-GB" sz="3100" dirty="0"/>
            </a:br>
            <a:r>
              <a:rPr lang="en-GB" sz="3100" dirty="0"/>
              <a:t>2017-2019  </a:t>
            </a:r>
            <a:br>
              <a:rPr lang="en-GB" sz="3100" dirty="0"/>
            </a:br>
            <a:r>
              <a:rPr lang="en-GB" sz="3100" dirty="0"/>
              <a:t>Total 28</a:t>
            </a:r>
            <a:br>
              <a:rPr lang="en-GB" dirty="0"/>
            </a:br>
            <a:endParaRPr lang="en-IE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25D1F866-30C5-4C81-845F-AA33CD27C02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4183397"/>
              </p:ext>
            </p:extLst>
          </p:nvPr>
        </p:nvGraphicFramePr>
        <p:xfrm>
          <a:off x="1943100" y="2400300"/>
          <a:ext cx="80010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394559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B7A720-D662-493E-B616-3B291196C0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Transfer List With Medical Priority </a:t>
            </a:r>
            <a:endParaRPr lang="en-IE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34CE9A95-9C01-442B-9463-34655ED6CF6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86883266"/>
              </p:ext>
            </p:extLst>
          </p:nvPr>
        </p:nvGraphicFramePr>
        <p:xfrm>
          <a:off x="1551214" y="2057399"/>
          <a:ext cx="8742968" cy="45066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956715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5C18694-F55B-41C0-ABF3-C1D971F99A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3E46CA8-7278-4BA3-AACE-235B5B3B53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3B6BF02-85B2-4F9E-99A2-6A3BDF7BC1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67" y="643467"/>
            <a:ext cx="10905066" cy="842433"/>
          </a:xfrm>
          <a:effectLst>
            <a:outerShdw blurRad="88900" dist="38100" dir="2700000" algn="tl" rotWithShape="0">
              <a:prstClr val="black">
                <a:alpha val="3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GB" sz="4400" dirty="0"/>
              <a:t>Accessible Properties – Due 2019</a:t>
            </a:r>
            <a:endParaRPr lang="en-IE" sz="4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5E35BB-E81B-41B5-9643-C7D1B7CAF2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23933" y="2890157"/>
            <a:ext cx="8144134" cy="3324375"/>
          </a:xfrm>
          <a:effectLst>
            <a:outerShdw blurRad="88900" dist="38100" dir="2700000" algn="tl" rotWithShape="0">
              <a:prstClr val="black">
                <a:alpha val="30000"/>
              </a:prstClr>
            </a:outerShdw>
          </a:effectLst>
        </p:spPr>
        <p:txBody>
          <a:bodyPr>
            <a:norm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GB" sz="3600" dirty="0" err="1"/>
              <a:t>Collinstown</a:t>
            </a:r>
            <a:r>
              <a:rPr lang="en-GB" sz="3600" dirty="0"/>
              <a:t>: 	        2 x 3 Bed Units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GB" sz="3600" dirty="0" err="1"/>
              <a:t>Cuthberts</a:t>
            </a:r>
            <a:r>
              <a:rPr lang="en-GB" sz="3600" dirty="0"/>
              <a:t>/</a:t>
            </a:r>
            <a:r>
              <a:rPr lang="en-GB" sz="3600" dirty="0" err="1"/>
              <a:t>Lealand</a:t>
            </a:r>
            <a:r>
              <a:rPr lang="en-GB" sz="3600" dirty="0"/>
              <a:t>: 4 x 4 Bed Units</a:t>
            </a:r>
          </a:p>
          <a:p>
            <a:pPr algn="l"/>
            <a:r>
              <a:rPr lang="en-GB" sz="3600" dirty="0"/>
              <a:t>				        2 x 2 Bed Units</a:t>
            </a:r>
          </a:p>
          <a:p>
            <a:pPr algn="l"/>
            <a:r>
              <a:rPr lang="en-GB" sz="3600" dirty="0"/>
              <a:t>* All units fully wheel chair accessible </a:t>
            </a:r>
          </a:p>
          <a:p>
            <a:pPr algn="ctr"/>
            <a:endParaRPr lang="en-IE" sz="1600" dirty="0"/>
          </a:p>
        </p:txBody>
      </p:sp>
    </p:spTree>
    <p:extLst>
      <p:ext uri="{BB962C8B-B14F-4D97-AF65-F5344CB8AC3E}">
        <p14:creationId xmlns:p14="http://schemas.microsoft.com/office/powerpoint/2010/main" val="3996991858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</TotalTime>
  <Words>448</Words>
  <Application>Microsoft Office PowerPoint</Application>
  <PresentationFormat>Widescreen</PresentationFormat>
  <Paragraphs>121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Trebuchet MS</vt:lpstr>
      <vt:lpstr>Berlin</vt:lpstr>
      <vt:lpstr>Housing Strategic Policy Committee Meeting </vt:lpstr>
      <vt:lpstr>Applications for Medical Priority </vt:lpstr>
      <vt:lpstr>Numbers on Medical List</vt:lpstr>
      <vt:lpstr>Breakdown - Current Medical List</vt:lpstr>
      <vt:lpstr>Breakdown of those on List Needing Wheelchair Accessible Properties</vt:lpstr>
      <vt:lpstr>Medical Allocations 2017-2019</vt:lpstr>
      <vt:lpstr>Wheelchair Accessible Properties Allocated  2017-2019   Total 28 </vt:lpstr>
      <vt:lpstr>Transfer List With Medical Priority </vt:lpstr>
      <vt:lpstr>Accessible Properties – Due 2019</vt:lpstr>
      <vt:lpstr>SDCC Construction Projects – Delivery in 2020</vt:lpstr>
      <vt:lpstr>DPGs to Date 2019</vt:lpstr>
      <vt:lpstr>DPG Works  </vt:lpstr>
      <vt:lpstr>Private Grants</vt:lpstr>
      <vt:lpstr>Private Grant Applications Processed 2016-2019</vt:lpstr>
      <vt:lpstr>PowerPoint Presentation</vt:lpstr>
      <vt:lpstr>2020 -New Changes to Private Grants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Dalton</dc:creator>
  <cp:lastModifiedBy>Neil Hanly</cp:lastModifiedBy>
  <cp:revision>18</cp:revision>
  <dcterms:created xsi:type="dcterms:W3CDTF">2019-11-05T16:02:22Z</dcterms:created>
  <dcterms:modified xsi:type="dcterms:W3CDTF">2019-11-13T10:26:04Z</dcterms:modified>
</cp:coreProperties>
</file>