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58" r:id="rId5"/>
    <p:sldId id="262" r:id="rId6"/>
    <p:sldId id="257" r:id="rId7"/>
    <p:sldId id="261" r:id="rId8"/>
    <p:sldId id="263" r:id="rId9"/>
    <p:sldId id="265" r:id="rId10"/>
    <p:sldId id="264" r:id="rId11"/>
    <p:sldId id="266" r:id="rId12"/>
    <p:sldId id="267" r:id="rId13"/>
    <p:sldId id="268" r:id="rId14"/>
    <p:sldId id="272" r:id="rId15"/>
    <p:sldId id="269" r:id="rId16"/>
    <p:sldId id="270" r:id="rId17"/>
  </p:sldIdLst>
  <p:sldSz cx="12192000" cy="6858000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Dalton" initials="BD" lastIdx="1" clrIdx="0">
    <p:extLst>
      <p:ext uri="{19B8F6BF-5375-455C-9EA6-DF929625EA0E}">
        <p15:presenceInfo xmlns:p15="http://schemas.microsoft.com/office/powerpoint/2012/main" userId="S::bdalton@sdublincoco.ie::789b5c15-1f54-4ae1-8ca3-e0114dc56e5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Applications Sent to Medical Referee 2017 to Present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'Apps Sent to Referee - Chart'!$B$8</c:f>
              <c:strCache>
                <c:ptCount val="1"/>
                <c:pt idx="0">
                  <c:v>31/10/2019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7CF-4B78-9719-727760DCBA6F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7CF-4B78-9719-727760DCBA6F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7CF-4B78-9719-727760DCBA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'Apps Sent to Referee - Chart'!$A$9:$A$11</c:f>
              <c:strCache>
                <c:ptCount val="3"/>
                <c:pt idx="0">
                  <c:v>2017</c:v>
                </c:pt>
                <c:pt idx="1">
                  <c:v>2018</c:v>
                </c:pt>
                <c:pt idx="2">
                  <c:v>2019 to Date</c:v>
                </c:pt>
              </c:strCache>
            </c:strRef>
          </c:cat>
          <c:val>
            <c:numRef>
              <c:f>'Apps Sent to Referee - Chart'!$B$9:$B$11</c:f>
              <c:numCache>
                <c:formatCode>General</c:formatCode>
                <c:ptCount val="3"/>
                <c:pt idx="0">
                  <c:v>285</c:v>
                </c:pt>
                <c:pt idx="1">
                  <c:v>333</c:v>
                </c:pt>
                <c:pt idx="2">
                  <c:v>274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6-87CF-4B78-9719-727760DCBA6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40092568"/>
        <c:axId val="140092176"/>
        <c:axId val="0"/>
      </c:bar3DChart>
      <c:catAx>
        <c:axId val="140092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092176"/>
        <c:crosses val="autoZero"/>
        <c:auto val="1"/>
        <c:lblAlgn val="ctr"/>
        <c:lblOffset val="100"/>
        <c:noMultiLvlLbl val="0"/>
      </c:catAx>
      <c:valAx>
        <c:axId val="140092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09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sz="2400"/>
              <a:t>Private</a:t>
            </a:r>
            <a:r>
              <a:rPr lang="en-IE" sz="2400" baseline="0"/>
              <a:t> Grants Funding 2016-2019</a:t>
            </a:r>
            <a:endParaRPr lang="en-IE" sz="2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Department of Housing Grant Allocation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Sheet1!$B$2:$B$5</c:f>
              <c:numCache>
                <c:formatCode>"€"#,##0.00_);[Red]\("€"#,##0.00\)</c:formatCode>
                <c:ptCount val="4"/>
                <c:pt idx="0">
                  <c:v>1379065</c:v>
                </c:pt>
                <c:pt idx="1">
                  <c:v>1569340</c:v>
                </c:pt>
                <c:pt idx="2">
                  <c:v>2168650</c:v>
                </c:pt>
                <c:pt idx="3">
                  <c:v>2595026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D6-4ACA-9E5F-45494D9354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Value of Grant paid to applicants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Sheet1!$C$2:$C$5</c:f>
              <c:numCache>
                <c:formatCode>"€"#,##0.00_);[Red]\("€"#,##0.00\)</c:formatCode>
                <c:ptCount val="4"/>
                <c:pt idx="0">
                  <c:v>1298852.8999999999</c:v>
                </c:pt>
                <c:pt idx="1">
                  <c:v>1660713.29</c:v>
                </c:pt>
                <c:pt idx="2">
                  <c:v>1675659.25</c:v>
                </c:pt>
                <c:pt idx="3">
                  <c:v>1934968.71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D6-4ACA-9E5F-45494D9354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5660136"/>
        <c:axId val="606638528"/>
        <c:axId val="0"/>
      </c:bar3DChart>
      <c:catAx>
        <c:axId val="185660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6638528"/>
        <c:crosses val="autoZero"/>
        <c:auto val="1"/>
        <c:lblAlgn val="ctr"/>
        <c:lblOffset val="100"/>
        <c:noMultiLvlLbl val="0"/>
      </c:catAx>
      <c:valAx>
        <c:axId val="606638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€&quot;#,##0.00_);[Red]\(&quot;€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660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IE" b="1">
                <a:solidFill>
                  <a:schemeClr val="tx1"/>
                </a:solidFill>
              </a:rPr>
              <a:t>Current Totals on Medical &amp;</a:t>
            </a:r>
            <a:r>
              <a:rPr lang="en-IE" b="1" baseline="0">
                <a:solidFill>
                  <a:schemeClr val="tx1"/>
                </a:solidFill>
              </a:rPr>
              <a:t> Supprted Housing Lists</a:t>
            </a:r>
            <a:endParaRPr lang="en-IE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BE7-4882-9D06-34530F256D10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FBE7-4882-9D06-34530F256D1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BE7-4882-9D06-34530F256D10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9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FBE7-4882-9D06-34530F256D10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BE7-4882-9D06-34530F256D1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FBE7-4882-9D06-34530F256D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Total on Medical List</c:v>
                </c:pt>
                <c:pt idx="1">
                  <c:v>Total Needing Wheelchair Accessible Properties </c:v>
                </c:pt>
                <c:pt idx="2">
                  <c:v>Total North</c:v>
                </c:pt>
                <c:pt idx="3">
                  <c:v>Total South</c:v>
                </c:pt>
                <c:pt idx="4">
                  <c:v>Total All Areas</c:v>
                </c:pt>
                <c:pt idx="5">
                  <c:v>Total on  Supported Housing List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434</c:v>
                </c:pt>
                <c:pt idx="1">
                  <c:v>71</c:v>
                </c:pt>
                <c:pt idx="2">
                  <c:v>156</c:v>
                </c:pt>
                <c:pt idx="3">
                  <c:v>181</c:v>
                </c:pt>
                <c:pt idx="4">
                  <c:v>97</c:v>
                </c:pt>
                <c:pt idx="5">
                  <c:v>277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E7-4882-9D06-34530F256D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60034512"/>
        <c:axId val="760044680"/>
        <c:axId val="0"/>
      </c:bar3DChart>
      <c:catAx>
        <c:axId val="76003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0044680"/>
        <c:crosses val="autoZero"/>
        <c:auto val="1"/>
        <c:lblAlgn val="ctr"/>
        <c:lblOffset val="100"/>
        <c:noMultiLvlLbl val="0"/>
      </c:catAx>
      <c:valAx>
        <c:axId val="760044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003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South of the Naas Road - Breakdown</a:t>
            </a:r>
            <a:endParaRPr lang="en-IE" b="1" dirty="0"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'South Breakdown'!$B$12</c:f>
              <c:strCache>
                <c:ptCount val="1"/>
                <c:pt idx="0">
                  <c:v>31/10/2019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577-49E0-8875-578363AECC1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577-49E0-8875-578363AECC18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577-49E0-8875-578363AECC1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A577-49E0-8875-578363AECC1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A577-49E0-8875-578363AECC18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A577-49E0-8875-578363AECC18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A577-49E0-8875-578363AECC1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A577-49E0-8875-578363AECC18}"/>
              </c:ext>
            </c:extLst>
          </c:dPt>
          <c:cat>
            <c:strRef>
              <c:f>'South Breakdown'!$A$13:$A$20</c:f>
              <c:strCache>
                <c:ptCount val="8"/>
                <c:pt idx="0">
                  <c:v>1 bed</c:v>
                </c:pt>
                <c:pt idx="1">
                  <c:v>1 bed Ground Floor</c:v>
                </c:pt>
                <c:pt idx="2">
                  <c:v>2 bed</c:v>
                </c:pt>
                <c:pt idx="3">
                  <c:v>2 bed Ground Floor</c:v>
                </c:pt>
                <c:pt idx="4">
                  <c:v>3 bed</c:v>
                </c:pt>
                <c:pt idx="5">
                  <c:v>3 bed Ground Floor</c:v>
                </c:pt>
                <c:pt idx="6">
                  <c:v>4 bed </c:v>
                </c:pt>
                <c:pt idx="7">
                  <c:v>4 bed Ground Floor</c:v>
                </c:pt>
              </c:strCache>
            </c:strRef>
          </c:cat>
          <c:val>
            <c:numRef>
              <c:f>'South Breakdown'!$B$13:$B$20</c:f>
              <c:numCache>
                <c:formatCode>General</c:formatCode>
                <c:ptCount val="8"/>
                <c:pt idx="0">
                  <c:v>56</c:v>
                </c:pt>
                <c:pt idx="1">
                  <c:v>30</c:v>
                </c:pt>
                <c:pt idx="2">
                  <c:v>59</c:v>
                </c:pt>
                <c:pt idx="3">
                  <c:v>22</c:v>
                </c:pt>
                <c:pt idx="4">
                  <c:v>50</c:v>
                </c:pt>
                <c:pt idx="5">
                  <c:v>25</c:v>
                </c:pt>
                <c:pt idx="6">
                  <c:v>24</c:v>
                </c:pt>
                <c:pt idx="7">
                  <c:v>12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0-A577-49E0-8875-578363AECC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8116192"/>
        <c:axId val="518115408"/>
        <c:axId val="0"/>
      </c:bar3DChart>
      <c:catAx>
        <c:axId val="518116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8115408"/>
        <c:crosses val="autoZero"/>
        <c:auto val="1"/>
        <c:lblAlgn val="ctr"/>
        <c:lblOffset val="100"/>
        <c:noMultiLvlLbl val="0"/>
      </c:catAx>
      <c:valAx>
        <c:axId val="518115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8116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>
        <a:lumMod val="60000"/>
        <a:lumOff val="4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North of the Naas Road - Breakdown</a:t>
            </a:r>
            <a:endParaRPr lang="en-IE" dirty="0"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'North Breakdown'!$B$12</c:f>
              <c:strCache>
                <c:ptCount val="1"/>
                <c:pt idx="0">
                  <c:v>31/10/2019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413-4AC9-911A-2F680AA1261F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413-4AC9-911A-2F680AA1261F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413-4AC9-911A-2F680AA1261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3413-4AC9-911A-2F680AA1261F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3413-4AC9-911A-2F680AA1261F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3413-4AC9-911A-2F680AA1261F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3413-4AC9-911A-2F680AA1261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3413-4AC9-911A-2F680AA1261F}"/>
              </c:ext>
            </c:extLst>
          </c:dPt>
          <c:cat>
            <c:strRef>
              <c:f>'North Breakdown'!$A$13:$A$20</c:f>
              <c:strCache>
                <c:ptCount val="8"/>
                <c:pt idx="0">
                  <c:v>1 bed</c:v>
                </c:pt>
                <c:pt idx="1">
                  <c:v>1 bed Ground Floor</c:v>
                </c:pt>
                <c:pt idx="2">
                  <c:v>2 bed</c:v>
                </c:pt>
                <c:pt idx="3">
                  <c:v>2 bed Ground Floor</c:v>
                </c:pt>
                <c:pt idx="4">
                  <c:v>3 bed</c:v>
                </c:pt>
                <c:pt idx="5">
                  <c:v>3 bed Ground Floor</c:v>
                </c:pt>
                <c:pt idx="6">
                  <c:v>4 bed </c:v>
                </c:pt>
                <c:pt idx="7">
                  <c:v>4 bed Ground Floor</c:v>
                </c:pt>
              </c:strCache>
            </c:strRef>
          </c:cat>
          <c:val>
            <c:numRef>
              <c:f>'North Breakdown'!$B$13:$B$20</c:f>
              <c:numCache>
                <c:formatCode>General</c:formatCode>
                <c:ptCount val="8"/>
                <c:pt idx="0">
                  <c:v>40</c:v>
                </c:pt>
                <c:pt idx="1">
                  <c:v>21</c:v>
                </c:pt>
                <c:pt idx="2">
                  <c:v>56</c:v>
                </c:pt>
                <c:pt idx="3">
                  <c:v>24</c:v>
                </c:pt>
                <c:pt idx="4">
                  <c:v>57</c:v>
                </c:pt>
                <c:pt idx="5">
                  <c:v>25</c:v>
                </c:pt>
                <c:pt idx="6">
                  <c:v>22</c:v>
                </c:pt>
                <c:pt idx="7">
                  <c:v>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0-3413-4AC9-911A-2F680AA12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003008"/>
        <c:axId val="210001832"/>
        <c:axId val="0"/>
      </c:bar3DChart>
      <c:catAx>
        <c:axId val="21000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001832"/>
        <c:crosses val="autoZero"/>
        <c:auto val="1"/>
        <c:lblAlgn val="ctr"/>
        <c:lblOffset val="100"/>
        <c:noMultiLvlLbl val="0"/>
      </c:catAx>
      <c:valAx>
        <c:axId val="210001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00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>
        <a:lumMod val="40000"/>
        <a:lumOff val="6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pPr>
            <a:r>
              <a:rPr lang="en-IE">
                <a:solidFill>
                  <a:schemeClr val="bg1"/>
                </a:solidFill>
              </a:rPr>
              <a:t>Medical List</a:t>
            </a:r>
            <a:r>
              <a:rPr lang="en-IE" baseline="0">
                <a:solidFill>
                  <a:schemeClr val="bg1"/>
                </a:solidFill>
              </a:rPr>
              <a:t> - Wheelchair Properties Needed</a:t>
            </a:r>
            <a:endParaRPr lang="en-IE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bg1"/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0D3-4E90-AC93-F00F5470E537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0D3-4E90-AC93-F00F5470E537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0D3-4E90-AC93-F00F5470E537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0D3-4E90-AC93-F00F5470E537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0D3-4E90-AC93-F00F5470E537}"/>
              </c:ext>
            </c:extLst>
          </c:dPt>
          <c:dPt>
            <c:idx val="7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0D3-4E90-AC93-F00F5470E537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0D3-4E90-AC93-F00F5470E537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0D3-4E90-AC93-F00F5470E53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'Wheelchair Properties Allocated'!$A$22:$A$31</c:f>
              <c:strCache>
                <c:ptCount val="10"/>
                <c:pt idx="0">
                  <c:v>Total</c:v>
                </c:pt>
                <c:pt idx="2">
                  <c:v>North </c:v>
                </c:pt>
                <c:pt idx="3">
                  <c:v>South</c:v>
                </c:pt>
                <c:pt idx="4">
                  <c:v>All Areas</c:v>
                </c:pt>
                <c:pt idx="6">
                  <c:v>1 Bed</c:v>
                </c:pt>
                <c:pt idx="7">
                  <c:v>2 Bed</c:v>
                </c:pt>
                <c:pt idx="8">
                  <c:v>3 Bed</c:v>
                </c:pt>
                <c:pt idx="9">
                  <c:v>4 Bed</c:v>
                </c:pt>
              </c:strCache>
            </c:strRef>
          </c:cat>
          <c:val>
            <c:numRef>
              <c:f>'Wheelchair Properties Allocated'!$B$22:$B$31</c:f>
              <c:numCache>
                <c:formatCode>General</c:formatCode>
                <c:ptCount val="10"/>
                <c:pt idx="0">
                  <c:v>71</c:v>
                </c:pt>
                <c:pt idx="2">
                  <c:v>24</c:v>
                </c:pt>
                <c:pt idx="3">
                  <c:v>31</c:v>
                </c:pt>
                <c:pt idx="4">
                  <c:v>16</c:v>
                </c:pt>
                <c:pt idx="6">
                  <c:v>19</c:v>
                </c:pt>
                <c:pt idx="7">
                  <c:v>16</c:v>
                </c:pt>
                <c:pt idx="8">
                  <c:v>23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0D3-4E90-AC93-F00F5470E5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7"/>
        <c:axId val="722158800"/>
        <c:axId val="722159784"/>
      </c:barChart>
      <c:catAx>
        <c:axId val="722158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2159784"/>
        <c:crosses val="autoZero"/>
        <c:auto val="1"/>
        <c:lblAlgn val="ctr"/>
        <c:lblOffset val="100"/>
        <c:noMultiLvlLbl val="0"/>
      </c:catAx>
      <c:valAx>
        <c:axId val="7221597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215880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IE" sz="1600">
                <a:solidFill>
                  <a:schemeClr val="bg1"/>
                </a:solidFill>
              </a:rPr>
              <a:t>Total</a:t>
            </a:r>
            <a:r>
              <a:rPr lang="en-IE" sz="1600" baseline="0">
                <a:solidFill>
                  <a:schemeClr val="bg1"/>
                </a:solidFill>
              </a:rPr>
              <a:t> Allocations by Year - 2017 to Date</a:t>
            </a:r>
            <a:endParaRPr lang="en-IE" sz="1600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'All Properties Allocated'!$A$19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'All Properties Allocated'!$B$19</c:f>
              <c:numCache>
                <c:formatCode>General</c:formatCode>
                <c:ptCount val="1"/>
                <c:pt idx="0">
                  <c:v>119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9B5F-4351-8C3E-CB0EDFBEE740}"/>
            </c:ext>
          </c:extLst>
        </c:ser>
        <c:ser>
          <c:idx val="1"/>
          <c:order val="1"/>
          <c:tx>
            <c:strRef>
              <c:f>'All Properties Allocated'!$A$20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'All Properties Allocated'!$B$20</c:f>
              <c:numCache>
                <c:formatCode>General</c:formatCode>
                <c:ptCount val="1"/>
                <c:pt idx="0">
                  <c:v>110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9B5F-4351-8C3E-CB0EDFBEE740}"/>
            </c:ext>
          </c:extLst>
        </c:ser>
        <c:ser>
          <c:idx val="2"/>
          <c:order val="2"/>
          <c:tx>
            <c:strRef>
              <c:f>'All Properties Allocated'!$A$21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'All Properties Allocated'!$B$21</c:f>
              <c:numCache>
                <c:formatCode>General</c:formatCode>
                <c:ptCount val="1"/>
                <c:pt idx="0">
                  <c:v>116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9B5F-4351-8C3E-CB0EDFBEE74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5819640"/>
        <c:axId val="555821208"/>
        <c:axId val="0"/>
      </c:bar3DChart>
      <c:catAx>
        <c:axId val="5558196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5821208"/>
        <c:crosses val="autoZero"/>
        <c:auto val="1"/>
        <c:lblAlgn val="ctr"/>
        <c:lblOffset val="100"/>
        <c:noMultiLvlLbl val="0"/>
      </c:catAx>
      <c:valAx>
        <c:axId val="555821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5819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GB" sz="1800">
                <a:effectLst/>
              </a:rPr>
              <a:t>Wheelchair Accessible Properties </a:t>
            </a:r>
            <a:endParaRPr lang="en-IE" sz="180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75000"/>
                    <a:lumOff val="25000"/>
                  </a:sysClr>
                </a:solidFill>
              </a:defRPr>
            </a:pPr>
            <a:r>
              <a:rPr lang="en-IE" baseline="0"/>
              <a:t>Allocated - 2017-19</a:t>
            </a:r>
            <a:endParaRPr lang="en-I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00" b="1" i="0" u="none" strike="noStrike" kern="1200" baseline="0">
              <a:solidFill>
                <a:sysClr val="windowText" lastClr="000000">
                  <a:lumMod val="75000"/>
                  <a:lumOff val="2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F38-4E36-8172-9F2EECC52546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F38-4E36-8172-9F2EECC52546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F38-4E36-8172-9F2EECC5254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F38-4E36-8172-9F2EECC5254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F38-4E36-8172-9F2EECC52546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F38-4E36-8172-9F2EECC52546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6F38-4E36-8172-9F2EECC52546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6F38-4E36-8172-9F2EECC52546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6F38-4E36-8172-9F2EECC5254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('Wheelchair Properties Allocated'!$A$2:$A$4,'Wheelchair Properties Allocated'!$A$6:$A$7,'Wheelchair Properties Allocated'!$A$9:$A$12)</c:f>
              <c:strCach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North </c:v>
                </c:pt>
                <c:pt idx="4">
                  <c:v>South </c:v>
                </c:pt>
                <c:pt idx="5">
                  <c:v>1 bed</c:v>
                </c:pt>
                <c:pt idx="6">
                  <c:v>2 bed</c:v>
                </c:pt>
                <c:pt idx="7">
                  <c:v>3 bed </c:v>
                </c:pt>
                <c:pt idx="8">
                  <c:v>4 bed</c:v>
                </c:pt>
              </c:strCache>
            </c:strRef>
          </c:cat>
          <c:val>
            <c:numRef>
              <c:f>('Wheelchair Properties Allocated'!$B$2:$B$4,'Wheelchair Properties Allocated'!$B$6:$B$7,'Wheelchair Properties Allocated'!$B$9:$B$12)</c:f>
              <c:numCache>
                <c:formatCode>General</c:formatCode>
                <c:ptCount val="9"/>
                <c:pt idx="0">
                  <c:v>12</c:v>
                </c:pt>
                <c:pt idx="1">
                  <c:v>10</c:v>
                </c:pt>
                <c:pt idx="2">
                  <c:v>6</c:v>
                </c:pt>
                <c:pt idx="3">
                  <c:v>12</c:v>
                </c:pt>
                <c:pt idx="4">
                  <c:v>16</c:v>
                </c:pt>
                <c:pt idx="5">
                  <c:v>6</c:v>
                </c:pt>
                <c:pt idx="6">
                  <c:v>13</c:v>
                </c:pt>
                <c:pt idx="7">
                  <c:v>6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F38-4E36-8172-9F2EECC525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718328304"/>
        <c:axId val="718328632"/>
        <c:axId val="0"/>
      </c:bar3DChart>
      <c:catAx>
        <c:axId val="718328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8328632"/>
        <c:crosses val="autoZero"/>
        <c:auto val="1"/>
        <c:lblAlgn val="ctr"/>
        <c:lblOffset val="100"/>
        <c:noMultiLvlLbl val="0"/>
      </c:catAx>
      <c:valAx>
        <c:axId val="718328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8328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sz="2800" b="1"/>
              <a:t>Transfer List</a:t>
            </a:r>
            <a:r>
              <a:rPr lang="en-IE" sz="2800" b="1" baseline="0"/>
              <a:t> With Medical Priority</a:t>
            </a:r>
            <a:endParaRPr lang="en-IE" sz="2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C9D-456D-BFA0-900F8EA5F091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EC9D-456D-BFA0-900F8EA5F091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C9D-456D-BFA0-900F8EA5F091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EC9D-456D-BFA0-900F8EA5F091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C9D-456D-BFA0-900F8EA5F09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EC9D-456D-BFA0-900F8EA5F09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C9D-456D-BFA0-900F8EA5F091}"/>
              </c:ext>
            </c:extLst>
          </c:dPt>
          <c:dPt>
            <c:idx val="9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EC9D-456D-BFA0-900F8EA5F091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EC9D-456D-BFA0-900F8EA5F0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Sheet1!$A$27:$A$38</c:f>
              <c:strCache>
                <c:ptCount val="12"/>
                <c:pt idx="0">
                  <c:v>Total</c:v>
                </c:pt>
                <c:pt idx="2">
                  <c:v>1 bed </c:v>
                </c:pt>
                <c:pt idx="3">
                  <c:v>2 bed </c:v>
                </c:pt>
                <c:pt idx="4">
                  <c:v>3 Bed</c:v>
                </c:pt>
                <c:pt idx="5">
                  <c:v>4 Bed</c:v>
                </c:pt>
                <c:pt idx="7">
                  <c:v>North of Naas Rd</c:v>
                </c:pt>
                <c:pt idx="8">
                  <c:v>South of Naas Rd</c:v>
                </c:pt>
                <c:pt idx="9">
                  <c:v>All Areas</c:v>
                </c:pt>
                <c:pt idx="11">
                  <c:v>Total Needing Wheelchair Access</c:v>
                </c:pt>
              </c:strCache>
            </c:strRef>
          </c:cat>
          <c:val>
            <c:numRef>
              <c:f>Sheet1!$B$27:$B$38</c:f>
              <c:numCache>
                <c:formatCode>General</c:formatCode>
                <c:ptCount val="12"/>
                <c:pt idx="0">
                  <c:v>127</c:v>
                </c:pt>
                <c:pt idx="2">
                  <c:v>20</c:v>
                </c:pt>
                <c:pt idx="3">
                  <c:v>39</c:v>
                </c:pt>
                <c:pt idx="4">
                  <c:v>39</c:v>
                </c:pt>
                <c:pt idx="5">
                  <c:v>29</c:v>
                </c:pt>
                <c:pt idx="7">
                  <c:v>41</c:v>
                </c:pt>
                <c:pt idx="8">
                  <c:v>70</c:v>
                </c:pt>
                <c:pt idx="9">
                  <c:v>16</c:v>
                </c:pt>
                <c:pt idx="1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9D-456D-BFA0-900F8EA5F0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42803384"/>
        <c:axId val="942804696"/>
        <c:axId val="0"/>
      </c:bar3DChart>
      <c:catAx>
        <c:axId val="942803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2804696"/>
        <c:crosses val="autoZero"/>
        <c:auto val="1"/>
        <c:lblAlgn val="ctr"/>
        <c:lblOffset val="100"/>
        <c:noMultiLvlLbl val="0"/>
      </c:catAx>
      <c:valAx>
        <c:axId val="942804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2803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Applications Approved and Paid Out 2016-2019*</a:t>
            </a:r>
            <a:r>
              <a:rPr lang="en-IE" baseline="0"/>
              <a:t> </a:t>
            </a:r>
            <a:endParaRPr lang="en-I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Sheet2!$A$14</c:f>
              <c:strCache>
                <c:ptCount val="1"/>
                <c:pt idx="0">
                  <c:v>Grants Paid Out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Sheet2!$B$13:$E$13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Sheet2!$B$14:$E$14</c:f>
              <c:numCache>
                <c:formatCode>General</c:formatCode>
                <c:ptCount val="4"/>
                <c:pt idx="0">
                  <c:v>173</c:v>
                </c:pt>
                <c:pt idx="1">
                  <c:v>215</c:v>
                </c:pt>
                <c:pt idx="2">
                  <c:v>219</c:v>
                </c:pt>
                <c:pt idx="3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CF-4177-A0E3-8D8C7EDA382A}"/>
            </c:ext>
          </c:extLst>
        </c:ser>
        <c:ser>
          <c:idx val="1"/>
          <c:order val="1"/>
          <c:tx>
            <c:strRef>
              <c:f>Sheet2!$A$15</c:f>
              <c:strCache>
                <c:ptCount val="1"/>
                <c:pt idx="0">
                  <c:v>Grants Approved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Sheet2!$B$13:$E$13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Sheet2!$B$15:$E$15</c:f>
              <c:numCache>
                <c:formatCode>General</c:formatCode>
                <c:ptCount val="4"/>
                <c:pt idx="0">
                  <c:v>202</c:v>
                </c:pt>
                <c:pt idx="1">
                  <c:v>261</c:v>
                </c:pt>
                <c:pt idx="2">
                  <c:v>293</c:v>
                </c:pt>
                <c:pt idx="3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CF-4177-A0E3-8D8C7EDA38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22214456"/>
        <c:axId val="722214128"/>
      </c:barChart>
      <c:catAx>
        <c:axId val="722214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2214128"/>
        <c:crosses val="autoZero"/>
        <c:auto val="0"/>
        <c:lblAlgn val="ctr"/>
        <c:lblOffset val="100"/>
        <c:noMultiLvlLbl val="0"/>
      </c:catAx>
      <c:valAx>
        <c:axId val="722214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2214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04849228720913"/>
          <c:y val="0.92114537285803877"/>
          <c:w val="0.78818824826553213"/>
          <c:h val="5.76812732243489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93640-13AF-4ABB-A101-092191708F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Housing Strategic Policy Committee Meeting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2C55AC-EB75-453B-90C5-2A226F31C0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/>
              <a:t>18 November 2019	</a:t>
            </a:r>
          </a:p>
        </p:txBody>
      </p:sp>
    </p:spTree>
    <p:extLst>
      <p:ext uri="{BB962C8B-B14F-4D97-AF65-F5344CB8AC3E}">
        <p14:creationId xmlns:p14="http://schemas.microsoft.com/office/powerpoint/2010/main" val="4154791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93F69-3EB9-409B-BB15-0A5ED1C1B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SDCC Construction Projects – Delivery in 2020</a:t>
            </a:r>
            <a:endParaRPr lang="en-IE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B5F28E-563B-4909-99E3-20E01D8F2F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340009"/>
              </p:ext>
            </p:extLst>
          </p:nvPr>
        </p:nvGraphicFramePr>
        <p:xfrm>
          <a:off x="1852246" y="2227385"/>
          <a:ext cx="8441936" cy="4300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5434">
                  <a:extLst>
                    <a:ext uri="{9D8B030D-6E8A-4147-A177-3AD203B41FA5}">
                      <a16:colId xmlns:a16="http://schemas.microsoft.com/office/drawing/2014/main" val="4274551830"/>
                    </a:ext>
                  </a:extLst>
                </a:gridCol>
                <a:gridCol w="3476648">
                  <a:extLst>
                    <a:ext uri="{9D8B030D-6E8A-4147-A177-3AD203B41FA5}">
                      <a16:colId xmlns:a16="http://schemas.microsoft.com/office/drawing/2014/main" val="2935161688"/>
                    </a:ext>
                  </a:extLst>
                </a:gridCol>
                <a:gridCol w="2949854">
                  <a:extLst>
                    <a:ext uri="{9D8B030D-6E8A-4147-A177-3AD203B41FA5}">
                      <a16:colId xmlns:a16="http://schemas.microsoft.com/office/drawing/2014/main" val="658227937"/>
                    </a:ext>
                  </a:extLst>
                </a:gridCol>
              </a:tblGrid>
              <a:tr h="77585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Local Electoral Area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Scheme Name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No. of Specially Adapted Units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549035"/>
                  </a:ext>
                </a:extLst>
              </a:tr>
              <a:tr h="77585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Clondalkin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MAYFIELD PARK (RIVERSDALE) (PHASE 1)</a:t>
                      </a:r>
                      <a:endParaRPr lang="en-I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3</a:t>
                      </a:r>
                      <a:endParaRPr lang="en-I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6292629"/>
                  </a:ext>
                </a:extLst>
              </a:tr>
              <a:tr h="77585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Clondalkin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MAYFIELD PARK (RIVERSDALE) (PHASE 2)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5</a:t>
                      </a:r>
                      <a:endParaRPr lang="en-I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9504302"/>
                  </a:ext>
                </a:extLst>
              </a:tr>
              <a:tr h="77585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Firhouse/</a:t>
                      </a:r>
                      <a:br>
                        <a:rPr lang="en-IE" sz="1400" b="1">
                          <a:effectLst/>
                        </a:rPr>
                      </a:br>
                      <a:r>
                        <a:rPr lang="en-IE" sz="1400" b="1">
                          <a:effectLst/>
                        </a:rPr>
                        <a:t>Bohernabreena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HOMEVILLE</a:t>
                      </a:r>
                      <a:endParaRPr lang="en-I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3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2353295"/>
                  </a:ext>
                </a:extLst>
              </a:tr>
              <a:tr h="77585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Rathfarnham/</a:t>
                      </a:r>
                      <a:br>
                        <a:rPr lang="en-IE" sz="1400" b="1">
                          <a:effectLst/>
                        </a:rPr>
                      </a:br>
                      <a:r>
                        <a:rPr lang="en-IE" sz="1400" b="1">
                          <a:effectLst/>
                        </a:rPr>
                        <a:t>Templeogue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TEMPLEOGUE Village (Older Persons Specific Housing)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10* </a:t>
                      </a:r>
                      <a:endParaRPr lang="en-I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7136449"/>
                  </a:ext>
                </a:extLst>
              </a:tr>
              <a:tr h="38792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Total  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 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IE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978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554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26B0A-FA4D-48F6-A70D-8CF4C689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DPGs to Date 2019</a:t>
            </a:r>
            <a:endParaRPr lang="en-I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F392A1-5E32-4350-9238-11AC63692EFB}"/>
              </a:ext>
            </a:extLst>
          </p:cNvPr>
          <p:cNvSpPr/>
          <p:nvPr/>
        </p:nvSpPr>
        <p:spPr>
          <a:xfrm>
            <a:off x="1231900" y="2967334"/>
            <a:ext cx="93885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E" sz="4800" dirty="0">
                <a:latin typeface="Arial" panose="020B0604020202020204" pitchFamily="34" charset="0"/>
                <a:ea typeface="Calibri" panose="020F0502020204030204" pitchFamily="34" charset="0"/>
              </a:rPr>
              <a:t>DPG Applications: 97</a:t>
            </a:r>
            <a:endParaRPr lang="en-IE" sz="4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4800" dirty="0">
                <a:latin typeface="Arial" panose="020B0604020202020204" pitchFamily="34" charset="0"/>
                <a:ea typeface="Calibri" panose="020F0502020204030204" pitchFamily="34" charset="0"/>
              </a:rPr>
              <a:t>Tendered Works: 56</a:t>
            </a:r>
            <a:endParaRPr lang="en-IE" sz="4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IE" sz="4800" dirty="0">
                <a:latin typeface="Arial" panose="020B0604020202020204" pitchFamily="34" charset="0"/>
                <a:ea typeface="Calibri" panose="020F0502020204030204" pitchFamily="34" charset="0"/>
              </a:rPr>
              <a:t>Funding: €301,915.86</a:t>
            </a:r>
          </a:p>
          <a:p>
            <a:pPr>
              <a:spcAft>
                <a:spcPts val="0"/>
              </a:spcAft>
            </a:pPr>
            <a:r>
              <a:rPr lang="en-IE" sz="4800" dirty="0">
                <a:latin typeface="Arial" panose="020B0604020202020204" pitchFamily="34" charset="0"/>
                <a:ea typeface="Calibri" panose="020F0502020204030204" pitchFamily="34" charset="0"/>
              </a:rPr>
              <a:t>Small Works *Direct Labour 136		</a:t>
            </a:r>
            <a:endParaRPr lang="en-IE" sz="4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31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E0D35-1647-4D61-B1C5-28EF5CDB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DPG Works 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D11FC2-6ABA-4F4A-A24A-0985034AE082}"/>
              </a:ext>
            </a:extLst>
          </p:cNvPr>
          <p:cNvSpPr txBox="1"/>
          <p:nvPr/>
        </p:nvSpPr>
        <p:spPr>
          <a:xfrm>
            <a:off x="680321" y="2413337"/>
            <a:ext cx="1017503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Stair lifts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Grab Rails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Down Stairs Toilet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Level Access Showers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Ramps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Door Widening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Extensions </a:t>
            </a:r>
          </a:p>
        </p:txBody>
      </p:sp>
    </p:spTree>
    <p:extLst>
      <p:ext uri="{BB962C8B-B14F-4D97-AF65-F5344CB8AC3E}">
        <p14:creationId xmlns:p14="http://schemas.microsoft.com/office/powerpoint/2010/main" val="1844010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A481-1D14-4790-8A05-C555C52EB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Private Grants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37164B-A674-48BB-BED6-C8926C4AC096}"/>
              </a:ext>
            </a:extLst>
          </p:cNvPr>
          <p:cNvSpPr/>
          <p:nvPr/>
        </p:nvSpPr>
        <p:spPr>
          <a:xfrm>
            <a:off x="680321" y="2274838"/>
            <a:ext cx="8463679" cy="524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altLang="en-US" sz="2800" dirty="0"/>
              <a:t>Housing Adaptation Grant for People with a Disability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altLang="en-US" sz="1600" dirty="0"/>
              <a:t>Types of works: access ramps, stair-lifts; downstairs toilet facilities; accessible showers; wheelchair access; extensions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altLang="en-US" sz="1600" dirty="0"/>
              <a:t>Means tested maximum grant available- €30,000</a:t>
            </a:r>
          </a:p>
          <a:p>
            <a:pPr lvl="1"/>
            <a:endParaRPr lang="en-IE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dirty="0"/>
              <a:t>Mobility Aid Grants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altLang="en-US" sz="1600" dirty="0"/>
              <a:t>Types of works: Level access showers, Ramps, Grab Rails and Stairlifts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IE" sz="1600" dirty="0"/>
              <a:t>Maximum grant </a:t>
            </a:r>
            <a:r>
              <a:rPr lang="en-IE" sz="1600"/>
              <a:t>up to </a:t>
            </a:r>
            <a:r>
              <a:rPr lang="en-IE" sz="1600" dirty="0"/>
              <a:t>€6,000</a:t>
            </a:r>
          </a:p>
          <a:p>
            <a:pPr lvl="1">
              <a:lnSpc>
                <a:spcPct val="90000"/>
              </a:lnSpc>
            </a:pPr>
            <a:endParaRPr lang="en-I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dirty="0"/>
              <a:t>Housing Aid for Older People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altLang="en-US" sz="1600" dirty="0"/>
              <a:t>Assist older people living in poor housing conditions to have necessary repairs carried out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600" dirty="0"/>
              <a:t>Aimed at people 66 years of age and older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altLang="en-US" sz="1600" dirty="0"/>
              <a:t>Maximum grant up to €8,000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IE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3620945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7D0F1-4659-499E-A8A5-85E58153F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Private Grant Applications Processed</a:t>
            </a:r>
            <a:br>
              <a:rPr lang="en-IE" dirty="0"/>
            </a:br>
            <a:r>
              <a:rPr lang="en-IE" dirty="0"/>
              <a:t>2016-2019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246CFDF-6A39-4B31-A169-986868A69C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105520"/>
              </p:ext>
            </p:extLst>
          </p:nvPr>
        </p:nvGraphicFramePr>
        <p:xfrm>
          <a:off x="681038" y="2336800"/>
          <a:ext cx="8647788" cy="359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4EBAD5D-80D8-44AF-BB09-2132CB204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270702"/>
              </p:ext>
            </p:extLst>
          </p:nvPr>
        </p:nvGraphicFramePr>
        <p:xfrm>
          <a:off x="9679021" y="2991326"/>
          <a:ext cx="2188721" cy="21612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6703">
                  <a:extLst>
                    <a:ext uri="{9D8B030D-6E8A-4147-A177-3AD203B41FA5}">
                      <a16:colId xmlns:a16="http://schemas.microsoft.com/office/drawing/2014/main" val="413940961"/>
                    </a:ext>
                  </a:extLst>
                </a:gridCol>
                <a:gridCol w="713564">
                  <a:extLst>
                    <a:ext uri="{9D8B030D-6E8A-4147-A177-3AD203B41FA5}">
                      <a16:colId xmlns:a16="http://schemas.microsoft.com/office/drawing/2014/main" val="163292267"/>
                    </a:ext>
                  </a:extLst>
                </a:gridCol>
                <a:gridCol w="768454">
                  <a:extLst>
                    <a:ext uri="{9D8B030D-6E8A-4147-A177-3AD203B41FA5}">
                      <a16:colId xmlns:a16="http://schemas.microsoft.com/office/drawing/2014/main" val="2228404115"/>
                    </a:ext>
                  </a:extLst>
                </a:gridCol>
              </a:tblGrid>
              <a:tr h="57858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u="none" strike="noStrike" dirty="0">
                          <a:effectLst/>
                        </a:rPr>
                        <a:t>Year</a:t>
                      </a:r>
                      <a:endParaRPr lang="en-I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u="none" strike="noStrike" dirty="0">
                          <a:effectLst/>
                        </a:rPr>
                        <a:t>Grants Paid Out</a:t>
                      </a:r>
                      <a:endParaRPr lang="en-I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u="none" strike="noStrike" dirty="0">
                          <a:effectLst/>
                        </a:rPr>
                        <a:t>Grants Approved</a:t>
                      </a:r>
                      <a:endParaRPr lang="en-I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36243720"/>
                  </a:ext>
                </a:extLst>
              </a:tr>
              <a:tr h="33564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>
                          <a:effectLst/>
                        </a:rPr>
                        <a:t>2016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 dirty="0">
                          <a:effectLst/>
                        </a:rPr>
                        <a:t>173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 dirty="0">
                          <a:effectLst/>
                        </a:rPr>
                        <a:t>202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5146234"/>
                  </a:ext>
                </a:extLst>
              </a:tr>
              <a:tr h="33564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>
                          <a:effectLst/>
                        </a:rPr>
                        <a:t>2017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 dirty="0">
                          <a:effectLst/>
                        </a:rPr>
                        <a:t>215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 dirty="0">
                          <a:effectLst/>
                        </a:rPr>
                        <a:t>261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91953152"/>
                  </a:ext>
                </a:extLst>
              </a:tr>
              <a:tr h="398908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>
                          <a:effectLst/>
                        </a:rPr>
                        <a:t>2018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>
                          <a:effectLst/>
                        </a:rPr>
                        <a:t>219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 dirty="0">
                          <a:effectLst/>
                        </a:rPr>
                        <a:t>293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30099079"/>
                  </a:ext>
                </a:extLst>
              </a:tr>
              <a:tr h="33564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 dirty="0">
                          <a:effectLst/>
                        </a:rPr>
                        <a:t>2019*</a:t>
                      </a:r>
                    </a:p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End October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 dirty="0">
                          <a:effectLst/>
                        </a:rPr>
                        <a:t>250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u="none" strike="noStrike" dirty="0">
                          <a:effectLst/>
                        </a:rPr>
                        <a:t>195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2">
                            <a:tint val="96000"/>
                            <a:shade val="100000"/>
                            <a:hueMod val="270000"/>
                            <a:satMod val="200000"/>
                            <a:lumMod val="128000"/>
                          </a:schemeClr>
                        </a:gs>
                        <a:gs pos="50000">
                          <a:schemeClr val="bg2">
                            <a:shade val="100000"/>
                            <a:hueMod val="100000"/>
                            <a:satMod val="110000"/>
                            <a:lumMod val="130000"/>
                          </a:schemeClr>
                        </a:gs>
                        <a:gs pos="100000">
                          <a:schemeClr val="bg2">
                            <a:shade val="78000"/>
                            <a:hueMod val="44000"/>
                            <a:satMod val="200000"/>
                            <a:lumMod val="69000"/>
                          </a:schemeClr>
                        </a:gs>
                      </a:gsLst>
                      <a:lin ang="252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94546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848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8BE35F6-6016-4A80-AC34-AEBECCB37E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960197"/>
              </p:ext>
            </p:extLst>
          </p:nvPr>
        </p:nvGraphicFramePr>
        <p:xfrm>
          <a:off x="340468" y="924127"/>
          <a:ext cx="8122596" cy="5321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F183610-66AE-43EB-B0A7-B59A995E1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346899"/>
              </p:ext>
            </p:extLst>
          </p:nvPr>
        </p:nvGraphicFramePr>
        <p:xfrm>
          <a:off x="8628434" y="2525746"/>
          <a:ext cx="3385224" cy="2342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34">
                  <a:extLst>
                    <a:ext uri="{9D8B030D-6E8A-4147-A177-3AD203B41FA5}">
                      <a16:colId xmlns:a16="http://schemas.microsoft.com/office/drawing/2014/main" val="212971971"/>
                    </a:ext>
                  </a:extLst>
                </a:gridCol>
                <a:gridCol w="1351245">
                  <a:extLst>
                    <a:ext uri="{9D8B030D-6E8A-4147-A177-3AD203B41FA5}">
                      <a16:colId xmlns:a16="http://schemas.microsoft.com/office/drawing/2014/main" val="2064949189"/>
                    </a:ext>
                  </a:extLst>
                </a:gridCol>
                <a:gridCol w="1351245">
                  <a:extLst>
                    <a:ext uri="{9D8B030D-6E8A-4147-A177-3AD203B41FA5}">
                      <a16:colId xmlns:a16="http://schemas.microsoft.com/office/drawing/2014/main" val="3709062365"/>
                    </a:ext>
                  </a:extLst>
                </a:gridCol>
              </a:tblGrid>
              <a:tr h="9500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 dirty="0">
                          <a:effectLst/>
                        </a:rPr>
                        <a:t>Year</a:t>
                      </a:r>
                      <a:endParaRPr lang="en-IE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Department of Housing Grant Allocation</a:t>
                      </a:r>
                      <a:endParaRPr lang="en-IE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 dirty="0">
                          <a:effectLst/>
                        </a:rPr>
                        <a:t>Value of Grant paid to applicants</a:t>
                      </a:r>
                      <a:endParaRPr lang="en-IE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4575074"/>
                  </a:ext>
                </a:extLst>
              </a:tr>
              <a:tr h="2539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2016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400" u="none" strike="noStrike">
                          <a:effectLst/>
                        </a:rPr>
                        <a:t>€1,379,065.00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400" u="none" strike="noStrike">
                          <a:effectLst/>
                        </a:rPr>
                        <a:t>€1,298,852.90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8550177"/>
                  </a:ext>
                </a:extLst>
              </a:tr>
              <a:tr h="2445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2017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400" u="none" strike="noStrike">
                          <a:effectLst/>
                        </a:rPr>
                        <a:t>€1,569,340.00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400" u="none" strike="noStrike">
                          <a:effectLst/>
                        </a:rPr>
                        <a:t>€1,660,713.29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0240875"/>
                  </a:ext>
                </a:extLst>
              </a:tr>
              <a:tr h="2445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2018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400" u="none" strike="noStrike">
                          <a:effectLst/>
                        </a:rPr>
                        <a:t>€2,168,650.00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400" u="none" strike="noStrike">
                          <a:effectLst/>
                        </a:rPr>
                        <a:t>€1,675,659.25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5228429"/>
                  </a:ext>
                </a:extLst>
              </a:tr>
              <a:tr h="430835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 dirty="0">
                          <a:effectLst/>
                        </a:rPr>
                        <a:t>2019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400" u="none" strike="noStrike" dirty="0">
                          <a:effectLst/>
                        </a:rPr>
                        <a:t>€2,595,026.00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400" u="none" strike="noStrike" dirty="0">
                          <a:effectLst/>
                        </a:rPr>
                        <a:t>€1,934,968.71* </a:t>
                      </a:r>
                    </a:p>
                    <a:p>
                      <a:pPr algn="l" rtl="0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end October 2019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552074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7EA6C42-FE36-4B13-8AF9-DB0A0C596A67}"/>
              </a:ext>
            </a:extLst>
          </p:cNvPr>
          <p:cNvSpPr txBox="1"/>
          <p:nvPr/>
        </p:nvSpPr>
        <p:spPr>
          <a:xfrm>
            <a:off x="632298" y="6245157"/>
            <a:ext cx="9166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600" i="1" dirty="0"/>
              <a:t>Department of Housing, Planning and Local Government fund 80% of private grants expenditure.</a:t>
            </a:r>
          </a:p>
          <a:p>
            <a:r>
              <a:rPr lang="en-IE" sz="1600" i="1" dirty="0"/>
              <a:t>20% of private grant expenditure is funded through Local Authority Revenue Income.</a:t>
            </a:r>
          </a:p>
        </p:txBody>
      </p:sp>
    </p:spTree>
    <p:extLst>
      <p:ext uri="{BB962C8B-B14F-4D97-AF65-F5344CB8AC3E}">
        <p14:creationId xmlns:p14="http://schemas.microsoft.com/office/powerpoint/2010/main" val="1542274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C8842-FA38-475B-ADFD-2F0A2B04B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2020 -New Changes to Private Grants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154E6-75C8-45EC-B7E4-91DC651C4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Single application form for all three grant types</a:t>
            </a:r>
          </a:p>
          <a:p>
            <a:pPr marL="0" indent="0">
              <a:buNone/>
            </a:pPr>
            <a:endParaRPr lang="en-IE" sz="1200" dirty="0"/>
          </a:p>
          <a:p>
            <a:r>
              <a:rPr lang="en-IE" dirty="0"/>
              <a:t>Quotations no longer required at application stage</a:t>
            </a:r>
          </a:p>
          <a:p>
            <a:pPr marL="0" indent="0">
              <a:buNone/>
            </a:pPr>
            <a:endParaRPr lang="en-IE" sz="1200" dirty="0"/>
          </a:p>
          <a:p>
            <a:r>
              <a:rPr lang="en-IE" dirty="0"/>
              <a:t>LA to establish standardised costings when assessing grant value</a:t>
            </a:r>
          </a:p>
          <a:p>
            <a:endParaRPr lang="en-IE" sz="1200" dirty="0"/>
          </a:p>
          <a:p>
            <a:r>
              <a:rPr lang="en-IE" dirty="0"/>
              <a:t>LA to publish panel of interested contractors for private grants functions</a:t>
            </a:r>
          </a:p>
          <a:p>
            <a:endParaRPr lang="en-IE" sz="1200" dirty="0"/>
          </a:p>
          <a:p>
            <a:r>
              <a:rPr lang="en-IE" dirty="0"/>
              <a:t>No changes to income bands for means testing applicants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0750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96164-4662-43F9-9A86-74A829CF5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Applications for Medical Priority </a:t>
            </a:r>
            <a:endParaRPr lang="en-IE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757991"/>
              </p:ext>
            </p:extLst>
          </p:nvPr>
        </p:nvGraphicFramePr>
        <p:xfrm>
          <a:off x="1877785" y="2057399"/>
          <a:ext cx="8735785" cy="4506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1687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8E6DF-263D-43E8-ADC5-134925A47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Numbers on Medical List</a:t>
            </a:r>
            <a:endParaRPr lang="en-IE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D74258B-412F-4C9B-A272-26A8B3B1F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226628"/>
              </p:ext>
            </p:extLst>
          </p:nvPr>
        </p:nvGraphicFramePr>
        <p:xfrm>
          <a:off x="2351314" y="2237014"/>
          <a:ext cx="7315199" cy="4327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9495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D34C5-F399-4E7E-AF9E-5BD8C6F19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Breakdown - Current Medical List</a:t>
            </a:r>
            <a:endParaRPr lang="en-IE" b="1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3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5772400"/>
              </p:ext>
            </p:extLst>
          </p:nvPr>
        </p:nvGraphicFramePr>
        <p:xfrm>
          <a:off x="149904" y="2188482"/>
          <a:ext cx="5781675" cy="409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6212844"/>
              </p:ext>
            </p:extLst>
          </p:nvPr>
        </p:nvGraphicFramePr>
        <p:xfrm>
          <a:off x="6096000" y="2188483"/>
          <a:ext cx="5781675" cy="4095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0360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19D2B-2AF7-46CF-A62C-A61FEF9CA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Breakdown of those on List Needing Wheelchair Accessible Properties</a:t>
            </a:r>
            <a:endParaRPr lang="en-IE" b="1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7E0A78B-33F0-40D7-89AF-8067691C1E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2522779"/>
              </p:ext>
            </p:extLst>
          </p:nvPr>
        </p:nvGraphicFramePr>
        <p:xfrm>
          <a:off x="1714501" y="2122715"/>
          <a:ext cx="8579682" cy="4278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5931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21D838-2C7E-4177-9DD3-DAC78324A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46E45C-1450-4186-B501-74F221F89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DDA48B-BC04-4915-ADA3-A1A9522EB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8C9D07A-5A22-4E55-B18A-47CF07E50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71E629-0739-4A59-972B-A9E9A4500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9C2BBD-AAF7-4C85-9BE4-E4C2F5235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EEF8B78-E487-4E1A-8945-35B4041B0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9B4F0B3-5A15-4AAD-B054-8BA920987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CA43FE3-BC3A-4163-B2D9-721AA0F6F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04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88AAD42-9F71-4F14-AE1E-C05DCFC60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7D17BC-87C7-4B1E-9F53-7F65C53D0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2063262"/>
            <a:ext cx="3739278" cy="26611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Medical Allocations</a:t>
            </a:r>
            <a:b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2017-2019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1B962C9-BE53-4915-9C0C-B53DCD378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1756562"/>
              </p:ext>
            </p:extLst>
          </p:nvPr>
        </p:nvGraphicFramePr>
        <p:xfrm>
          <a:off x="5593085" y="955591"/>
          <a:ext cx="5629268" cy="4940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81175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254EF-A0D0-4A70-8E95-2D5E08856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38037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100" dirty="0"/>
              <a:t>Wheelchair Accessible Properties Allocated </a:t>
            </a:r>
            <a:br>
              <a:rPr lang="en-GB" sz="3100" dirty="0"/>
            </a:br>
            <a:r>
              <a:rPr lang="en-GB" sz="3100" dirty="0"/>
              <a:t>2017-2019  </a:t>
            </a:r>
            <a:br>
              <a:rPr lang="en-GB" sz="3100" dirty="0"/>
            </a:br>
            <a:r>
              <a:rPr lang="en-GB" sz="3100" dirty="0"/>
              <a:t>Total 28</a:t>
            </a:r>
            <a:br>
              <a:rPr lang="en-GB" dirty="0"/>
            </a:br>
            <a:endParaRPr lang="en-IE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5D1F866-30C5-4C81-845F-AA33CD27C0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83397"/>
              </p:ext>
            </p:extLst>
          </p:nvPr>
        </p:nvGraphicFramePr>
        <p:xfrm>
          <a:off x="1943100" y="2400300"/>
          <a:ext cx="8001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9455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7A720-D662-493E-B616-3B291196C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Transfer List With Medical Priority </a:t>
            </a:r>
            <a:endParaRPr lang="en-IE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4CE9A95-9C01-442B-9463-34655ED6CF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6883266"/>
              </p:ext>
            </p:extLst>
          </p:nvPr>
        </p:nvGraphicFramePr>
        <p:xfrm>
          <a:off x="1551214" y="2057399"/>
          <a:ext cx="8742968" cy="4506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5671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5C18694-F55B-41C0-ABF3-C1D971F99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E46CA8-7278-4BA3-AACE-235B5B3B5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3B6BF02-85B2-4F9E-99A2-6A3BDF7BC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643467"/>
            <a:ext cx="10905066" cy="842433"/>
          </a:xfrm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GB" sz="4400" dirty="0"/>
              <a:t>Accessible Properties – Due 2019</a:t>
            </a:r>
            <a:endParaRPr lang="en-IE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E35BB-E81B-41B5-9643-C7D1B7CAF2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3933" y="2890157"/>
            <a:ext cx="8144134" cy="3324375"/>
          </a:xfrm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 err="1"/>
              <a:t>Collinstown</a:t>
            </a:r>
            <a:r>
              <a:rPr lang="en-GB" sz="3600" dirty="0"/>
              <a:t>: 	        2 x 3 Bed Units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 err="1"/>
              <a:t>Cuthberts</a:t>
            </a:r>
            <a:r>
              <a:rPr lang="en-GB" sz="3600" dirty="0"/>
              <a:t>/</a:t>
            </a:r>
            <a:r>
              <a:rPr lang="en-GB" sz="3600" dirty="0" err="1"/>
              <a:t>Lealand</a:t>
            </a:r>
            <a:r>
              <a:rPr lang="en-GB" sz="3600" dirty="0"/>
              <a:t>: 4 x 4 Bed Units</a:t>
            </a:r>
          </a:p>
          <a:p>
            <a:pPr algn="l"/>
            <a:r>
              <a:rPr lang="en-GB" sz="3600" dirty="0"/>
              <a:t>				        2 x 2 Bed Units</a:t>
            </a:r>
          </a:p>
          <a:p>
            <a:pPr algn="l"/>
            <a:r>
              <a:rPr lang="en-GB" sz="3600" dirty="0"/>
              <a:t>* All units fully wheel chair accessible </a:t>
            </a:r>
          </a:p>
          <a:p>
            <a:pPr algn="ctr"/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399699185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448</Words>
  <Application>Microsoft Office PowerPoint</Application>
  <PresentationFormat>Widescreen</PresentationFormat>
  <Paragraphs>121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Trebuchet MS</vt:lpstr>
      <vt:lpstr>Berlin</vt:lpstr>
      <vt:lpstr>Housing Strategic Policy Committee Meeting </vt:lpstr>
      <vt:lpstr>Applications for Medical Priority </vt:lpstr>
      <vt:lpstr>Numbers on Medical List</vt:lpstr>
      <vt:lpstr>Breakdown - Current Medical List</vt:lpstr>
      <vt:lpstr>Breakdown of those on List Needing Wheelchair Accessible Properties</vt:lpstr>
      <vt:lpstr>Medical Allocations 2017-2019</vt:lpstr>
      <vt:lpstr>Wheelchair Accessible Properties Allocated  2017-2019   Total 28 </vt:lpstr>
      <vt:lpstr>Transfer List With Medical Priority </vt:lpstr>
      <vt:lpstr>Accessible Properties – Due 2019</vt:lpstr>
      <vt:lpstr>SDCC Construction Projects – Delivery in 2020</vt:lpstr>
      <vt:lpstr>DPGs to Date 2019</vt:lpstr>
      <vt:lpstr>DPG Works  </vt:lpstr>
      <vt:lpstr>Private Grants</vt:lpstr>
      <vt:lpstr>Private Grant Applications Processed 2016-2019</vt:lpstr>
      <vt:lpstr>PowerPoint Presentation</vt:lpstr>
      <vt:lpstr>2020 -New Changes to Private Grants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Dalton</dc:creator>
  <cp:lastModifiedBy>Neil Hanly</cp:lastModifiedBy>
  <cp:revision>18</cp:revision>
  <dcterms:created xsi:type="dcterms:W3CDTF">2019-11-05T16:02:22Z</dcterms:created>
  <dcterms:modified xsi:type="dcterms:W3CDTF">2019-11-13T10:26:04Z</dcterms:modified>
</cp:coreProperties>
</file>