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466" r:id="rId3"/>
    <p:sldId id="295" r:id="rId4"/>
    <p:sldId id="294" r:id="rId5"/>
    <p:sldId id="468" r:id="rId6"/>
    <p:sldId id="271" r:id="rId7"/>
    <p:sldId id="470" r:id="rId8"/>
    <p:sldId id="465" r:id="rId9"/>
    <p:sldId id="326" r:id="rId10"/>
    <p:sldId id="472" r:id="rId11"/>
    <p:sldId id="471" r:id="rId12"/>
    <p:sldId id="297" r:id="rId13"/>
  </p:sldIdLst>
  <p:sldSz cx="9144000" cy="6858000" type="screen4x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3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435F6-DFCF-467D-84FC-834D914E9AB0}" type="datetimeFigureOut">
              <a:rPr lang="en-IE" smtClean="0"/>
              <a:t>18/11/2019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EF451-F394-41A6-9DFF-5B5FAB33D68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67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9F4F-8188-4A0F-BD05-1DABD56EED24}" type="datetimeFigureOut">
              <a:rPr lang="en-IE" smtClean="0"/>
              <a:t>18/11/2019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B472-0CED-4E4B-B233-C787FDD61B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129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9F4F-8188-4A0F-BD05-1DABD56EED24}" type="datetimeFigureOut">
              <a:rPr lang="en-IE" smtClean="0"/>
              <a:t>18/11/2019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B472-0CED-4E4B-B233-C787FDD61B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151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9F4F-8188-4A0F-BD05-1DABD56EED24}" type="datetimeFigureOut">
              <a:rPr lang="en-IE" smtClean="0"/>
              <a:t>18/11/2019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B472-0CED-4E4B-B233-C787FDD61B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048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9F4F-8188-4A0F-BD05-1DABD56EED24}" type="datetimeFigureOut">
              <a:rPr lang="en-IE" smtClean="0"/>
              <a:t>18/11/2019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B472-0CED-4E4B-B233-C787FDD61B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505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9F4F-8188-4A0F-BD05-1DABD56EED24}" type="datetimeFigureOut">
              <a:rPr lang="en-IE" smtClean="0"/>
              <a:t>18/11/2019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B472-0CED-4E4B-B233-C787FDD61B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0129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9F4F-8188-4A0F-BD05-1DABD56EED24}" type="datetimeFigureOut">
              <a:rPr lang="en-IE" smtClean="0"/>
              <a:t>18/11/2019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B472-0CED-4E4B-B233-C787FDD61B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675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9F4F-8188-4A0F-BD05-1DABD56EED24}" type="datetimeFigureOut">
              <a:rPr lang="en-IE" smtClean="0"/>
              <a:t>18/11/2019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B472-0CED-4E4B-B233-C787FDD61B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308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9F4F-8188-4A0F-BD05-1DABD56EED24}" type="datetimeFigureOut">
              <a:rPr lang="en-IE" smtClean="0"/>
              <a:t>18/11/2019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B472-0CED-4E4B-B233-C787FDD61B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99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9F4F-8188-4A0F-BD05-1DABD56EED24}" type="datetimeFigureOut">
              <a:rPr lang="en-IE" smtClean="0"/>
              <a:t>18/11/2019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B472-0CED-4E4B-B233-C787FDD61B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122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9F4F-8188-4A0F-BD05-1DABD56EED24}" type="datetimeFigureOut">
              <a:rPr lang="en-IE" smtClean="0"/>
              <a:t>18/11/2019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B472-0CED-4E4B-B233-C787FDD61B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711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9F4F-8188-4A0F-BD05-1DABD56EED24}" type="datetimeFigureOut">
              <a:rPr lang="en-IE" smtClean="0"/>
              <a:t>18/11/2019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B472-0CED-4E4B-B233-C787FDD61B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568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79F4F-8188-4A0F-BD05-1DABD56EED24}" type="datetimeFigureOut">
              <a:rPr lang="en-IE" smtClean="0"/>
              <a:t>18/11/2019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5B472-0CED-4E4B-B233-C787FDD61B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0175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DBBBB4-50AE-4225-AD2A-029273421E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7" r="-1" b="-1"/>
          <a:stretch/>
        </p:blipFill>
        <p:spPr>
          <a:xfrm>
            <a:off x="2" y="10"/>
            <a:ext cx="7991591" cy="685799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38784E-5F9C-40E4-8155-4EACCB4C43B9}"/>
              </a:ext>
            </a:extLst>
          </p:cNvPr>
          <p:cNvSpPr txBox="1"/>
          <p:nvPr/>
        </p:nvSpPr>
        <p:spPr>
          <a:xfrm>
            <a:off x="0" y="4860758"/>
            <a:ext cx="2630907" cy="10772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1600" b="1" dirty="0"/>
              <a:t>Proposed Draft Tallaght Town Centre Local Area Plan</a:t>
            </a:r>
          </a:p>
          <a:p>
            <a:r>
              <a:rPr lang="en-I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Public Consultation Briefing</a:t>
            </a:r>
          </a:p>
          <a:p>
            <a:r>
              <a:rPr lang="en-IE" sz="1600" b="1" dirty="0">
                <a:solidFill>
                  <a:srgbClr val="B40C88"/>
                </a:solidFill>
              </a:rPr>
              <a:t>November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F018BD-958D-4B78-B0EA-2214886A799B}"/>
              </a:ext>
            </a:extLst>
          </p:cNvPr>
          <p:cNvSpPr txBox="1"/>
          <p:nvPr/>
        </p:nvSpPr>
        <p:spPr>
          <a:xfrm>
            <a:off x="6242538" y="184472"/>
            <a:ext cx="2917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/>
              <a:t>Land Use Planning &amp; Transportation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E4486B-FA9A-4D17-8835-071979368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38" y="6102017"/>
            <a:ext cx="1185862" cy="571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51E1F2-3A6B-49CA-9B33-A05172D2B0E0}"/>
              </a:ext>
            </a:extLst>
          </p:cNvPr>
          <p:cNvSpPr txBox="1"/>
          <p:nvPr/>
        </p:nvSpPr>
        <p:spPr>
          <a:xfrm>
            <a:off x="7772400" y="522844"/>
            <a:ext cx="1371600" cy="261610"/>
          </a:xfrm>
          <a:prstGeom prst="rect">
            <a:avLst/>
          </a:prstGeom>
          <a:solidFill>
            <a:srgbClr val="B40C88"/>
          </a:solidFill>
        </p:spPr>
        <p:txBody>
          <a:bodyPr wrap="square" rtlCol="0">
            <a:spAutoFit/>
          </a:bodyPr>
          <a:lstStyle/>
          <a:p>
            <a:endParaRPr lang="en-IE" sz="1100" b="1" dirty="0"/>
          </a:p>
        </p:txBody>
      </p:sp>
    </p:spTree>
    <p:extLst>
      <p:ext uri="{BB962C8B-B14F-4D97-AF65-F5344CB8AC3E}">
        <p14:creationId xmlns:p14="http://schemas.microsoft.com/office/powerpoint/2010/main" val="2019471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D8B2F9-EFFF-4523-8667-12C6858EB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366" y="5288871"/>
            <a:ext cx="1304817" cy="6288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8F15AF-F0AB-4635-B3D3-DA9E9D32D53F}"/>
              </a:ext>
            </a:extLst>
          </p:cNvPr>
          <p:cNvSpPr txBox="1"/>
          <p:nvPr/>
        </p:nvSpPr>
        <p:spPr>
          <a:xfrm>
            <a:off x="8115300" y="1248741"/>
            <a:ext cx="1028700" cy="219291"/>
          </a:xfrm>
          <a:prstGeom prst="rect">
            <a:avLst/>
          </a:prstGeom>
          <a:solidFill>
            <a:srgbClr val="B40C88"/>
          </a:solidFill>
        </p:spPr>
        <p:txBody>
          <a:bodyPr wrap="square" rtlCol="0">
            <a:spAutoFit/>
          </a:bodyPr>
          <a:lstStyle/>
          <a:p>
            <a:endParaRPr lang="en-IE" sz="825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60B41C-F9A2-40F6-BEC3-9E9FF568F47C}"/>
              </a:ext>
            </a:extLst>
          </p:cNvPr>
          <p:cNvSpPr txBox="1"/>
          <p:nvPr/>
        </p:nvSpPr>
        <p:spPr>
          <a:xfrm>
            <a:off x="7988968" y="1569130"/>
            <a:ext cx="1155032" cy="21929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IE" sz="825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F515C9-7E31-43A4-89F4-38FBD12B38BA}"/>
              </a:ext>
            </a:extLst>
          </p:cNvPr>
          <p:cNvSpPr txBox="1"/>
          <p:nvPr/>
        </p:nvSpPr>
        <p:spPr>
          <a:xfrm>
            <a:off x="-1" y="1779119"/>
            <a:ext cx="7046946" cy="113107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1350" b="1" dirty="0"/>
              <a:t>Proposed Variation No. 4 and 5 of the South Dublin County Development Plan 2016-2022</a:t>
            </a:r>
          </a:p>
          <a:p>
            <a:endParaRPr lang="en-IE" sz="135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IE" sz="13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Strategic Policy Committee Meeting </a:t>
            </a:r>
          </a:p>
          <a:p>
            <a:endParaRPr lang="en-IE" sz="1350" b="1" dirty="0">
              <a:solidFill>
                <a:srgbClr val="B40C88"/>
              </a:solidFill>
            </a:endParaRPr>
          </a:p>
          <a:p>
            <a:r>
              <a:rPr lang="en-IE" sz="1350" b="1" dirty="0">
                <a:solidFill>
                  <a:srgbClr val="B40C88"/>
                </a:solidFill>
              </a:rPr>
              <a:t>November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FC29A5-2EB4-4790-A3C0-9DB10D8768C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572000" y="2413395"/>
            <a:ext cx="2106045" cy="26774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52DB41-3CE3-45D1-B339-A2F7DB090C3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6977443" y="2413395"/>
            <a:ext cx="2033740" cy="26774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7767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4C3B90-5BD9-4EC9-A39F-FDB2CD5AB374}"/>
              </a:ext>
            </a:extLst>
          </p:cNvPr>
          <p:cNvSpPr txBox="1"/>
          <p:nvPr/>
        </p:nvSpPr>
        <p:spPr>
          <a:xfrm>
            <a:off x="0" y="1450918"/>
            <a:ext cx="1028700" cy="30008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IE" sz="1350" b="1" kern="0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88816-8A03-4933-8D91-5B1319FDEB67}"/>
              </a:ext>
            </a:extLst>
          </p:cNvPr>
          <p:cNvSpPr txBox="1"/>
          <p:nvPr/>
        </p:nvSpPr>
        <p:spPr>
          <a:xfrm>
            <a:off x="8115300" y="1262020"/>
            <a:ext cx="1028700" cy="219291"/>
          </a:xfrm>
          <a:prstGeom prst="rect">
            <a:avLst/>
          </a:prstGeom>
          <a:solidFill>
            <a:srgbClr val="B40C88"/>
          </a:solidFill>
        </p:spPr>
        <p:txBody>
          <a:bodyPr wrap="square" rtlCol="0">
            <a:spAutoFit/>
          </a:bodyPr>
          <a:lstStyle/>
          <a:p>
            <a:endParaRPr lang="en-IE" sz="825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B2A45D-9606-40BB-A91D-A9DE7311022B}"/>
              </a:ext>
            </a:extLst>
          </p:cNvPr>
          <p:cNvSpPr txBox="1"/>
          <p:nvPr/>
        </p:nvSpPr>
        <p:spPr>
          <a:xfrm>
            <a:off x="7988968" y="1589419"/>
            <a:ext cx="1155032" cy="21929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IE" sz="825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34F9F6-6FCB-4E48-9CAF-8B0D4FFAA0C5}"/>
              </a:ext>
            </a:extLst>
          </p:cNvPr>
          <p:cNvSpPr txBox="1"/>
          <p:nvPr/>
        </p:nvSpPr>
        <p:spPr>
          <a:xfrm>
            <a:off x="0" y="1916817"/>
            <a:ext cx="805231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solidFill>
                  <a:srgbClr val="B40C88"/>
                </a:solidFill>
              </a:rPr>
              <a:t>Variation No. 4 – </a:t>
            </a:r>
            <a:r>
              <a:rPr lang="en-IE" sz="1350" dirty="0"/>
              <a:t>Alignment of </a:t>
            </a:r>
            <a:r>
              <a:rPr lang="en-GB" sz="1350" dirty="0"/>
              <a:t>CDP 2016-2022 </a:t>
            </a:r>
            <a:r>
              <a:rPr lang="en-IE" sz="1350" dirty="0"/>
              <a:t>with the Regional Spatial and Economic Strategy (RSES)</a:t>
            </a:r>
            <a:endParaRPr lang="en-GB" sz="1350" dirty="0"/>
          </a:p>
          <a:p>
            <a:endParaRPr lang="en-GB" sz="1350" b="1" dirty="0"/>
          </a:p>
          <a:p>
            <a:r>
              <a:rPr lang="en-GB" sz="1350" b="1" dirty="0">
                <a:solidFill>
                  <a:srgbClr val="B40C88"/>
                </a:solidFill>
              </a:rPr>
              <a:t>Variation No. 5 – </a:t>
            </a:r>
            <a:r>
              <a:rPr lang="en-GB" sz="1350" dirty="0"/>
              <a:t>Outdoor Advertising Strategy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8CBD98-F852-4F84-A4DA-F17FF4D7516F}"/>
              </a:ext>
            </a:extLst>
          </p:cNvPr>
          <p:cNvSpPr txBox="1"/>
          <p:nvPr/>
        </p:nvSpPr>
        <p:spPr>
          <a:xfrm>
            <a:off x="0" y="2886658"/>
            <a:ext cx="875561" cy="30008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IE" sz="1350" b="1" kern="0" dirty="0">
                <a:solidFill>
                  <a:schemeClr val="bg1"/>
                </a:solidFill>
              </a:rPr>
              <a:t>Timelines</a:t>
            </a:r>
            <a:endParaRPr lang="en-IE" sz="135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04A09A-153C-4C20-904C-4012C6219869}"/>
              </a:ext>
            </a:extLst>
          </p:cNvPr>
          <p:cNvSpPr txBox="1"/>
          <p:nvPr/>
        </p:nvSpPr>
        <p:spPr>
          <a:xfrm>
            <a:off x="69980" y="3315038"/>
            <a:ext cx="627716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b="1" dirty="0"/>
              <a:t>Public Display – </a:t>
            </a:r>
            <a:r>
              <a:rPr lang="en-GB" sz="1350" dirty="0"/>
              <a:t>7</a:t>
            </a:r>
            <a:r>
              <a:rPr lang="en-GB" sz="1350" baseline="30000" dirty="0"/>
              <a:t>th</a:t>
            </a:r>
            <a:r>
              <a:rPr lang="en-GB" sz="1350" dirty="0"/>
              <a:t> of October 2019 to 4</a:t>
            </a:r>
            <a:r>
              <a:rPr lang="en-GB" sz="1350" baseline="30000" dirty="0"/>
              <a:t>th</a:t>
            </a:r>
            <a:r>
              <a:rPr lang="en-GB" sz="1350" dirty="0"/>
              <a:t> November 2019 (4 weeks)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b="1" dirty="0"/>
              <a:t>CE Report (in progress) </a:t>
            </a:r>
            <a:r>
              <a:rPr lang="en-GB" sz="1350" dirty="0"/>
              <a:t>– to be issued to Elected Members by 25</a:t>
            </a:r>
            <a:r>
              <a:rPr lang="en-GB" sz="1350" baseline="30000" dirty="0"/>
              <a:t>th </a:t>
            </a:r>
            <a:r>
              <a:rPr lang="en-GB" sz="1350" dirty="0"/>
              <a:t>November 2019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b="1" dirty="0"/>
              <a:t>December Council Meeting </a:t>
            </a:r>
            <a:r>
              <a:rPr lang="en-GB" sz="1350" dirty="0"/>
              <a:t>- CE Report to be considered </a:t>
            </a:r>
            <a:endParaRPr lang="en-IE" sz="13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7CD434-2683-460D-B3EC-52B672FFC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34" y="5218898"/>
            <a:ext cx="1170723" cy="56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40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4C3B90-5BD9-4EC9-A39F-FDB2CD5AB374}"/>
              </a:ext>
            </a:extLst>
          </p:cNvPr>
          <p:cNvSpPr txBox="1"/>
          <p:nvPr/>
        </p:nvSpPr>
        <p:spPr>
          <a:xfrm>
            <a:off x="0" y="1221623"/>
            <a:ext cx="4107802" cy="30008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IE" sz="1350" b="1" kern="0" dirty="0">
                <a:solidFill>
                  <a:schemeClr val="bg1"/>
                </a:solidFill>
              </a:rPr>
              <a:t>Key Issues Raised Variation No. 4 (RSES)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88816-8A03-4933-8D91-5B1319FDEB67}"/>
              </a:ext>
            </a:extLst>
          </p:cNvPr>
          <p:cNvSpPr txBox="1"/>
          <p:nvPr/>
        </p:nvSpPr>
        <p:spPr>
          <a:xfrm>
            <a:off x="8115300" y="1262020"/>
            <a:ext cx="1028700" cy="219291"/>
          </a:xfrm>
          <a:prstGeom prst="rect">
            <a:avLst/>
          </a:prstGeom>
          <a:solidFill>
            <a:srgbClr val="B40C88"/>
          </a:solidFill>
        </p:spPr>
        <p:txBody>
          <a:bodyPr wrap="square" rtlCol="0">
            <a:spAutoFit/>
          </a:bodyPr>
          <a:lstStyle/>
          <a:p>
            <a:endParaRPr lang="en-IE" sz="825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B2A45D-9606-40BB-A91D-A9DE7311022B}"/>
              </a:ext>
            </a:extLst>
          </p:cNvPr>
          <p:cNvSpPr txBox="1"/>
          <p:nvPr/>
        </p:nvSpPr>
        <p:spPr>
          <a:xfrm>
            <a:off x="7988968" y="1589419"/>
            <a:ext cx="1155032" cy="21929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IE" sz="825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8CBD98-F852-4F84-A4DA-F17FF4D7516F}"/>
              </a:ext>
            </a:extLst>
          </p:cNvPr>
          <p:cNvSpPr txBox="1"/>
          <p:nvPr/>
        </p:nvSpPr>
        <p:spPr>
          <a:xfrm>
            <a:off x="0" y="3389911"/>
            <a:ext cx="4241800" cy="30008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1350" b="1" kern="0" dirty="0">
                <a:solidFill>
                  <a:schemeClr val="bg1"/>
                </a:solidFill>
              </a:rPr>
              <a:t>Key Issues Raised Variation No. 5 (Outdoor Advertising)  </a:t>
            </a:r>
            <a:endParaRPr lang="en-IE" sz="135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7CD434-2683-460D-B3EC-52B672FFC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34" y="5218898"/>
            <a:ext cx="1170723" cy="564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521921-B0F2-454A-8569-EA1AAE8B2777}"/>
              </a:ext>
            </a:extLst>
          </p:cNvPr>
          <p:cNvSpPr txBox="1"/>
          <p:nvPr/>
        </p:nvSpPr>
        <p:spPr>
          <a:xfrm>
            <a:off x="0" y="3832597"/>
            <a:ext cx="7674348" cy="289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solidFill>
                  <a:srgbClr val="B40C88"/>
                </a:solidFill>
              </a:rPr>
              <a:t>10 submissions received in relation to Proposed Variation No. 5 </a:t>
            </a:r>
          </a:p>
          <a:p>
            <a:endParaRPr lang="en-GB" sz="1350" b="1" dirty="0">
              <a:solidFill>
                <a:srgbClr val="B40C88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Principle of Advertising Strategy generally accepted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50" dirty="0"/>
              <a:t>TII recommendations regarding wording and reference to specific guidelines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50" dirty="0"/>
              <a:t>Concerns raised regarding visual impact / clutter and type of advertisements displayed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50" dirty="0"/>
              <a:t>Issues raised regarding removal / upgrade of existing signage in inappropriate locations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dirty="0"/>
          </a:p>
          <a:p>
            <a:endParaRPr lang="en-IE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EC3B43-D462-4995-9FD0-8BC9A2B4A442}"/>
              </a:ext>
            </a:extLst>
          </p:cNvPr>
          <p:cNvSpPr txBox="1"/>
          <p:nvPr/>
        </p:nvSpPr>
        <p:spPr>
          <a:xfrm>
            <a:off x="61512" y="1589419"/>
            <a:ext cx="713092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solidFill>
                  <a:srgbClr val="B40C88"/>
                </a:solidFill>
              </a:rPr>
              <a:t>12 submissions received in relation to Proposed Variation No. 4</a:t>
            </a:r>
            <a:endParaRPr lang="en-GB" sz="1350" b="1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50" dirty="0"/>
              <a:t>Consistency in terms of use of terminology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50" dirty="0"/>
              <a:t>Reference to the preparation of a HNDA for all Dublin region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350" dirty="0"/>
              <a:t>Alignment with national commitments on climate change mitigation and adaptation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dirty="0"/>
          </a:p>
          <a:p>
            <a:endParaRPr lang="en-GB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IE" sz="1350" dirty="0"/>
          </a:p>
        </p:txBody>
      </p:sp>
    </p:spTree>
    <p:extLst>
      <p:ext uri="{BB962C8B-B14F-4D97-AF65-F5344CB8AC3E}">
        <p14:creationId xmlns:p14="http://schemas.microsoft.com/office/powerpoint/2010/main" val="292116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ng bridge over a body of water&#10;&#10;Description automatically generated">
            <a:extLst>
              <a:ext uri="{FF2B5EF4-FFF2-40B4-BE49-F238E27FC236}">
                <a16:creationId xmlns:a16="http://schemas.microsoft.com/office/drawing/2014/main" id="{76C70991-A5C1-43AE-A286-CB6822A94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198"/>
            <a:ext cx="9144000" cy="609760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269A21-4566-4916-96DC-A0610A321FF9}"/>
              </a:ext>
            </a:extLst>
          </p:cNvPr>
          <p:cNvCxnSpPr/>
          <p:nvPr/>
        </p:nvCxnSpPr>
        <p:spPr>
          <a:xfrm>
            <a:off x="0" y="380198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26320B-4336-4190-A105-3B153EBCC01F}"/>
              </a:ext>
            </a:extLst>
          </p:cNvPr>
          <p:cNvCxnSpPr/>
          <p:nvPr/>
        </p:nvCxnSpPr>
        <p:spPr>
          <a:xfrm>
            <a:off x="0" y="6853187"/>
            <a:ext cx="9144000" cy="0"/>
          </a:xfrm>
          <a:prstGeom prst="line">
            <a:avLst/>
          </a:prstGeom>
          <a:ln w="57150">
            <a:solidFill>
              <a:srgbClr val="B40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6441AE3-7977-4E73-992E-A3DBDF37C8D6}"/>
              </a:ext>
            </a:extLst>
          </p:cNvPr>
          <p:cNvSpPr txBox="1"/>
          <p:nvPr/>
        </p:nvSpPr>
        <p:spPr>
          <a:xfrm>
            <a:off x="5173580" y="4486582"/>
            <a:ext cx="3834887" cy="1754326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B40C88"/>
                </a:solidFill>
              </a:rPr>
              <a:t>Contents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b="1" dirty="0"/>
              <a:t>Process &amp; Role of Elected Members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b="1" dirty="0"/>
              <a:t>Public Consultation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b="1" dirty="0"/>
              <a:t>Issues Raised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b="1" dirty="0"/>
              <a:t>Key Challenges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b="1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921511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58D85F-34CB-4733-AE49-2CA804E12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137816"/>
              </p:ext>
            </p:extLst>
          </p:nvPr>
        </p:nvGraphicFramePr>
        <p:xfrm>
          <a:off x="131035" y="1586165"/>
          <a:ext cx="4681597" cy="36983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18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2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046">
                <a:tc>
                  <a:txBody>
                    <a:bodyPr/>
                    <a:lstStyle/>
                    <a:p>
                      <a:r>
                        <a:rPr lang="en-IE" sz="1400" dirty="0"/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/>
                        <a:t>Timeframe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r>
                        <a:rPr lang="en-IE" sz="1100" dirty="0">
                          <a:solidFill>
                            <a:srgbClr val="FF0000"/>
                          </a:solidFill>
                        </a:rPr>
                        <a:t>Draft</a:t>
                      </a:r>
                      <a:r>
                        <a:rPr lang="en-IE" sz="1100" baseline="0" dirty="0">
                          <a:solidFill>
                            <a:srgbClr val="FF0000"/>
                          </a:solidFill>
                        </a:rPr>
                        <a:t> Consultation (6 Weeks)</a:t>
                      </a:r>
                    </a:p>
                    <a:p>
                      <a:r>
                        <a:rPr lang="en-IE" sz="1100" baseline="0" dirty="0">
                          <a:solidFill>
                            <a:srgbClr val="FF0000"/>
                          </a:solidFill>
                        </a:rPr>
                        <a:t>COMPLETED</a:t>
                      </a:r>
                      <a:endParaRPr lang="en-IE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en-IE" sz="1100" baseline="30000" dirty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IE" sz="1100" dirty="0">
                          <a:solidFill>
                            <a:srgbClr val="FF0000"/>
                          </a:solidFill>
                        </a:rPr>
                        <a:t> September - 24</a:t>
                      </a:r>
                      <a:r>
                        <a:rPr lang="en-IE" sz="1100" baseline="30000" dirty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IE" sz="1100" dirty="0">
                          <a:solidFill>
                            <a:srgbClr val="FF0000"/>
                          </a:solidFill>
                        </a:rPr>
                        <a:t> October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CE</a:t>
                      </a:r>
                      <a:r>
                        <a:rPr lang="en-IE" sz="1100" baseline="0" dirty="0">
                          <a:solidFill>
                            <a:schemeClr val="tx1"/>
                          </a:solidFill>
                        </a:rPr>
                        <a:t> Report to Council (6 Weeks)</a:t>
                      </a:r>
                      <a:endParaRPr lang="en-IE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IE" sz="11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 December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Decision</a:t>
                      </a:r>
                      <a:r>
                        <a:rPr lang="en-IE" sz="1100" baseline="0" dirty="0">
                          <a:solidFill>
                            <a:schemeClr val="tx1"/>
                          </a:solidFill>
                        </a:rPr>
                        <a:t> by Council</a:t>
                      </a:r>
                    </a:p>
                    <a:p>
                      <a:r>
                        <a:rPr lang="en-IE" sz="1100" baseline="0" dirty="0">
                          <a:solidFill>
                            <a:schemeClr val="tx1"/>
                          </a:solidFill>
                        </a:rPr>
                        <a:t>(6 Weeks)</a:t>
                      </a:r>
                    </a:p>
                    <a:p>
                      <a:endParaRPr lang="en-IE" sz="11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IE" sz="1100" b="1" baseline="0" dirty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IE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13</a:t>
                      </a:r>
                      <a:r>
                        <a:rPr lang="en-IE" sz="11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 January </a:t>
                      </a:r>
                    </a:p>
                    <a:p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IE" sz="1100" baseline="0" dirty="0">
                          <a:solidFill>
                            <a:schemeClr val="tx1"/>
                          </a:solidFill>
                        </a:rPr>
                        <a:t> 4 weeks: Adopted 10</a:t>
                      </a:r>
                      <a:r>
                        <a:rPr lang="en-IE" sz="11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100" baseline="0" dirty="0">
                          <a:solidFill>
                            <a:schemeClr val="tx1"/>
                          </a:solidFill>
                        </a:rPr>
                        <a:t> February</a:t>
                      </a:r>
                      <a:endParaRPr lang="en-IE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+3 weeks</a:t>
                      </a:r>
                      <a:r>
                        <a:rPr lang="en-IE" sz="1100" baseline="0" dirty="0">
                          <a:solidFill>
                            <a:schemeClr val="tx1"/>
                          </a:solidFill>
                        </a:rPr>
                        <a:t> (Assessments)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IE" sz="11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 February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r>
                        <a:rPr lang="en-IE" sz="1100" dirty="0">
                          <a:solidFill>
                            <a:schemeClr val="tx1"/>
                          </a:solidFill>
                          <a:latin typeface="+mn-lt"/>
                        </a:rPr>
                        <a:t>Material</a:t>
                      </a:r>
                      <a:r>
                        <a:rPr lang="en-IE" sz="11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Amendments Public Display (4 Weeks)</a:t>
                      </a:r>
                      <a:endParaRPr lang="en-IE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r>
                        <a:rPr lang="en-IE" sz="110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r>
                        <a:rPr lang="en-IE" sz="1100" dirty="0">
                          <a:solidFill>
                            <a:schemeClr val="tx1"/>
                          </a:solidFill>
                          <a:latin typeface="+mn-lt"/>
                        </a:rPr>
                        <a:t> February – 2</a:t>
                      </a:r>
                      <a:r>
                        <a:rPr lang="en-IE" sz="110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nd</a:t>
                      </a:r>
                      <a:r>
                        <a:rPr lang="en-IE" sz="1100" dirty="0">
                          <a:solidFill>
                            <a:schemeClr val="tx1"/>
                          </a:solidFill>
                          <a:latin typeface="+mn-lt"/>
                        </a:rPr>
                        <a:t> March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r>
                        <a:rPr lang="en-IE" sz="1100" dirty="0">
                          <a:solidFill>
                            <a:schemeClr val="tx1"/>
                          </a:solidFill>
                          <a:latin typeface="+mn-lt"/>
                        </a:rPr>
                        <a:t>CE Report to Council (4 Weeks)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>
                          <a:solidFill>
                            <a:schemeClr val="tx1"/>
                          </a:solidFill>
                          <a:latin typeface="+mn-lt"/>
                        </a:rPr>
                        <a:t>30</a:t>
                      </a:r>
                      <a:r>
                        <a:rPr lang="en-IE" sz="110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r>
                        <a:rPr lang="en-IE" sz="1100" dirty="0">
                          <a:solidFill>
                            <a:schemeClr val="tx1"/>
                          </a:solidFill>
                          <a:latin typeface="+mn-lt"/>
                        </a:rPr>
                        <a:t> March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r>
                        <a:rPr lang="en-IE" sz="1100" dirty="0">
                          <a:solidFill>
                            <a:schemeClr val="tx1"/>
                          </a:solidFill>
                          <a:latin typeface="+mn-lt"/>
                        </a:rPr>
                        <a:t>Decision (6 Weeks)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  <a:r>
                        <a:rPr lang="en-IE" sz="110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r>
                        <a:rPr lang="en-IE" sz="11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May </a:t>
                      </a:r>
                    </a:p>
                    <a:p>
                      <a:r>
                        <a:rPr lang="en-IE" sz="1100" baseline="0" dirty="0">
                          <a:solidFill>
                            <a:schemeClr val="tx1"/>
                          </a:solidFill>
                          <a:latin typeface="+mn-lt"/>
                        </a:rPr>
                        <a:t>+ 4 weeks: Adopted 8</a:t>
                      </a:r>
                      <a:r>
                        <a:rPr lang="en-IE" sz="110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r>
                        <a:rPr lang="en-IE" sz="11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June</a:t>
                      </a:r>
                      <a:endParaRPr lang="en-IE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8" name="Picture 4" descr="Image result for south dublin county council elected members">
            <a:extLst>
              <a:ext uri="{FF2B5EF4-FFF2-40B4-BE49-F238E27FC236}">
                <a16:creationId xmlns:a16="http://schemas.microsoft.com/office/drawing/2014/main" id="{4FCB9312-0C26-4A13-873F-3564C0F33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355" y="2257926"/>
            <a:ext cx="4164610" cy="234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D8B2F9-EFFF-4523-8667-12C6858EB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169" y="6110038"/>
            <a:ext cx="1185862" cy="571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8F15AF-F0AB-4635-B3D3-DA9E9D32D53F}"/>
              </a:ext>
            </a:extLst>
          </p:cNvPr>
          <p:cNvSpPr txBox="1"/>
          <p:nvPr/>
        </p:nvSpPr>
        <p:spPr>
          <a:xfrm>
            <a:off x="7772400" y="522844"/>
            <a:ext cx="1371600" cy="261610"/>
          </a:xfrm>
          <a:prstGeom prst="rect">
            <a:avLst/>
          </a:prstGeom>
          <a:solidFill>
            <a:srgbClr val="B40C88"/>
          </a:solidFill>
        </p:spPr>
        <p:txBody>
          <a:bodyPr wrap="square" rtlCol="0">
            <a:spAutoFit/>
          </a:bodyPr>
          <a:lstStyle/>
          <a:p>
            <a:endParaRPr lang="en-IE" sz="11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60B41C-F9A2-40F6-BEC3-9E9FF568F47C}"/>
              </a:ext>
            </a:extLst>
          </p:cNvPr>
          <p:cNvSpPr txBox="1"/>
          <p:nvPr/>
        </p:nvSpPr>
        <p:spPr>
          <a:xfrm>
            <a:off x="7603958" y="882917"/>
            <a:ext cx="1540042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IE" sz="11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68AA5-73B8-45B0-8AF7-D325B1470979}"/>
              </a:ext>
            </a:extLst>
          </p:cNvPr>
          <p:cNvSpPr txBox="1"/>
          <p:nvPr/>
        </p:nvSpPr>
        <p:spPr>
          <a:xfrm>
            <a:off x="2761248" y="345872"/>
            <a:ext cx="3621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Timeframe &amp; Elected Members Role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23689C-5690-4403-92F0-A5879A34A34F}"/>
              </a:ext>
            </a:extLst>
          </p:cNvPr>
          <p:cNvSpPr txBox="1"/>
          <p:nvPr/>
        </p:nvSpPr>
        <p:spPr>
          <a:xfrm>
            <a:off x="95312" y="5271835"/>
            <a:ext cx="1545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* Indicative Timeline</a:t>
            </a:r>
          </a:p>
        </p:txBody>
      </p:sp>
    </p:spTree>
    <p:extLst>
      <p:ext uri="{BB962C8B-B14F-4D97-AF65-F5344CB8AC3E}">
        <p14:creationId xmlns:p14="http://schemas.microsoft.com/office/powerpoint/2010/main" val="34412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5F17A6-A88D-4E99-992B-E9245A4649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" t="2367" r="5999" b="2555"/>
          <a:stretch/>
        </p:blipFill>
        <p:spPr>
          <a:xfrm>
            <a:off x="0" y="57102"/>
            <a:ext cx="9143999" cy="66257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961F13-3D46-4262-97F6-6DD9348256B1}"/>
              </a:ext>
            </a:extLst>
          </p:cNvPr>
          <p:cNvSpPr txBox="1"/>
          <p:nvPr/>
        </p:nvSpPr>
        <p:spPr>
          <a:xfrm>
            <a:off x="7772400" y="5640275"/>
            <a:ext cx="1371600" cy="338554"/>
          </a:xfrm>
          <a:prstGeom prst="rect">
            <a:avLst/>
          </a:prstGeom>
          <a:solidFill>
            <a:srgbClr val="B40C88"/>
          </a:solidFill>
        </p:spPr>
        <p:txBody>
          <a:bodyPr wrap="square" rtlCol="0">
            <a:spAutoFit/>
          </a:bodyPr>
          <a:lstStyle/>
          <a:p>
            <a:r>
              <a:rPr lang="en-IE" sz="1600" b="1" dirty="0">
                <a:solidFill>
                  <a:schemeClr val="bg1"/>
                </a:solidFill>
              </a:rPr>
              <a:t>370 Hectares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21AB02-FED5-4F39-B581-D84124963212}"/>
              </a:ext>
            </a:extLst>
          </p:cNvPr>
          <p:cNvCxnSpPr/>
          <p:nvPr/>
        </p:nvCxnSpPr>
        <p:spPr>
          <a:xfrm>
            <a:off x="1" y="6858000"/>
            <a:ext cx="9144000" cy="0"/>
          </a:xfrm>
          <a:prstGeom prst="line">
            <a:avLst/>
          </a:prstGeom>
          <a:ln w="57150">
            <a:solidFill>
              <a:srgbClr val="B40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90B8330-8E25-4C4D-B819-BF9DDBF058E9}"/>
              </a:ext>
            </a:extLst>
          </p:cNvPr>
          <p:cNvSpPr txBox="1"/>
          <p:nvPr/>
        </p:nvSpPr>
        <p:spPr>
          <a:xfrm>
            <a:off x="7118569" y="315101"/>
            <a:ext cx="168442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/>
              <a:t>LAP Boundary</a:t>
            </a:r>
          </a:p>
        </p:txBody>
      </p:sp>
    </p:spTree>
    <p:extLst>
      <p:ext uri="{BB962C8B-B14F-4D97-AF65-F5344CB8AC3E}">
        <p14:creationId xmlns:p14="http://schemas.microsoft.com/office/powerpoint/2010/main" val="1607491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0BFE0-034F-49F4-8E97-963C468A7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1100137"/>
            <a:ext cx="6877050" cy="4657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599" y="1156535"/>
            <a:ext cx="8829675" cy="5355312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IE" b="1" dirty="0"/>
              <a:t>Publicly Launched on 12</a:t>
            </a:r>
            <a:r>
              <a:rPr lang="en-IE" b="1" baseline="30000" dirty="0"/>
              <a:t>th</a:t>
            </a:r>
            <a:r>
              <a:rPr lang="en-IE" b="1" dirty="0"/>
              <a:t> September in County Hall</a:t>
            </a:r>
          </a:p>
          <a:p>
            <a:pPr algn="just"/>
            <a:endParaRPr lang="en-IE" b="1" dirty="0"/>
          </a:p>
          <a:p>
            <a:pPr algn="just"/>
            <a:r>
              <a:rPr lang="en-IE" b="1" dirty="0"/>
              <a:t>Public Information Sessions</a:t>
            </a:r>
          </a:p>
          <a:p>
            <a:pPr marL="285750" indent="-285750" algn="just">
              <a:buFontTx/>
              <a:buChar char="-"/>
            </a:pPr>
            <a:r>
              <a:rPr lang="en-IE" dirty="0"/>
              <a:t>4 afternoon and evening sessions held in Tallaght Library</a:t>
            </a:r>
          </a:p>
          <a:p>
            <a:pPr marL="285750" indent="-285750" algn="just">
              <a:buFontTx/>
              <a:buChar char="-"/>
            </a:pPr>
            <a:endParaRPr lang="en-IE" dirty="0"/>
          </a:p>
          <a:p>
            <a:pPr algn="just"/>
            <a:r>
              <a:rPr lang="en-IE" b="1" dirty="0"/>
              <a:t>1 – 1 Briefings</a:t>
            </a:r>
          </a:p>
          <a:p>
            <a:pPr marL="285750" indent="-285750" algn="just">
              <a:buFontTx/>
              <a:buChar char="-"/>
            </a:pPr>
            <a:r>
              <a:rPr lang="en-IE" dirty="0"/>
              <a:t>Planners available at the public counter to discuss Plan during consultation period</a:t>
            </a:r>
          </a:p>
          <a:p>
            <a:pPr marL="285750" indent="-285750" algn="just">
              <a:buFontTx/>
              <a:buChar char="-"/>
            </a:pPr>
            <a:endParaRPr lang="en-IE" dirty="0"/>
          </a:p>
          <a:p>
            <a:pPr algn="just"/>
            <a:r>
              <a:rPr lang="en-IE" b="1" dirty="0"/>
              <a:t>Community and Business</a:t>
            </a:r>
          </a:p>
          <a:p>
            <a:pPr marL="285750" indent="-285750" algn="just">
              <a:buFontTx/>
              <a:buChar char="-"/>
            </a:pPr>
            <a:r>
              <a:rPr lang="en-IE" dirty="0"/>
              <a:t>Presentations and Q&amp;A sessions held</a:t>
            </a:r>
          </a:p>
          <a:p>
            <a:pPr marL="285750" indent="-285750" algn="just">
              <a:buFontTx/>
              <a:buChar char="-"/>
            </a:pPr>
            <a:r>
              <a:rPr lang="en-IE" dirty="0"/>
              <a:t>Strong turnout of community and business representatives at breakfast briefing facilitated by South Dublin Chamber</a:t>
            </a:r>
          </a:p>
          <a:p>
            <a:pPr marL="285750" indent="-285750" algn="just">
              <a:buFontTx/>
              <a:buChar char="-"/>
            </a:pPr>
            <a:endParaRPr lang="en-IE" dirty="0"/>
          </a:p>
          <a:p>
            <a:pPr algn="just"/>
            <a:r>
              <a:rPr lang="en-IE" b="1" dirty="0"/>
              <a:t>Social Media</a:t>
            </a:r>
          </a:p>
          <a:p>
            <a:pPr marL="285750" indent="-285750" algn="just">
              <a:buFontTx/>
              <a:buChar char="-"/>
            </a:pPr>
            <a:r>
              <a:rPr lang="en-IE" dirty="0"/>
              <a:t>Ongoing promotion of consultation on Twitter, Facebook, council website, etc. throughout the consultation period </a:t>
            </a:r>
          </a:p>
          <a:p>
            <a:pPr marL="285750" indent="-285750" algn="just">
              <a:buFontTx/>
              <a:buChar char="-"/>
            </a:pPr>
            <a:endParaRPr lang="en-IE" dirty="0"/>
          </a:p>
          <a:p>
            <a:pPr algn="just"/>
            <a:r>
              <a:rPr lang="en-IE" b="1" dirty="0"/>
              <a:t>Media</a:t>
            </a:r>
          </a:p>
          <a:p>
            <a:pPr marL="285750" indent="-285750" algn="just">
              <a:buFontTx/>
              <a:buChar char="-"/>
            </a:pPr>
            <a:r>
              <a:rPr lang="en-IE" dirty="0"/>
              <a:t>News of Draft LAP reported in local and national news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6032" y="233049"/>
            <a:ext cx="523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/>
              <a:t>Public Consultation</a:t>
            </a:r>
            <a:endParaRPr lang="en-IE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EFE431-A966-4DB1-9B02-A53320B99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169" y="6110038"/>
            <a:ext cx="1185862" cy="571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EDF73E-7082-4181-8787-A5DE93F2D390}"/>
              </a:ext>
            </a:extLst>
          </p:cNvPr>
          <p:cNvSpPr txBox="1"/>
          <p:nvPr/>
        </p:nvSpPr>
        <p:spPr>
          <a:xfrm>
            <a:off x="7772400" y="522844"/>
            <a:ext cx="1371600" cy="261610"/>
          </a:xfrm>
          <a:prstGeom prst="rect">
            <a:avLst/>
          </a:prstGeom>
          <a:solidFill>
            <a:srgbClr val="B40C88"/>
          </a:solidFill>
        </p:spPr>
        <p:txBody>
          <a:bodyPr wrap="square" rtlCol="0">
            <a:spAutoFit/>
          </a:bodyPr>
          <a:lstStyle/>
          <a:p>
            <a:r>
              <a:rPr lang="en-IE" sz="1100" b="1">
                <a:solidFill>
                  <a:schemeClr val="bg1"/>
                </a:solidFill>
              </a:rPr>
              <a:t>12</a:t>
            </a:r>
            <a:r>
              <a:rPr lang="en-IE" sz="1100" b="1" baseline="30000">
                <a:solidFill>
                  <a:schemeClr val="bg1"/>
                </a:solidFill>
              </a:rPr>
              <a:t>th</a:t>
            </a:r>
            <a:r>
              <a:rPr lang="en-IE" sz="1100" b="1">
                <a:solidFill>
                  <a:schemeClr val="bg1"/>
                </a:solidFill>
              </a:rPr>
              <a:t> September -</a:t>
            </a:r>
            <a:endParaRPr lang="en-IE" sz="11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6EA672-A8DE-4AF5-9523-504AF2EF07F1}"/>
              </a:ext>
            </a:extLst>
          </p:cNvPr>
          <p:cNvSpPr txBox="1"/>
          <p:nvPr/>
        </p:nvSpPr>
        <p:spPr>
          <a:xfrm>
            <a:off x="7603958" y="882917"/>
            <a:ext cx="1540042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100" b="1">
                <a:solidFill>
                  <a:schemeClr val="bg1"/>
                </a:solidFill>
              </a:rPr>
              <a:t>24</a:t>
            </a:r>
            <a:r>
              <a:rPr lang="en-IE" sz="1100" b="1" baseline="30000">
                <a:solidFill>
                  <a:schemeClr val="bg1"/>
                </a:solidFill>
              </a:rPr>
              <a:t>th</a:t>
            </a:r>
            <a:r>
              <a:rPr lang="en-IE" sz="1100" b="1">
                <a:solidFill>
                  <a:schemeClr val="bg1"/>
                </a:solidFill>
              </a:rPr>
              <a:t> October</a:t>
            </a:r>
            <a:endParaRPr lang="en-IE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64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599" y="694714"/>
            <a:ext cx="8829675" cy="4955203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en-IE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IE" b="1" dirty="0">
                <a:solidFill>
                  <a:srgbClr val="B40C88"/>
                </a:solidFill>
              </a:rPr>
              <a:t>A total of 49 submissions were received raising issues in relation to the following:</a:t>
            </a:r>
          </a:p>
          <a:p>
            <a:endParaRPr lang="en-I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/>
              <a:t>Building Heights and Density of Development;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/>
              <a:t>Housing and Tenure Mix;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/>
              <a:t>Access and Movement;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/>
              <a:t>Community facilities;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/>
              <a:t>Implementation and Sequencing;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/>
              <a:t>Open Spaces, Public Realm, Design and Materials;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/>
              <a:t>Economic Development, Tourism and Retail;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/>
              <a:t>Land Use and Urban Functions and changes;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/>
              <a:t>Climate Change;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/>
              <a:t>Strategic Environmental Assessment - Environmental Report.</a:t>
            </a:r>
          </a:p>
          <a:p>
            <a:endParaRPr lang="en-IE" sz="1400" b="1" dirty="0"/>
          </a:p>
          <a:p>
            <a:r>
              <a:rPr lang="en-IE" b="1" dirty="0"/>
              <a:t>Submissions varied widely in support and opposition to the above elements of the Plan. Many recommendations were proposed. </a:t>
            </a:r>
          </a:p>
          <a:p>
            <a:endParaRPr lang="en-IE" sz="1400" b="1" dirty="0"/>
          </a:p>
          <a:p>
            <a:pPr algn="ctr"/>
            <a:r>
              <a:rPr lang="en-IE" b="1" dirty="0">
                <a:solidFill>
                  <a:srgbClr val="B40C88"/>
                </a:solidFill>
              </a:rPr>
              <a:t>Source of Submissions: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6032" y="233049"/>
            <a:ext cx="523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/>
              <a:t>Summary of Submissions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EFE431-A966-4DB1-9B02-A53320B99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169" y="6110038"/>
            <a:ext cx="1185862" cy="571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EDF73E-7082-4181-8787-A5DE93F2D390}"/>
              </a:ext>
            </a:extLst>
          </p:cNvPr>
          <p:cNvSpPr txBox="1"/>
          <p:nvPr/>
        </p:nvSpPr>
        <p:spPr>
          <a:xfrm>
            <a:off x="7772400" y="290989"/>
            <a:ext cx="1371600" cy="261610"/>
          </a:xfrm>
          <a:prstGeom prst="rect">
            <a:avLst/>
          </a:prstGeom>
          <a:solidFill>
            <a:srgbClr val="B40C88"/>
          </a:solidFill>
        </p:spPr>
        <p:txBody>
          <a:bodyPr wrap="square" rtlCol="0">
            <a:spAutoFit/>
          </a:bodyPr>
          <a:lstStyle/>
          <a:p>
            <a:r>
              <a:rPr lang="en-IE" sz="1100" b="1" dirty="0">
                <a:solidFill>
                  <a:schemeClr val="bg1"/>
                </a:solidFill>
              </a:rPr>
              <a:t>49 Submissions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6EA672-A8DE-4AF5-9523-504AF2EF07F1}"/>
              </a:ext>
            </a:extLst>
          </p:cNvPr>
          <p:cNvSpPr txBox="1"/>
          <p:nvPr/>
        </p:nvSpPr>
        <p:spPr>
          <a:xfrm>
            <a:off x="7603958" y="667017"/>
            <a:ext cx="1540042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100" b="1" dirty="0">
                <a:solidFill>
                  <a:schemeClr val="bg1"/>
                </a:solidFill>
              </a:rPr>
              <a:t>294 Issues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66E616-A394-43FB-B114-4253AB8F899D}"/>
              </a:ext>
            </a:extLst>
          </p:cNvPr>
          <p:cNvSpPr txBox="1"/>
          <p:nvPr/>
        </p:nvSpPr>
        <p:spPr>
          <a:xfrm>
            <a:off x="228599" y="5501430"/>
            <a:ext cx="4278924" cy="92333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/>
              <a:t>Landowners/Developers 	– 16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/>
              <a:t>Statutory Bodies 		–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/>
              <a:t>Individuals				– 10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6EB0FD-F587-4B33-B9D3-14F6E285725C}"/>
              </a:ext>
            </a:extLst>
          </p:cNvPr>
          <p:cNvSpPr txBox="1"/>
          <p:nvPr/>
        </p:nvSpPr>
        <p:spPr>
          <a:xfrm>
            <a:off x="4784449" y="5495806"/>
            <a:ext cx="4278924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/>
              <a:t>Community Groups		– 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/>
              <a:t>Business Interests 		– 3</a:t>
            </a:r>
          </a:p>
        </p:txBody>
      </p:sp>
    </p:spTree>
    <p:extLst>
      <p:ext uri="{BB962C8B-B14F-4D97-AF65-F5344CB8AC3E}">
        <p14:creationId xmlns:p14="http://schemas.microsoft.com/office/powerpoint/2010/main" val="420424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846" y="694714"/>
            <a:ext cx="4299440" cy="5816977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en-IE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IE" b="1" dirty="0">
                <a:solidFill>
                  <a:srgbClr val="B40C88"/>
                </a:solidFill>
              </a:rPr>
              <a:t>The 49 submissions were reviewed and broken down into multiple issues:</a:t>
            </a:r>
          </a:p>
          <a:p>
            <a:endParaRPr lang="en-I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/>
              <a:t>Neighbourhoods (46 times / 15.7%), particularly The Centre, Cookstown and The Village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/>
              <a:t>Housing Mix (28 times / 9.5%)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/>
              <a:t>Access &amp; Movement (22 Times / 7.5%)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/>
              <a:t>Community Facilities (19 Times / 6.5%)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/>
              <a:t>Height and Built Form (19 Times / 6.5%)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/>
              <a:t>Implementation and Sequencing (27 Times / 5.8%)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/>
              <a:t>Public Realm &amp; Open Space (15 Times / 5.1%)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/>
              <a:t>Residential Development (15 Times / 5.1%)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200" b="1" dirty="0"/>
              <a:t>Others: Density; Economic Development and Tourism; Land Use and Urban Functions; Urban Framework; Vision; Heritage and Conservation; Climate Change; Design, Built Form and Finishes; Strategic Environmental Assessment; Flood Risk; Biodiversity; Social Infrastructure Audit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6032" y="233049"/>
            <a:ext cx="523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/>
              <a:t>Summary of Submissions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EFE431-A966-4DB1-9B02-A53320B99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169" y="6110038"/>
            <a:ext cx="1185862" cy="571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EDF73E-7082-4181-8787-A5DE93F2D390}"/>
              </a:ext>
            </a:extLst>
          </p:cNvPr>
          <p:cNvSpPr txBox="1"/>
          <p:nvPr/>
        </p:nvSpPr>
        <p:spPr>
          <a:xfrm>
            <a:off x="7772400" y="514052"/>
            <a:ext cx="1371600" cy="261610"/>
          </a:xfrm>
          <a:prstGeom prst="rect">
            <a:avLst/>
          </a:prstGeom>
          <a:solidFill>
            <a:srgbClr val="B40C88"/>
          </a:solidFill>
        </p:spPr>
        <p:txBody>
          <a:bodyPr wrap="square" rtlCol="0">
            <a:spAutoFit/>
          </a:bodyPr>
          <a:lstStyle/>
          <a:p>
            <a:r>
              <a:rPr lang="en-IE" sz="1100" b="1" dirty="0">
                <a:solidFill>
                  <a:schemeClr val="bg1"/>
                </a:solidFill>
              </a:rPr>
              <a:t>49 Submissions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6EA672-A8DE-4AF5-9523-504AF2EF07F1}"/>
              </a:ext>
            </a:extLst>
          </p:cNvPr>
          <p:cNvSpPr txBox="1"/>
          <p:nvPr/>
        </p:nvSpPr>
        <p:spPr>
          <a:xfrm>
            <a:off x="7603958" y="847749"/>
            <a:ext cx="1540042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100" b="1" dirty="0">
                <a:solidFill>
                  <a:schemeClr val="bg1"/>
                </a:solidFill>
              </a:rPr>
              <a:t>294 Issues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DB2B6A81-D5D9-454E-B170-BC6218749003}"/>
              </a:ext>
            </a:extLst>
          </p:cNvPr>
          <p:cNvSpPr/>
          <p:nvPr/>
        </p:nvSpPr>
        <p:spPr>
          <a:xfrm>
            <a:off x="4589585" y="1350965"/>
            <a:ext cx="3315008" cy="612610"/>
          </a:xfrm>
          <a:prstGeom prst="wedgeRectCallout">
            <a:avLst>
              <a:gd name="adj1" fmla="val -60728"/>
              <a:gd name="adj2" fmla="val 8135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IE" sz="1600" b="1" dirty="0">
                <a:solidFill>
                  <a:schemeClr val="tx1"/>
                </a:solidFill>
              </a:rPr>
              <a:t>Land use </a:t>
            </a:r>
          </a:p>
          <a:p>
            <a:pPr marL="285750" indent="-285750" algn="ctr">
              <a:buFontTx/>
              <a:buChar char="-"/>
            </a:pPr>
            <a:r>
              <a:rPr lang="en-IE" sz="1600" b="1" dirty="0">
                <a:solidFill>
                  <a:schemeClr val="tx1"/>
                </a:solidFill>
              </a:rPr>
              <a:t>Site specific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315E25C4-F8CA-43C3-9C23-4FB81417D47E}"/>
              </a:ext>
            </a:extLst>
          </p:cNvPr>
          <p:cNvSpPr/>
          <p:nvPr/>
        </p:nvSpPr>
        <p:spPr>
          <a:xfrm>
            <a:off x="5460023" y="2049007"/>
            <a:ext cx="3315008" cy="761654"/>
          </a:xfrm>
          <a:prstGeom prst="wedgeRectCallout">
            <a:avLst>
              <a:gd name="adj1" fmla="val -111156"/>
              <a:gd name="adj2" fmla="val 5018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IE" sz="1400" b="1" dirty="0">
                <a:solidFill>
                  <a:schemeClr val="tx1"/>
                </a:solidFill>
              </a:rPr>
              <a:t>Viability / Deliverability</a:t>
            </a:r>
          </a:p>
          <a:p>
            <a:pPr marL="285750" indent="-285750" algn="ctr">
              <a:buFontTx/>
              <a:buChar char="-"/>
            </a:pPr>
            <a:r>
              <a:rPr lang="en-IE" sz="1400" b="1" dirty="0">
                <a:solidFill>
                  <a:schemeClr val="tx1"/>
                </a:solidFill>
              </a:rPr>
              <a:t>Consistency with National Guidelines </a:t>
            </a:r>
          </a:p>
          <a:p>
            <a:pPr marL="285750" indent="-285750" algn="ctr">
              <a:buFontTx/>
              <a:buChar char="-"/>
            </a:pPr>
            <a:r>
              <a:rPr lang="en-IE" sz="1400" b="1" dirty="0">
                <a:solidFill>
                  <a:schemeClr val="tx1"/>
                </a:solidFill>
              </a:rPr>
              <a:t>Family Homes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A5F95376-3448-4873-BD6E-C583A7E1033D}"/>
              </a:ext>
            </a:extLst>
          </p:cNvPr>
          <p:cNvSpPr/>
          <p:nvPr/>
        </p:nvSpPr>
        <p:spPr>
          <a:xfrm>
            <a:off x="4589585" y="2903223"/>
            <a:ext cx="3315008" cy="612610"/>
          </a:xfrm>
          <a:prstGeom prst="wedgeRectCallout">
            <a:avLst>
              <a:gd name="adj1" fmla="val -61558"/>
              <a:gd name="adj2" fmla="val -167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IE" sz="1400" b="1" dirty="0">
                <a:solidFill>
                  <a:schemeClr val="tx1"/>
                </a:solidFill>
              </a:rPr>
              <a:t>Filtered permeability</a:t>
            </a:r>
          </a:p>
          <a:p>
            <a:pPr marL="285750" indent="-285750" algn="ctr">
              <a:buFontTx/>
              <a:buChar char="-"/>
            </a:pPr>
            <a:r>
              <a:rPr lang="en-IE" sz="1400" b="1" dirty="0">
                <a:solidFill>
                  <a:schemeClr val="tx1"/>
                </a:solidFill>
              </a:rPr>
              <a:t>Transport Interchange</a:t>
            </a:r>
          </a:p>
          <a:p>
            <a:pPr marL="285750" indent="-285750" algn="ctr">
              <a:buFontTx/>
              <a:buChar char="-"/>
            </a:pPr>
            <a:r>
              <a:rPr lang="en-IE" sz="1400" b="1" dirty="0">
                <a:solidFill>
                  <a:schemeClr val="tx1"/>
                </a:solidFill>
              </a:rPr>
              <a:t>N81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8975227E-0341-4275-B686-177F02A11B2F}"/>
              </a:ext>
            </a:extLst>
          </p:cNvPr>
          <p:cNvSpPr/>
          <p:nvPr/>
        </p:nvSpPr>
        <p:spPr>
          <a:xfrm>
            <a:off x="5460023" y="3581696"/>
            <a:ext cx="3315008" cy="761654"/>
          </a:xfrm>
          <a:prstGeom prst="wedgeRectCallout">
            <a:avLst>
              <a:gd name="adj1" fmla="val -83307"/>
              <a:gd name="adj2" fmla="val -3018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IE" sz="1400" b="1" dirty="0">
                <a:solidFill>
                  <a:schemeClr val="tx1"/>
                </a:solidFill>
              </a:rPr>
              <a:t>Capacity for taller buildings</a:t>
            </a:r>
          </a:p>
          <a:p>
            <a:pPr marL="285750" indent="-285750" algn="ctr">
              <a:buFontTx/>
              <a:buChar char="-"/>
            </a:pPr>
            <a:r>
              <a:rPr lang="en-IE" sz="1400" b="1" dirty="0">
                <a:solidFill>
                  <a:schemeClr val="tx1"/>
                </a:solidFill>
              </a:rPr>
              <a:t>Consistency with National Guidelines</a:t>
            </a:r>
          </a:p>
          <a:p>
            <a:pPr marL="285750" indent="-285750" algn="ctr">
              <a:buFontTx/>
              <a:buChar char="-"/>
            </a:pPr>
            <a:r>
              <a:rPr lang="en-IE" sz="1400" b="1" dirty="0">
                <a:solidFill>
                  <a:schemeClr val="tx1"/>
                </a:solidFill>
              </a:rPr>
              <a:t> More compact growth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E3441724-8DDA-4B9A-A46A-B4E8CBEC9C55}"/>
              </a:ext>
            </a:extLst>
          </p:cNvPr>
          <p:cNvSpPr/>
          <p:nvPr/>
        </p:nvSpPr>
        <p:spPr>
          <a:xfrm>
            <a:off x="4589585" y="4433796"/>
            <a:ext cx="3315008" cy="761654"/>
          </a:xfrm>
          <a:prstGeom prst="wedgeRectCallout">
            <a:avLst>
              <a:gd name="adj1" fmla="val -69250"/>
              <a:gd name="adj2" fmla="val -190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IE" sz="1400" b="1" dirty="0">
                <a:solidFill>
                  <a:schemeClr val="tx1"/>
                </a:solidFill>
              </a:rPr>
              <a:t>Quality public realm and spaces</a:t>
            </a:r>
          </a:p>
          <a:p>
            <a:pPr marL="285750" indent="-285750" algn="ctr">
              <a:buFontTx/>
              <a:buChar char="-"/>
            </a:pPr>
            <a:r>
              <a:rPr lang="en-IE" sz="1400" b="1" dirty="0">
                <a:solidFill>
                  <a:schemeClr val="tx1"/>
                </a:solidFill>
              </a:rPr>
              <a:t>Feature attractions</a:t>
            </a:r>
          </a:p>
          <a:p>
            <a:pPr marL="285750" indent="-285750" algn="ctr">
              <a:buFontTx/>
              <a:buChar char="-"/>
            </a:pPr>
            <a:r>
              <a:rPr lang="en-IE" sz="1400" b="1" dirty="0">
                <a:solidFill>
                  <a:schemeClr val="tx1"/>
                </a:solidFill>
              </a:rPr>
              <a:t>Flexibility in provision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E918D7DA-36DD-4703-9173-25CF5E3BBC34}"/>
              </a:ext>
            </a:extLst>
          </p:cNvPr>
          <p:cNvSpPr/>
          <p:nvPr/>
        </p:nvSpPr>
        <p:spPr>
          <a:xfrm>
            <a:off x="5460023" y="5271917"/>
            <a:ext cx="3315008" cy="935452"/>
          </a:xfrm>
          <a:prstGeom prst="wedgeRectCallout">
            <a:avLst>
              <a:gd name="adj1" fmla="val -87816"/>
              <a:gd name="adj2" fmla="val 2017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IE" sz="1400" b="1" dirty="0">
                <a:solidFill>
                  <a:schemeClr val="tx1"/>
                </a:solidFill>
              </a:rPr>
              <a:t>Attract employment </a:t>
            </a:r>
          </a:p>
          <a:p>
            <a:pPr marL="285750" indent="-285750" algn="ctr">
              <a:buFontTx/>
              <a:buChar char="-"/>
            </a:pPr>
            <a:r>
              <a:rPr lang="en-IE" sz="1400" b="1" dirty="0">
                <a:solidFill>
                  <a:schemeClr val="tx1"/>
                </a:solidFill>
              </a:rPr>
              <a:t>Welcome climate change chapter</a:t>
            </a:r>
          </a:p>
          <a:p>
            <a:pPr marL="285750" indent="-285750" algn="ctr">
              <a:buFontTx/>
              <a:buChar char="-"/>
            </a:pPr>
            <a:r>
              <a:rPr lang="en-IE" sz="1400" b="1" dirty="0">
                <a:solidFill>
                  <a:schemeClr val="tx1"/>
                </a:solidFill>
              </a:rPr>
              <a:t>Quality design</a:t>
            </a:r>
          </a:p>
          <a:p>
            <a:pPr marL="285750" indent="-285750" algn="ctr">
              <a:buFontTx/>
              <a:buChar char="-"/>
            </a:pPr>
            <a:r>
              <a:rPr lang="en-IE" sz="1400" b="1" dirty="0">
                <a:solidFill>
                  <a:schemeClr val="tx1"/>
                </a:solidFill>
              </a:rPr>
              <a:t>Conserve Village character</a:t>
            </a:r>
          </a:p>
        </p:txBody>
      </p:sp>
    </p:spTree>
    <p:extLst>
      <p:ext uri="{BB962C8B-B14F-4D97-AF65-F5344CB8AC3E}">
        <p14:creationId xmlns:p14="http://schemas.microsoft.com/office/powerpoint/2010/main" val="282970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427"/>
          <a:stretch/>
        </p:blipFill>
        <p:spPr>
          <a:xfrm>
            <a:off x="0" y="489081"/>
            <a:ext cx="9144000" cy="559909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578703" y="838505"/>
            <a:ext cx="1172309" cy="1127057"/>
          </a:xfrm>
          <a:prstGeom prst="ellipse">
            <a:avLst/>
          </a:prstGeom>
          <a:solidFill>
            <a:srgbClr val="B40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578699" y="2056259"/>
            <a:ext cx="1172309" cy="11270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Oval 7"/>
          <p:cNvSpPr/>
          <p:nvPr/>
        </p:nvSpPr>
        <p:spPr>
          <a:xfrm>
            <a:off x="1578699" y="3274013"/>
            <a:ext cx="1172309" cy="1127057"/>
          </a:xfrm>
          <a:prstGeom prst="ellipse">
            <a:avLst/>
          </a:prstGeom>
          <a:solidFill>
            <a:srgbClr val="B40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>
            <a:off x="1586509" y="4491767"/>
            <a:ext cx="1172309" cy="11270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9"/>
          <p:cNvSpPr txBox="1"/>
          <p:nvPr/>
        </p:nvSpPr>
        <p:spPr>
          <a:xfrm>
            <a:off x="1753298" y="1078868"/>
            <a:ext cx="997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solidFill>
                  <a:schemeClr val="bg1"/>
                </a:solidFill>
              </a:rPr>
              <a:t>Step 1</a:t>
            </a:r>
          </a:p>
          <a:p>
            <a:r>
              <a:rPr lang="en-IE" sz="1200" b="1" dirty="0">
                <a:solidFill>
                  <a:schemeClr val="bg1"/>
                </a:solidFill>
              </a:rPr>
              <a:t>Complete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3298" y="2333242"/>
            <a:ext cx="855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solidFill>
                  <a:srgbClr val="FF0000"/>
                </a:solidFill>
              </a:rPr>
              <a:t>Step 2</a:t>
            </a:r>
          </a:p>
          <a:p>
            <a:r>
              <a:rPr lang="en-IE" sz="1200" b="1" dirty="0">
                <a:solidFill>
                  <a:srgbClr val="FF0000"/>
                </a:solidFill>
              </a:rPr>
              <a:t>Underway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48348" y="3699041"/>
            <a:ext cx="679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solidFill>
                  <a:schemeClr val="bg1"/>
                </a:solidFill>
              </a:rPr>
              <a:t>Step 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56757" y="4934319"/>
            <a:ext cx="679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solidFill>
                  <a:schemeClr val="bg1"/>
                </a:solidFill>
              </a:rPr>
              <a:t>Step 4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844797" y="1402033"/>
            <a:ext cx="1914769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44795" y="2619787"/>
            <a:ext cx="1914769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44796" y="3837541"/>
            <a:ext cx="1914769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44797" y="5072819"/>
            <a:ext cx="1914769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43217" y="1078867"/>
            <a:ext cx="2543918" cy="64633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solidFill>
              <a:srgbClr val="B40C88"/>
            </a:solidFill>
          </a:ln>
        </p:spPr>
        <p:txBody>
          <a:bodyPr wrap="square" rtlCol="0">
            <a:spAutoFit/>
          </a:bodyPr>
          <a:lstStyle/>
          <a:p>
            <a:r>
              <a:rPr lang="en-IE" sz="1200" b="1" dirty="0">
                <a:solidFill>
                  <a:srgbClr val="B40C88"/>
                </a:solidFill>
              </a:rPr>
              <a:t>Public Consultation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IE" sz="1200" b="1" dirty="0">
                <a:solidFill>
                  <a:schemeClr val="bg1"/>
                </a:solidFill>
              </a:rPr>
              <a:t>12</a:t>
            </a:r>
            <a:r>
              <a:rPr lang="en-IE" sz="1200" b="1" baseline="30000" dirty="0">
                <a:solidFill>
                  <a:schemeClr val="bg1"/>
                </a:solidFill>
              </a:rPr>
              <a:t>th</a:t>
            </a:r>
            <a:r>
              <a:rPr lang="en-IE" sz="1200" b="1" dirty="0">
                <a:solidFill>
                  <a:schemeClr val="bg1"/>
                </a:solidFill>
              </a:rPr>
              <a:t> September 2019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IE" sz="1200" b="1" dirty="0">
                <a:solidFill>
                  <a:schemeClr val="bg1"/>
                </a:solidFill>
              </a:rPr>
              <a:t>24</a:t>
            </a:r>
            <a:r>
              <a:rPr lang="en-IE" sz="1200" b="1" baseline="30000" dirty="0">
                <a:solidFill>
                  <a:schemeClr val="bg1"/>
                </a:solidFill>
              </a:rPr>
              <a:t>th</a:t>
            </a:r>
            <a:r>
              <a:rPr lang="en-IE" sz="1200" b="1" dirty="0">
                <a:solidFill>
                  <a:schemeClr val="bg1"/>
                </a:solidFill>
              </a:rPr>
              <a:t> October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43216" y="2285713"/>
            <a:ext cx="2543919" cy="64633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sz="1200" b="1" dirty="0">
                <a:solidFill>
                  <a:srgbClr val="B40C88"/>
                </a:solidFill>
              </a:rPr>
              <a:t>CE Report to Council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IE" sz="1200" b="1" dirty="0">
                <a:solidFill>
                  <a:schemeClr val="bg1"/>
                </a:solidFill>
              </a:rPr>
              <a:t>5</a:t>
            </a:r>
            <a:r>
              <a:rPr lang="en-IE" sz="1200" b="1" baseline="30000" dirty="0">
                <a:solidFill>
                  <a:schemeClr val="bg1"/>
                </a:solidFill>
              </a:rPr>
              <a:t>th </a:t>
            </a:r>
            <a:r>
              <a:rPr lang="en-IE" sz="1200" b="1" dirty="0">
                <a:solidFill>
                  <a:schemeClr val="bg1"/>
                </a:solidFill>
              </a:rPr>
              <a:t>December 2019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IE" sz="1200" b="1" dirty="0">
                <a:solidFill>
                  <a:schemeClr val="bg1"/>
                </a:solidFill>
              </a:rPr>
              <a:t>6 Weeks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43216" y="3516736"/>
            <a:ext cx="2543919" cy="64633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solidFill>
              <a:srgbClr val="B40C88"/>
            </a:solidFill>
          </a:ln>
        </p:spPr>
        <p:txBody>
          <a:bodyPr wrap="square" rtlCol="0">
            <a:spAutoFit/>
          </a:bodyPr>
          <a:lstStyle/>
          <a:p>
            <a:r>
              <a:rPr lang="en-IE" sz="1200" b="1" dirty="0">
                <a:solidFill>
                  <a:srgbClr val="B40C88"/>
                </a:solidFill>
              </a:rPr>
              <a:t>Council Decision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IE" sz="1200" b="1" dirty="0">
                <a:solidFill>
                  <a:schemeClr val="bg1"/>
                </a:solidFill>
              </a:rPr>
              <a:t>13</a:t>
            </a:r>
            <a:r>
              <a:rPr lang="en-IE" sz="1200" b="1" baseline="30000" dirty="0">
                <a:solidFill>
                  <a:schemeClr val="bg1"/>
                </a:solidFill>
              </a:rPr>
              <a:t>th</a:t>
            </a:r>
            <a:r>
              <a:rPr lang="en-IE" sz="1200" b="1" dirty="0">
                <a:solidFill>
                  <a:schemeClr val="bg1"/>
                </a:solidFill>
              </a:rPr>
              <a:t> January 2020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IE" sz="1200" b="1" dirty="0">
                <a:solidFill>
                  <a:schemeClr val="bg1"/>
                </a:solidFill>
              </a:rPr>
              <a:t>Council Meeting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43217" y="4747759"/>
            <a:ext cx="2543918" cy="64633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sz="1200" b="1" dirty="0">
                <a:solidFill>
                  <a:srgbClr val="B40C88"/>
                </a:solidFill>
              </a:rPr>
              <a:t>Approval (If No Material Alterations)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IE" sz="1200" b="1" dirty="0">
                <a:solidFill>
                  <a:schemeClr val="bg1"/>
                </a:solidFill>
              </a:rPr>
              <a:t>4 Weeks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IE" sz="1200" b="1" dirty="0">
                <a:solidFill>
                  <a:schemeClr val="bg1"/>
                </a:solidFill>
              </a:rPr>
              <a:t>February 2020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38061" y="98235"/>
            <a:ext cx="1867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/>
              <a:t>Next Steps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89E5AF-8092-4DDE-9C6C-865F1CC5C9C7}"/>
              </a:ext>
            </a:extLst>
          </p:cNvPr>
          <p:cNvCxnSpPr/>
          <p:nvPr/>
        </p:nvCxnSpPr>
        <p:spPr>
          <a:xfrm>
            <a:off x="0" y="6853187"/>
            <a:ext cx="9144000" cy="0"/>
          </a:xfrm>
          <a:prstGeom prst="line">
            <a:avLst/>
          </a:prstGeom>
          <a:ln w="57150">
            <a:solidFill>
              <a:srgbClr val="B40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E0D02CC3-B3F5-4EC6-B0A0-1D2DB34A3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169" y="6150143"/>
            <a:ext cx="1185862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12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40C88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3F24FE-0C7C-4C20-A481-B1BF21E839F1}"/>
              </a:ext>
            </a:extLst>
          </p:cNvPr>
          <p:cNvSpPr txBox="1"/>
          <p:nvPr/>
        </p:nvSpPr>
        <p:spPr>
          <a:xfrm>
            <a:off x="88232" y="2262899"/>
            <a:ext cx="3230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83B25-DA0B-4CAA-B7C3-B8354F8E7606}"/>
              </a:ext>
            </a:extLst>
          </p:cNvPr>
          <p:cNvSpPr txBox="1"/>
          <p:nvPr/>
        </p:nvSpPr>
        <p:spPr>
          <a:xfrm>
            <a:off x="107282" y="2970785"/>
            <a:ext cx="2122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3600" b="1" dirty="0">
                <a:solidFill>
                  <a:srgbClr val="B40C88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285308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810</Words>
  <Application>Microsoft Office PowerPoint</Application>
  <PresentationFormat>On-screen Show (4:3)</PresentationFormat>
  <Paragraphs>168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Hyland</dc:creator>
  <cp:lastModifiedBy>Jason Frehill</cp:lastModifiedBy>
  <cp:revision>33</cp:revision>
  <cp:lastPrinted>2019-11-11T11:03:55Z</cp:lastPrinted>
  <dcterms:created xsi:type="dcterms:W3CDTF">2019-10-14T12:33:50Z</dcterms:created>
  <dcterms:modified xsi:type="dcterms:W3CDTF">2019-11-18T17:16:33Z</dcterms:modified>
</cp:coreProperties>
</file>