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71" r:id="rId2"/>
    <p:sldId id="312" r:id="rId3"/>
    <p:sldId id="316" r:id="rId4"/>
    <p:sldId id="315" r:id="rId5"/>
    <p:sldId id="313" r:id="rId6"/>
    <p:sldId id="263" r:id="rId7"/>
    <p:sldId id="265" r:id="rId8"/>
    <p:sldId id="268" r:id="rId9"/>
    <p:sldId id="267" r:id="rId10"/>
    <p:sldId id="258" r:id="rId11"/>
    <p:sldId id="259" r:id="rId12"/>
  </p:sldIdLst>
  <p:sldSz cx="12192000" cy="6858000"/>
  <p:notesSz cx="6805613" cy="9944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33"/>
    <a:srgbClr val="8FDECB"/>
    <a:srgbClr val="E7E8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7693" autoAdjust="0"/>
    <p:restoredTop sz="95694" autoAdjust="0"/>
  </p:normalViewPr>
  <p:slideViewPr>
    <p:cSldViewPr snapToGrid="0">
      <p:cViewPr varScale="1">
        <p:scale>
          <a:sx n="59" d="100"/>
          <a:sy n="59" d="100"/>
        </p:scale>
        <p:origin x="90" y="1026"/>
      </p:cViewPr>
      <p:guideLst/>
    </p:cSldViewPr>
  </p:slideViewPr>
  <p:outlineViewPr>
    <p:cViewPr>
      <p:scale>
        <a:sx n="33" d="100"/>
        <a:sy n="33" d="100"/>
      </p:scale>
      <p:origin x="0" y="-375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1" d="100"/>
          <a:sy n="61" d="100"/>
        </p:scale>
        <p:origin x="192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995671-2D09-4399-AF6A-C65E6E9BB843}" type="doc">
      <dgm:prSet loTypeId="urn:microsoft.com/office/officeart/2009/3/layout/CircleRelationship" loCatId="relationship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IE"/>
        </a:p>
      </dgm:t>
    </dgm:pt>
    <dgm:pt modelId="{B288085B-EEDD-43FB-8FA2-7EDD91AEBFF6}">
      <dgm:prSet phldrT="[Text]"/>
      <dgm:spPr/>
      <dgm:t>
        <a:bodyPr/>
        <a:lstStyle/>
        <a:p>
          <a:r>
            <a:rPr lang="en-IE" dirty="0"/>
            <a:t>Researcher</a:t>
          </a:r>
        </a:p>
        <a:p>
          <a:r>
            <a:rPr lang="en-IE" dirty="0"/>
            <a:t>Leadership</a:t>
          </a:r>
        </a:p>
        <a:p>
          <a:r>
            <a:rPr lang="en-IE" dirty="0"/>
            <a:t>Advocacy</a:t>
          </a:r>
        </a:p>
        <a:p>
          <a:r>
            <a:rPr lang="en-IE" dirty="0"/>
            <a:t>Advice</a:t>
          </a:r>
        </a:p>
        <a:p>
          <a:r>
            <a:rPr lang="en-IE" dirty="0"/>
            <a:t>Information</a:t>
          </a:r>
        </a:p>
        <a:p>
          <a:r>
            <a:rPr lang="en-IE" dirty="0"/>
            <a:t>Resource Management</a:t>
          </a:r>
        </a:p>
        <a:p>
          <a:r>
            <a:rPr lang="en-IE" dirty="0"/>
            <a:t>Producer</a:t>
          </a:r>
        </a:p>
        <a:p>
          <a:endParaRPr lang="en-IE" dirty="0"/>
        </a:p>
      </dgm:t>
    </dgm:pt>
    <dgm:pt modelId="{45A64C42-4B82-418E-840B-41E2A8265BB6}" type="parTrans" cxnId="{185834BE-A46A-480B-8590-4025F51B5BE0}">
      <dgm:prSet/>
      <dgm:spPr/>
      <dgm:t>
        <a:bodyPr/>
        <a:lstStyle/>
        <a:p>
          <a:endParaRPr lang="en-IE"/>
        </a:p>
      </dgm:t>
    </dgm:pt>
    <dgm:pt modelId="{FF0C0732-141E-4D77-A724-AD88F9EF1912}" type="sibTrans" cxnId="{185834BE-A46A-480B-8590-4025F51B5BE0}">
      <dgm:prSet/>
      <dgm:spPr/>
      <dgm:t>
        <a:bodyPr/>
        <a:lstStyle/>
        <a:p>
          <a:endParaRPr lang="en-IE"/>
        </a:p>
      </dgm:t>
    </dgm:pt>
    <dgm:pt modelId="{C807D2D1-4985-491B-918E-EB796D83B318}">
      <dgm:prSet phldrT="[Text]"/>
      <dgm:spPr/>
      <dgm:t>
        <a:bodyPr/>
        <a:lstStyle/>
        <a:p>
          <a:r>
            <a:rPr lang="en-IE" dirty="0"/>
            <a:t>Funding organisations and venues</a:t>
          </a:r>
        </a:p>
      </dgm:t>
    </dgm:pt>
    <dgm:pt modelId="{D5B245D7-1A79-4068-AADD-C09B248C09AD}" type="parTrans" cxnId="{468DD53C-0707-4FAC-A83B-E152F0F04ECE}">
      <dgm:prSet/>
      <dgm:spPr/>
      <dgm:t>
        <a:bodyPr/>
        <a:lstStyle/>
        <a:p>
          <a:endParaRPr lang="en-IE"/>
        </a:p>
      </dgm:t>
    </dgm:pt>
    <dgm:pt modelId="{F04C59EE-4937-4ECB-8893-F64E959D72EA}" type="sibTrans" cxnId="{468DD53C-0707-4FAC-A83B-E152F0F04ECE}">
      <dgm:prSet/>
      <dgm:spPr/>
      <dgm:t>
        <a:bodyPr/>
        <a:lstStyle/>
        <a:p>
          <a:endParaRPr lang="en-IE"/>
        </a:p>
      </dgm:t>
    </dgm:pt>
    <dgm:pt modelId="{37E65B01-6769-48CD-9F96-C221481E5EB2}">
      <dgm:prSet phldrT="[Text]"/>
      <dgm:spPr/>
      <dgm:t>
        <a:bodyPr/>
        <a:lstStyle/>
        <a:p>
          <a:r>
            <a:rPr lang="en-IE" dirty="0"/>
            <a:t>Targeted delivery to various groups</a:t>
          </a:r>
        </a:p>
      </dgm:t>
    </dgm:pt>
    <dgm:pt modelId="{0CC911C7-AC08-46D2-993C-1087E65DDCEA}" type="parTrans" cxnId="{842D42F2-53CC-4B2E-91AD-C2F259D1DCA2}">
      <dgm:prSet/>
      <dgm:spPr/>
      <dgm:t>
        <a:bodyPr/>
        <a:lstStyle/>
        <a:p>
          <a:endParaRPr lang="en-IE"/>
        </a:p>
      </dgm:t>
    </dgm:pt>
    <dgm:pt modelId="{C1EF99FF-FEDD-4491-9FEF-F17295B264CD}" type="sibTrans" cxnId="{842D42F2-53CC-4B2E-91AD-C2F259D1DCA2}">
      <dgm:prSet/>
      <dgm:spPr/>
      <dgm:t>
        <a:bodyPr/>
        <a:lstStyle/>
        <a:p>
          <a:endParaRPr lang="en-IE"/>
        </a:p>
      </dgm:t>
    </dgm:pt>
    <dgm:pt modelId="{84ACDEC0-1FAB-4D4C-AFC6-08741C5E6813}">
      <dgm:prSet phldrT="[Text]"/>
      <dgm:spPr/>
      <dgm:t>
        <a:bodyPr/>
        <a:lstStyle/>
        <a:p>
          <a:endParaRPr lang="en-GB"/>
        </a:p>
      </dgm:t>
    </dgm:pt>
    <dgm:pt modelId="{1D7390CE-A536-46E9-8B7B-FCE8099B9567}" type="parTrans" cxnId="{47FDF092-6707-441D-8B7B-DD6C2F4D50AC}">
      <dgm:prSet/>
      <dgm:spPr/>
      <dgm:t>
        <a:bodyPr/>
        <a:lstStyle/>
        <a:p>
          <a:endParaRPr lang="en-IE"/>
        </a:p>
      </dgm:t>
    </dgm:pt>
    <dgm:pt modelId="{D402317E-AEF6-4A58-86FA-4117B29E8850}" type="sibTrans" cxnId="{47FDF092-6707-441D-8B7B-DD6C2F4D50AC}">
      <dgm:prSet/>
      <dgm:spPr/>
      <dgm:t>
        <a:bodyPr/>
        <a:lstStyle/>
        <a:p>
          <a:endParaRPr lang="en-IE"/>
        </a:p>
      </dgm:t>
    </dgm:pt>
    <dgm:pt modelId="{2BFB59AB-0A85-4A98-A9E3-F0A1ED75137A}">
      <dgm:prSet phldrT="[Text]"/>
      <dgm:spPr/>
      <dgm:t>
        <a:bodyPr/>
        <a:lstStyle/>
        <a:p>
          <a:endParaRPr lang="en-GB"/>
        </a:p>
      </dgm:t>
    </dgm:pt>
    <dgm:pt modelId="{538991D9-ECF1-4ADD-AAA5-04B7C114A824}" type="parTrans" cxnId="{2E885165-3934-4C9A-B3A6-96F7E03DF4A5}">
      <dgm:prSet/>
      <dgm:spPr/>
      <dgm:t>
        <a:bodyPr/>
        <a:lstStyle/>
        <a:p>
          <a:endParaRPr lang="en-IE"/>
        </a:p>
      </dgm:t>
    </dgm:pt>
    <dgm:pt modelId="{01A5E80F-593F-4D50-99F8-DA6C61CBD6B3}" type="sibTrans" cxnId="{2E885165-3934-4C9A-B3A6-96F7E03DF4A5}">
      <dgm:prSet/>
      <dgm:spPr/>
      <dgm:t>
        <a:bodyPr/>
        <a:lstStyle/>
        <a:p>
          <a:endParaRPr lang="en-IE"/>
        </a:p>
      </dgm:t>
    </dgm:pt>
    <dgm:pt modelId="{23DC90E0-6DCF-4505-8EBF-BF5CC8B25BBB}">
      <dgm:prSet phldrT="[Text]"/>
      <dgm:spPr/>
      <dgm:t>
        <a:bodyPr/>
        <a:lstStyle/>
        <a:p>
          <a:endParaRPr lang="en-GB"/>
        </a:p>
      </dgm:t>
    </dgm:pt>
    <dgm:pt modelId="{8F992B84-27CD-4979-8CC5-96007226325C}" type="parTrans" cxnId="{FBD203B4-3BE3-4054-AEE1-BCFA910BD8F2}">
      <dgm:prSet/>
      <dgm:spPr/>
      <dgm:t>
        <a:bodyPr/>
        <a:lstStyle/>
        <a:p>
          <a:endParaRPr lang="en-IE"/>
        </a:p>
      </dgm:t>
    </dgm:pt>
    <dgm:pt modelId="{C2F0B2EA-A056-4585-B91B-266A5DEEDB42}" type="sibTrans" cxnId="{FBD203B4-3BE3-4054-AEE1-BCFA910BD8F2}">
      <dgm:prSet/>
      <dgm:spPr/>
      <dgm:t>
        <a:bodyPr/>
        <a:lstStyle/>
        <a:p>
          <a:endParaRPr lang="en-IE"/>
        </a:p>
      </dgm:t>
    </dgm:pt>
    <dgm:pt modelId="{DE6ACE6F-8A91-481C-98C1-09ED9CC11CF9}">
      <dgm:prSet/>
      <dgm:spPr/>
      <dgm:t>
        <a:bodyPr/>
        <a:lstStyle/>
        <a:p>
          <a:r>
            <a:rPr lang="en-IE" dirty="0"/>
            <a:t>Support for artists</a:t>
          </a:r>
        </a:p>
      </dgm:t>
    </dgm:pt>
    <dgm:pt modelId="{E5B5FBAB-5F17-4AFF-AAE8-FD3C2C18EF97}" type="parTrans" cxnId="{BD4FE9EA-794B-484D-9D0C-6F083C859EF7}">
      <dgm:prSet/>
      <dgm:spPr/>
      <dgm:t>
        <a:bodyPr/>
        <a:lstStyle/>
        <a:p>
          <a:endParaRPr lang="en-IE"/>
        </a:p>
      </dgm:t>
    </dgm:pt>
    <dgm:pt modelId="{341DC4F5-2763-4C11-A286-E3FD3821CBEB}" type="sibTrans" cxnId="{BD4FE9EA-794B-484D-9D0C-6F083C859EF7}">
      <dgm:prSet/>
      <dgm:spPr/>
      <dgm:t>
        <a:bodyPr/>
        <a:lstStyle/>
        <a:p>
          <a:endParaRPr lang="en-IE"/>
        </a:p>
      </dgm:t>
    </dgm:pt>
    <dgm:pt modelId="{BC8DE0CA-F1BF-4FDF-A595-04EB44E1DDE9}">
      <dgm:prSet/>
      <dgm:spPr/>
      <dgm:t>
        <a:bodyPr/>
        <a:lstStyle/>
        <a:p>
          <a:r>
            <a:rPr lang="en-IE" dirty="0"/>
            <a:t>Flagship projects and programmes</a:t>
          </a:r>
        </a:p>
      </dgm:t>
    </dgm:pt>
    <dgm:pt modelId="{55490163-6166-4C9D-B01D-53F8323ECDFF}" type="parTrans" cxnId="{034454AA-BF2D-458B-9B12-8D408E94EEAC}">
      <dgm:prSet/>
      <dgm:spPr/>
      <dgm:t>
        <a:bodyPr/>
        <a:lstStyle/>
        <a:p>
          <a:endParaRPr lang="en-IE"/>
        </a:p>
      </dgm:t>
    </dgm:pt>
    <dgm:pt modelId="{0BA9182B-2688-4E70-AF05-370E249D80C8}" type="sibTrans" cxnId="{034454AA-BF2D-458B-9B12-8D408E94EEAC}">
      <dgm:prSet/>
      <dgm:spPr/>
      <dgm:t>
        <a:bodyPr/>
        <a:lstStyle/>
        <a:p>
          <a:endParaRPr lang="en-IE"/>
        </a:p>
      </dgm:t>
    </dgm:pt>
    <dgm:pt modelId="{F6BD4005-6AD3-46BE-96C5-260B9580A2EA}" type="pres">
      <dgm:prSet presAssocID="{9B995671-2D09-4399-AF6A-C65E6E9BB843}" presName="Name0" presStyleCnt="0">
        <dgm:presLayoutVars>
          <dgm:chMax val="1"/>
          <dgm:chPref val="1"/>
        </dgm:presLayoutVars>
      </dgm:prSet>
      <dgm:spPr/>
    </dgm:pt>
    <dgm:pt modelId="{9F04504A-B5E6-47F2-8005-D59B88127CE3}" type="pres">
      <dgm:prSet presAssocID="{B288085B-EEDD-43FB-8FA2-7EDD91AEBFF6}" presName="Parent" presStyleLbl="node0" presStyleIdx="0" presStyleCnt="1" custScaleX="129342" custScaleY="123942">
        <dgm:presLayoutVars>
          <dgm:chMax val="5"/>
          <dgm:chPref val="5"/>
        </dgm:presLayoutVars>
      </dgm:prSet>
      <dgm:spPr/>
    </dgm:pt>
    <dgm:pt modelId="{0372B1C5-7B11-4DDA-B18F-082F3C619DDF}" type="pres">
      <dgm:prSet presAssocID="{B288085B-EEDD-43FB-8FA2-7EDD91AEBFF6}" presName="Accent1" presStyleLbl="node1" presStyleIdx="0" presStyleCnt="17"/>
      <dgm:spPr/>
    </dgm:pt>
    <dgm:pt modelId="{26364DBF-84E1-448C-8ADF-DE93A040A8DB}" type="pres">
      <dgm:prSet presAssocID="{B288085B-EEDD-43FB-8FA2-7EDD91AEBFF6}" presName="Accent2" presStyleLbl="node1" presStyleIdx="1" presStyleCnt="17"/>
      <dgm:spPr/>
    </dgm:pt>
    <dgm:pt modelId="{28B636A9-3DD8-4D01-85B5-5534320EE63F}" type="pres">
      <dgm:prSet presAssocID="{B288085B-EEDD-43FB-8FA2-7EDD91AEBFF6}" presName="Accent3" presStyleLbl="node1" presStyleIdx="2" presStyleCnt="17"/>
      <dgm:spPr/>
    </dgm:pt>
    <dgm:pt modelId="{3246E1C5-E2A6-4B84-891B-AF00FE73A5DB}" type="pres">
      <dgm:prSet presAssocID="{B288085B-EEDD-43FB-8FA2-7EDD91AEBFF6}" presName="Accent4" presStyleLbl="node1" presStyleIdx="3" presStyleCnt="17"/>
      <dgm:spPr/>
    </dgm:pt>
    <dgm:pt modelId="{DED63B6C-419B-400D-B74C-ADD09062C3CB}" type="pres">
      <dgm:prSet presAssocID="{B288085B-EEDD-43FB-8FA2-7EDD91AEBFF6}" presName="Accent5" presStyleLbl="node1" presStyleIdx="4" presStyleCnt="17"/>
      <dgm:spPr/>
    </dgm:pt>
    <dgm:pt modelId="{F4DE4412-9372-45F4-9B9A-9E532E809B43}" type="pres">
      <dgm:prSet presAssocID="{B288085B-EEDD-43FB-8FA2-7EDD91AEBFF6}" presName="Accent6" presStyleLbl="node1" presStyleIdx="5" presStyleCnt="17"/>
      <dgm:spPr/>
    </dgm:pt>
    <dgm:pt modelId="{29843AFC-90C6-478E-BB96-EF1A81FCC815}" type="pres">
      <dgm:prSet presAssocID="{C807D2D1-4985-491B-918E-EB796D83B318}" presName="Child1" presStyleLbl="node1" presStyleIdx="6" presStyleCnt="17">
        <dgm:presLayoutVars>
          <dgm:chMax val="0"/>
          <dgm:chPref val="0"/>
        </dgm:presLayoutVars>
      </dgm:prSet>
      <dgm:spPr/>
    </dgm:pt>
    <dgm:pt modelId="{A1C0DA75-5BF6-4F2B-BD1C-8532F215AB4D}" type="pres">
      <dgm:prSet presAssocID="{C807D2D1-4985-491B-918E-EB796D83B318}" presName="Accent7" presStyleCnt="0"/>
      <dgm:spPr/>
    </dgm:pt>
    <dgm:pt modelId="{ECD3B4E6-0867-40AF-8573-03B04715ABBE}" type="pres">
      <dgm:prSet presAssocID="{C807D2D1-4985-491B-918E-EB796D83B318}" presName="AccentHold1" presStyleLbl="node1" presStyleIdx="7" presStyleCnt="17"/>
      <dgm:spPr/>
    </dgm:pt>
    <dgm:pt modelId="{698D1786-3235-49AA-8D77-3A94ABBCAD98}" type="pres">
      <dgm:prSet presAssocID="{C807D2D1-4985-491B-918E-EB796D83B318}" presName="Accent8" presStyleCnt="0"/>
      <dgm:spPr/>
    </dgm:pt>
    <dgm:pt modelId="{508AC188-C59D-458C-8957-2B50E714B4BA}" type="pres">
      <dgm:prSet presAssocID="{C807D2D1-4985-491B-918E-EB796D83B318}" presName="AccentHold2" presStyleLbl="node1" presStyleIdx="8" presStyleCnt="17"/>
      <dgm:spPr/>
    </dgm:pt>
    <dgm:pt modelId="{3BED610E-F7F9-4085-A089-89C5A3F7A04D}" type="pres">
      <dgm:prSet presAssocID="{37E65B01-6769-48CD-9F96-C221481E5EB2}" presName="Child2" presStyleLbl="node1" presStyleIdx="9" presStyleCnt="17">
        <dgm:presLayoutVars>
          <dgm:chMax val="0"/>
          <dgm:chPref val="0"/>
        </dgm:presLayoutVars>
      </dgm:prSet>
      <dgm:spPr/>
    </dgm:pt>
    <dgm:pt modelId="{897A2754-10B2-4C86-809F-ABA189DAFD3D}" type="pres">
      <dgm:prSet presAssocID="{37E65B01-6769-48CD-9F96-C221481E5EB2}" presName="Accent9" presStyleCnt="0"/>
      <dgm:spPr/>
    </dgm:pt>
    <dgm:pt modelId="{EFB2AA04-63CE-4FB6-9A1B-121D99A8921F}" type="pres">
      <dgm:prSet presAssocID="{37E65B01-6769-48CD-9F96-C221481E5EB2}" presName="AccentHold1" presStyleLbl="node1" presStyleIdx="10" presStyleCnt="17"/>
      <dgm:spPr/>
    </dgm:pt>
    <dgm:pt modelId="{FF58E529-7603-4178-8BE0-E8E8EE0526FF}" type="pres">
      <dgm:prSet presAssocID="{37E65B01-6769-48CD-9F96-C221481E5EB2}" presName="Accent10" presStyleCnt="0"/>
      <dgm:spPr/>
    </dgm:pt>
    <dgm:pt modelId="{520E27C0-7820-403C-9521-B3A5D055E367}" type="pres">
      <dgm:prSet presAssocID="{37E65B01-6769-48CD-9F96-C221481E5EB2}" presName="AccentHold2" presStyleLbl="node1" presStyleIdx="11" presStyleCnt="17"/>
      <dgm:spPr/>
    </dgm:pt>
    <dgm:pt modelId="{391D682F-6101-4098-897C-21E7183B4990}" type="pres">
      <dgm:prSet presAssocID="{37E65B01-6769-48CD-9F96-C221481E5EB2}" presName="Accent11" presStyleCnt="0"/>
      <dgm:spPr/>
    </dgm:pt>
    <dgm:pt modelId="{67D80A3F-B21D-46FB-BC94-A51DF13E6602}" type="pres">
      <dgm:prSet presAssocID="{37E65B01-6769-48CD-9F96-C221481E5EB2}" presName="AccentHold3" presStyleLbl="node1" presStyleIdx="12" presStyleCnt="17"/>
      <dgm:spPr/>
    </dgm:pt>
    <dgm:pt modelId="{8D2F4BF3-2D3A-43AC-98B2-2F6CB2D3E2EE}" type="pres">
      <dgm:prSet presAssocID="{DE6ACE6F-8A91-481C-98C1-09ED9CC11CF9}" presName="Child3" presStyleLbl="node1" presStyleIdx="13" presStyleCnt="17">
        <dgm:presLayoutVars>
          <dgm:chMax val="0"/>
          <dgm:chPref val="0"/>
        </dgm:presLayoutVars>
      </dgm:prSet>
      <dgm:spPr/>
    </dgm:pt>
    <dgm:pt modelId="{AD0ED6A8-90D4-4A4C-9AAE-CA96179874F8}" type="pres">
      <dgm:prSet presAssocID="{DE6ACE6F-8A91-481C-98C1-09ED9CC11CF9}" presName="Accent12" presStyleCnt="0"/>
      <dgm:spPr/>
    </dgm:pt>
    <dgm:pt modelId="{BB9C4AB6-A295-4C59-A082-DA8BE872CFC9}" type="pres">
      <dgm:prSet presAssocID="{DE6ACE6F-8A91-481C-98C1-09ED9CC11CF9}" presName="AccentHold1" presStyleLbl="node1" presStyleIdx="14" presStyleCnt="17"/>
      <dgm:spPr/>
    </dgm:pt>
    <dgm:pt modelId="{CD4A9904-9601-4D97-9AC3-78D5CF257874}" type="pres">
      <dgm:prSet presAssocID="{BC8DE0CA-F1BF-4FDF-A595-04EB44E1DDE9}" presName="Child4" presStyleLbl="node1" presStyleIdx="15" presStyleCnt="17">
        <dgm:presLayoutVars>
          <dgm:chMax val="0"/>
          <dgm:chPref val="0"/>
        </dgm:presLayoutVars>
      </dgm:prSet>
      <dgm:spPr/>
    </dgm:pt>
    <dgm:pt modelId="{E511A9B3-C80B-4817-B5F6-0C7F1BF1C31F}" type="pres">
      <dgm:prSet presAssocID="{BC8DE0CA-F1BF-4FDF-A595-04EB44E1DDE9}" presName="Accent13" presStyleCnt="0"/>
      <dgm:spPr/>
    </dgm:pt>
    <dgm:pt modelId="{23B2E58F-E778-4C67-8823-0D42C00A4FA3}" type="pres">
      <dgm:prSet presAssocID="{BC8DE0CA-F1BF-4FDF-A595-04EB44E1DDE9}" presName="AccentHold1" presStyleLbl="node1" presStyleIdx="16" presStyleCnt="17"/>
      <dgm:spPr/>
    </dgm:pt>
  </dgm:ptLst>
  <dgm:cxnLst>
    <dgm:cxn modelId="{468DD53C-0707-4FAC-A83B-E152F0F04ECE}" srcId="{B288085B-EEDD-43FB-8FA2-7EDD91AEBFF6}" destId="{C807D2D1-4985-491B-918E-EB796D83B318}" srcOrd="0" destOrd="0" parTransId="{D5B245D7-1A79-4068-AADD-C09B248C09AD}" sibTransId="{F04C59EE-4937-4ECB-8893-F64E959D72EA}"/>
    <dgm:cxn modelId="{8838643D-BE09-4ACF-9ED8-77ADBB63B50E}" type="presOf" srcId="{37E65B01-6769-48CD-9F96-C221481E5EB2}" destId="{3BED610E-F7F9-4085-A089-89C5A3F7A04D}" srcOrd="0" destOrd="0" presId="urn:microsoft.com/office/officeart/2009/3/layout/CircleRelationship"/>
    <dgm:cxn modelId="{2E885165-3934-4C9A-B3A6-96F7E03DF4A5}" srcId="{9B995671-2D09-4399-AF6A-C65E6E9BB843}" destId="{2BFB59AB-0A85-4A98-A9E3-F0A1ED75137A}" srcOrd="2" destOrd="0" parTransId="{538991D9-ECF1-4ADD-AAA5-04B7C114A824}" sibTransId="{01A5E80F-593F-4D50-99F8-DA6C61CBD6B3}"/>
    <dgm:cxn modelId="{3597EB6C-80C5-42D9-A668-062EFEF68402}" type="presOf" srcId="{DE6ACE6F-8A91-481C-98C1-09ED9CC11CF9}" destId="{8D2F4BF3-2D3A-43AC-98B2-2F6CB2D3E2EE}" srcOrd="0" destOrd="0" presId="urn:microsoft.com/office/officeart/2009/3/layout/CircleRelationship"/>
    <dgm:cxn modelId="{47FDF092-6707-441D-8B7B-DD6C2F4D50AC}" srcId="{9B995671-2D09-4399-AF6A-C65E6E9BB843}" destId="{84ACDEC0-1FAB-4D4C-AFC6-08741C5E6813}" srcOrd="1" destOrd="0" parTransId="{1D7390CE-A536-46E9-8B7B-FCE8099B9567}" sibTransId="{D402317E-AEF6-4A58-86FA-4117B29E8850}"/>
    <dgm:cxn modelId="{08169EA0-96B4-44AE-8ADF-76DC428FC9DE}" type="presOf" srcId="{BC8DE0CA-F1BF-4FDF-A595-04EB44E1DDE9}" destId="{CD4A9904-9601-4D97-9AC3-78D5CF257874}" srcOrd="0" destOrd="0" presId="urn:microsoft.com/office/officeart/2009/3/layout/CircleRelationship"/>
    <dgm:cxn modelId="{034454AA-BF2D-458B-9B12-8D408E94EEAC}" srcId="{B288085B-EEDD-43FB-8FA2-7EDD91AEBFF6}" destId="{BC8DE0CA-F1BF-4FDF-A595-04EB44E1DDE9}" srcOrd="3" destOrd="0" parTransId="{55490163-6166-4C9D-B01D-53F8323ECDFF}" sibTransId="{0BA9182B-2688-4E70-AF05-370E249D80C8}"/>
    <dgm:cxn modelId="{FBD203B4-3BE3-4054-AEE1-BCFA910BD8F2}" srcId="{9B995671-2D09-4399-AF6A-C65E6E9BB843}" destId="{23DC90E0-6DCF-4505-8EBF-BF5CC8B25BBB}" srcOrd="3" destOrd="0" parTransId="{8F992B84-27CD-4979-8CC5-96007226325C}" sibTransId="{C2F0B2EA-A056-4585-B91B-266A5DEEDB42}"/>
    <dgm:cxn modelId="{D19322B7-46B3-4703-875D-E1728057DB66}" type="presOf" srcId="{9B995671-2D09-4399-AF6A-C65E6E9BB843}" destId="{F6BD4005-6AD3-46BE-96C5-260B9580A2EA}" srcOrd="0" destOrd="0" presId="urn:microsoft.com/office/officeart/2009/3/layout/CircleRelationship"/>
    <dgm:cxn modelId="{250EC5BC-C3A1-4BDF-81D4-30E534530181}" type="presOf" srcId="{C807D2D1-4985-491B-918E-EB796D83B318}" destId="{29843AFC-90C6-478E-BB96-EF1A81FCC815}" srcOrd="0" destOrd="0" presId="urn:microsoft.com/office/officeart/2009/3/layout/CircleRelationship"/>
    <dgm:cxn modelId="{185834BE-A46A-480B-8590-4025F51B5BE0}" srcId="{9B995671-2D09-4399-AF6A-C65E6E9BB843}" destId="{B288085B-EEDD-43FB-8FA2-7EDD91AEBFF6}" srcOrd="0" destOrd="0" parTransId="{45A64C42-4B82-418E-840B-41E2A8265BB6}" sibTransId="{FF0C0732-141E-4D77-A724-AD88F9EF1912}"/>
    <dgm:cxn modelId="{56E998E1-F006-4A06-9BB8-36E6351781B4}" type="presOf" srcId="{B288085B-EEDD-43FB-8FA2-7EDD91AEBFF6}" destId="{9F04504A-B5E6-47F2-8005-D59B88127CE3}" srcOrd="0" destOrd="0" presId="urn:microsoft.com/office/officeart/2009/3/layout/CircleRelationship"/>
    <dgm:cxn modelId="{BD4FE9EA-794B-484D-9D0C-6F083C859EF7}" srcId="{B288085B-EEDD-43FB-8FA2-7EDD91AEBFF6}" destId="{DE6ACE6F-8A91-481C-98C1-09ED9CC11CF9}" srcOrd="2" destOrd="0" parTransId="{E5B5FBAB-5F17-4AFF-AAE8-FD3C2C18EF97}" sibTransId="{341DC4F5-2763-4C11-A286-E3FD3821CBEB}"/>
    <dgm:cxn modelId="{842D42F2-53CC-4B2E-91AD-C2F259D1DCA2}" srcId="{B288085B-EEDD-43FB-8FA2-7EDD91AEBFF6}" destId="{37E65B01-6769-48CD-9F96-C221481E5EB2}" srcOrd="1" destOrd="0" parTransId="{0CC911C7-AC08-46D2-993C-1087E65DDCEA}" sibTransId="{C1EF99FF-FEDD-4491-9FEF-F17295B264CD}"/>
    <dgm:cxn modelId="{DC75848B-F2C3-4BEA-80E8-B40AEFB8DE90}" type="presParOf" srcId="{F6BD4005-6AD3-46BE-96C5-260B9580A2EA}" destId="{9F04504A-B5E6-47F2-8005-D59B88127CE3}" srcOrd="0" destOrd="0" presId="urn:microsoft.com/office/officeart/2009/3/layout/CircleRelationship"/>
    <dgm:cxn modelId="{A58E940E-7B30-4623-86A2-7B4664F955A8}" type="presParOf" srcId="{F6BD4005-6AD3-46BE-96C5-260B9580A2EA}" destId="{0372B1C5-7B11-4DDA-B18F-082F3C619DDF}" srcOrd="1" destOrd="0" presId="urn:microsoft.com/office/officeart/2009/3/layout/CircleRelationship"/>
    <dgm:cxn modelId="{ECBA06E3-1573-4EB7-AB1E-F24D955DCE0C}" type="presParOf" srcId="{F6BD4005-6AD3-46BE-96C5-260B9580A2EA}" destId="{26364DBF-84E1-448C-8ADF-DE93A040A8DB}" srcOrd="2" destOrd="0" presId="urn:microsoft.com/office/officeart/2009/3/layout/CircleRelationship"/>
    <dgm:cxn modelId="{AAD0ED6F-8718-4785-B503-5D160FBAB2F5}" type="presParOf" srcId="{F6BD4005-6AD3-46BE-96C5-260B9580A2EA}" destId="{28B636A9-3DD8-4D01-85B5-5534320EE63F}" srcOrd="3" destOrd="0" presId="urn:microsoft.com/office/officeart/2009/3/layout/CircleRelationship"/>
    <dgm:cxn modelId="{225E7D22-2D52-44D5-87D8-35F4289ADE2D}" type="presParOf" srcId="{F6BD4005-6AD3-46BE-96C5-260B9580A2EA}" destId="{3246E1C5-E2A6-4B84-891B-AF00FE73A5DB}" srcOrd="4" destOrd="0" presId="urn:microsoft.com/office/officeart/2009/3/layout/CircleRelationship"/>
    <dgm:cxn modelId="{4A949956-4CAD-4028-8102-F23B5AA39322}" type="presParOf" srcId="{F6BD4005-6AD3-46BE-96C5-260B9580A2EA}" destId="{DED63B6C-419B-400D-B74C-ADD09062C3CB}" srcOrd="5" destOrd="0" presId="urn:microsoft.com/office/officeart/2009/3/layout/CircleRelationship"/>
    <dgm:cxn modelId="{2408DDEE-51B6-4827-B7EC-F927A03253E9}" type="presParOf" srcId="{F6BD4005-6AD3-46BE-96C5-260B9580A2EA}" destId="{F4DE4412-9372-45F4-9B9A-9E532E809B43}" srcOrd="6" destOrd="0" presId="urn:microsoft.com/office/officeart/2009/3/layout/CircleRelationship"/>
    <dgm:cxn modelId="{5028DCD0-13A0-4E94-94DD-AEB911AEAFB4}" type="presParOf" srcId="{F6BD4005-6AD3-46BE-96C5-260B9580A2EA}" destId="{29843AFC-90C6-478E-BB96-EF1A81FCC815}" srcOrd="7" destOrd="0" presId="urn:microsoft.com/office/officeart/2009/3/layout/CircleRelationship"/>
    <dgm:cxn modelId="{62846154-2754-4BC0-A0A0-FD8ECF42AC92}" type="presParOf" srcId="{F6BD4005-6AD3-46BE-96C5-260B9580A2EA}" destId="{A1C0DA75-5BF6-4F2B-BD1C-8532F215AB4D}" srcOrd="8" destOrd="0" presId="urn:microsoft.com/office/officeart/2009/3/layout/CircleRelationship"/>
    <dgm:cxn modelId="{BD99D589-D506-47FC-BA25-281D0955430E}" type="presParOf" srcId="{A1C0DA75-5BF6-4F2B-BD1C-8532F215AB4D}" destId="{ECD3B4E6-0867-40AF-8573-03B04715ABBE}" srcOrd="0" destOrd="0" presId="urn:microsoft.com/office/officeart/2009/3/layout/CircleRelationship"/>
    <dgm:cxn modelId="{88113E2F-3CCE-46FA-8850-21D3C4134A11}" type="presParOf" srcId="{F6BD4005-6AD3-46BE-96C5-260B9580A2EA}" destId="{698D1786-3235-49AA-8D77-3A94ABBCAD98}" srcOrd="9" destOrd="0" presId="urn:microsoft.com/office/officeart/2009/3/layout/CircleRelationship"/>
    <dgm:cxn modelId="{9D74AFF7-88DE-482A-8995-8F698F7A1536}" type="presParOf" srcId="{698D1786-3235-49AA-8D77-3A94ABBCAD98}" destId="{508AC188-C59D-458C-8957-2B50E714B4BA}" srcOrd="0" destOrd="0" presId="urn:microsoft.com/office/officeart/2009/3/layout/CircleRelationship"/>
    <dgm:cxn modelId="{4EF03462-AEC1-49EB-9055-EDAFF212EA93}" type="presParOf" srcId="{F6BD4005-6AD3-46BE-96C5-260B9580A2EA}" destId="{3BED610E-F7F9-4085-A089-89C5A3F7A04D}" srcOrd="10" destOrd="0" presId="urn:microsoft.com/office/officeart/2009/3/layout/CircleRelationship"/>
    <dgm:cxn modelId="{E66216E8-04CD-4A8A-BD07-FE7F6D491083}" type="presParOf" srcId="{F6BD4005-6AD3-46BE-96C5-260B9580A2EA}" destId="{897A2754-10B2-4C86-809F-ABA189DAFD3D}" srcOrd="11" destOrd="0" presId="urn:microsoft.com/office/officeart/2009/3/layout/CircleRelationship"/>
    <dgm:cxn modelId="{5E999EA2-5D8D-47FD-80C5-751A9C7ED572}" type="presParOf" srcId="{897A2754-10B2-4C86-809F-ABA189DAFD3D}" destId="{EFB2AA04-63CE-4FB6-9A1B-121D99A8921F}" srcOrd="0" destOrd="0" presId="urn:microsoft.com/office/officeart/2009/3/layout/CircleRelationship"/>
    <dgm:cxn modelId="{8E2DD169-A8EA-48BE-82D2-ADB28EB0EC08}" type="presParOf" srcId="{F6BD4005-6AD3-46BE-96C5-260B9580A2EA}" destId="{FF58E529-7603-4178-8BE0-E8E8EE0526FF}" srcOrd="12" destOrd="0" presId="urn:microsoft.com/office/officeart/2009/3/layout/CircleRelationship"/>
    <dgm:cxn modelId="{59AAD6CF-0BF0-4055-8864-FD0B16F4B072}" type="presParOf" srcId="{FF58E529-7603-4178-8BE0-E8E8EE0526FF}" destId="{520E27C0-7820-403C-9521-B3A5D055E367}" srcOrd="0" destOrd="0" presId="urn:microsoft.com/office/officeart/2009/3/layout/CircleRelationship"/>
    <dgm:cxn modelId="{3EB16C8C-CDEB-46FB-8932-496D3D738AF7}" type="presParOf" srcId="{F6BD4005-6AD3-46BE-96C5-260B9580A2EA}" destId="{391D682F-6101-4098-897C-21E7183B4990}" srcOrd="13" destOrd="0" presId="urn:microsoft.com/office/officeart/2009/3/layout/CircleRelationship"/>
    <dgm:cxn modelId="{4DDEAF66-1C9B-45CE-9904-D1C694D2A4D3}" type="presParOf" srcId="{391D682F-6101-4098-897C-21E7183B4990}" destId="{67D80A3F-B21D-46FB-BC94-A51DF13E6602}" srcOrd="0" destOrd="0" presId="urn:microsoft.com/office/officeart/2009/3/layout/CircleRelationship"/>
    <dgm:cxn modelId="{A5F7D6DA-1375-43E1-8F8C-D64A17154D79}" type="presParOf" srcId="{F6BD4005-6AD3-46BE-96C5-260B9580A2EA}" destId="{8D2F4BF3-2D3A-43AC-98B2-2F6CB2D3E2EE}" srcOrd="14" destOrd="0" presId="urn:microsoft.com/office/officeart/2009/3/layout/CircleRelationship"/>
    <dgm:cxn modelId="{84391891-1BB9-4E1E-8406-0C8C7C41E39F}" type="presParOf" srcId="{F6BD4005-6AD3-46BE-96C5-260B9580A2EA}" destId="{AD0ED6A8-90D4-4A4C-9AAE-CA96179874F8}" srcOrd="15" destOrd="0" presId="urn:microsoft.com/office/officeart/2009/3/layout/CircleRelationship"/>
    <dgm:cxn modelId="{4055543A-CBD6-40EE-846F-BAD1B18B5D3B}" type="presParOf" srcId="{AD0ED6A8-90D4-4A4C-9AAE-CA96179874F8}" destId="{BB9C4AB6-A295-4C59-A082-DA8BE872CFC9}" srcOrd="0" destOrd="0" presId="urn:microsoft.com/office/officeart/2009/3/layout/CircleRelationship"/>
    <dgm:cxn modelId="{150DE1E2-7701-45B2-B9F4-19A6F813672B}" type="presParOf" srcId="{F6BD4005-6AD3-46BE-96C5-260B9580A2EA}" destId="{CD4A9904-9601-4D97-9AC3-78D5CF257874}" srcOrd="16" destOrd="0" presId="urn:microsoft.com/office/officeart/2009/3/layout/CircleRelationship"/>
    <dgm:cxn modelId="{51199A8F-F9FB-4E85-A126-1F94A10D9730}" type="presParOf" srcId="{F6BD4005-6AD3-46BE-96C5-260B9580A2EA}" destId="{E511A9B3-C80B-4817-B5F6-0C7F1BF1C31F}" srcOrd="17" destOrd="0" presId="urn:microsoft.com/office/officeart/2009/3/layout/CircleRelationship"/>
    <dgm:cxn modelId="{0C94A631-092D-48C5-90C4-B1888ACD0E89}" type="presParOf" srcId="{E511A9B3-C80B-4817-B5F6-0C7F1BF1C31F}" destId="{23B2E58F-E778-4C67-8823-0D42C00A4FA3}" srcOrd="0" destOrd="0" presId="urn:microsoft.com/office/officeart/2009/3/layout/CircleRelationship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04504A-B5E6-47F2-8005-D59B88127CE3}">
      <dsp:nvSpPr>
        <dsp:cNvPr id="0" name=""/>
        <dsp:cNvSpPr/>
      </dsp:nvSpPr>
      <dsp:spPr>
        <a:xfrm>
          <a:off x="679291" y="22058"/>
          <a:ext cx="4305659" cy="41261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200" kern="1200" dirty="0"/>
            <a:t>Researcher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200" kern="1200" dirty="0"/>
            <a:t>Leadership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200" kern="1200" dirty="0"/>
            <a:t>Advocacy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200" kern="1200" dirty="0"/>
            <a:t>Advice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200" kern="1200" dirty="0"/>
            <a:t>Information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200" kern="1200" dirty="0"/>
            <a:t>Resource Management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200" kern="1200" dirty="0"/>
            <a:t>Producer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E" sz="1200" kern="1200" dirty="0"/>
        </a:p>
      </dsp:txBody>
      <dsp:txXfrm>
        <a:off x="1309840" y="626315"/>
        <a:ext cx="3044561" cy="2917608"/>
      </dsp:txXfrm>
    </dsp:sp>
    <dsp:sp modelId="{0372B1C5-7B11-4DDA-B18F-082F3C619DDF}">
      <dsp:nvSpPr>
        <dsp:cNvPr id="0" name=""/>
        <dsp:cNvSpPr/>
      </dsp:nvSpPr>
      <dsp:spPr>
        <a:xfrm>
          <a:off x="3067363" y="268605"/>
          <a:ext cx="370104" cy="37050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364DBF-84E1-448C-8ADF-DE93A040A8DB}">
      <dsp:nvSpPr>
        <dsp:cNvPr id="0" name=""/>
        <dsp:cNvSpPr/>
      </dsp:nvSpPr>
      <dsp:spPr>
        <a:xfrm>
          <a:off x="2191266" y="3502323"/>
          <a:ext cx="268360" cy="2681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B636A9-3DD8-4D01-85B5-5534320EE63F}">
      <dsp:nvSpPr>
        <dsp:cNvPr id="0" name=""/>
        <dsp:cNvSpPr/>
      </dsp:nvSpPr>
      <dsp:spPr>
        <a:xfrm>
          <a:off x="4710984" y="1771482"/>
          <a:ext cx="268360" cy="2681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46E1C5-E2A6-4B84-891B-AF00FE73A5DB}">
      <dsp:nvSpPr>
        <dsp:cNvPr id="0" name=""/>
        <dsp:cNvSpPr/>
      </dsp:nvSpPr>
      <dsp:spPr>
        <a:xfrm>
          <a:off x="3428591" y="3787402"/>
          <a:ext cx="370104" cy="37050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D63B6C-419B-400D-B74C-ADD09062C3CB}">
      <dsp:nvSpPr>
        <dsp:cNvPr id="0" name=""/>
        <dsp:cNvSpPr/>
      </dsp:nvSpPr>
      <dsp:spPr>
        <a:xfrm>
          <a:off x="2266380" y="794562"/>
          <a:ext cx="268360" cy="2681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DE4412-9372-45F4-9B9A-9E532E809B43}">
      <dsp:nvSpPr>
        <dsp:cNvPr id="0" name=""/>
        <dsp:cNvSpPr/>
      </dsp:nvSpPr>
      <dsp:spPr>
        <a:xfrm>
          <a:off x="1421694" y="2330218"/>
          <a:ext cx="268360" cy="2681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843AFC-90C6-478E-BB96-EF1A81FCC815}">
      <dsp:nvSpPr>
        <dsp:cNvPr id="0" name=""/>
        <dsp:cNvSpPr/>
      </dsp:nvSpPr>
      <dsp:spPr>
        <a:xfrm>
          <a:off x="127010" y="1021037"/>
          <a:ext cx="1353409" cy="135338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200" kern="1200" dirty="0"/>
            <a:t>Funding organisations and venues</a:t>
          </a:r>
        </a:p>
      </dsp:txBody>
      <dsp:txXfrm>
        <a:off x="325212" y="1219235"/>
        <a:ext cx="957005" cy="956987"/>
      </dsp:txXfrm>
    </dsp:sp>
    <dsp:sp modelId="{ECD3B4E6-0867-40AF-8573-03B04715ABBE}">
      <dsp:nvSpPr>
        <dsp:cNvPr id="0" name=""/>
        <dsp:cNvSpPr/>
      </dsp:nvSpPr>
      <dsp:spPr>
        <a:xfrm>
          <a:off x="2693161" y="806482"/>
          <a:ext cx="370104" cy="37050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8AC188-C59D-458C-8957-2B50E714B4BA}">
      <dsp:nvSpPr>
        <dsp:cNvPr id="0" name=""/>
        <dsp:cNvSpPr/>
      </dsp:nvSpPr>
      <dsp:spPr>
        <a:xfrm>
          <a:off x="254703" y="2770751"/>
          <a:ext cx="669193" cy="6694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ED610E-F7F9-4085-A089-89C5A3F7A04D}">
      <dsp:nvSpPr>
        <dsp:cNvPr id="0" name=""/>
        <dsp:cNvSpPr/>
      </dsp:nvSpPr>
      <dsp:spPr>
        <a:xfrm>
          <a:off x="4838677" y="384326"/>
          <a:ext cx="1353409" cy="135338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200" kern="1200" dirty="0"/>
            <a:t>Targeted delivery to various groups</a:t>
          </a:r>
        </a:p>
      </dsp:txBody>
      <dsp:txXfrm>
        <a:off x="5036879" y="582524"/>
        <a:ext cx="957005" cy="956987"/>
      </dsp:txXfrm>
    </dsp:sp>
    <dsp:sp modelId="{EFB2AA04-63CE-4FB6-9A1B-121D99A8921F}">
      <dsp:nvSpPr>
        <dsp:cNvPr id="0" name=""/>
        <dsp:cNvSpPr/>
      </dsp:nvSpPr>
      <dsp:spPr>
        <a:xfrm>
          <a:off x="4234354" y="1319029"/>
          <a:ext cx="370104" cy="37050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0E27C0-7820-403C-9521-B3A5D055E367}">
      <dsp:nvSpPr>
        <dsp:cNvPr id="0" name=""/>
        <dsp:cNvSpPr/>
      </dsp:nvSpPr>
      <dsp:spPr>
        <a:xfrm>
          <a:off x="0" y="3567384"/>
          <a:ext cx="268360" cy="2681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D80A3F-B21D-46FB-BC94-A51DF13E6602}">
      <dsp:nvSpPr>
        <dsp:cNvPr id="0" name=""/>
        <dsp:cNvSpPr/>
      </dsp:nvSpPr>
      <dsp:spPr>
        <a:xfrm>
          <a:off x="2674041" y="3185457"/>
          <a:ext cx="268360" cy="2681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2F4BF3-2D3A-43AC-98B2-2F6CB2D3E2EE}">
      <dsp:nvSpPr>
        <dsp:cNvPr id="0" name=""/>
        <dsp:cNvSpPr/>
      </dsp:nvSpPr>
      <dsp:spPr>
        <a:xfrm>
          <a:off x="5475093" y="2723568"/>
          <a:ext cx="1353409" cy="135338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200" kern="1200" dirty="0"/>
            <a:t>Support for artists</a:t>
          </a:r>
        </a:p>
      </dsp:txBody>
      <dsp:txXfrm>
        <a:off x="5673295" y="2921766"/>
        <a:ext cx="957005" cy="956987"/>
      </dsp:txXfrm>
    </dsp:sp>
    <dsp:sp modelId="{BB9C4AB6-A295-4C59-A082-DA8BE872CFC9}">
      <dsp:nvSpPr>
        <dsp:cNvPr id="0" name=""/>
        <dsp:cNvSpPr/>
      </dsp:nvSpPr>
      <dsp:spPr>
        <a:xfrm>
          <a:off x="5093380" y="2676386"/>
          <a:ext cx="268360" cy="2681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4A9904-9601-4D97-9AC3-78D5CF257874}">
      <dsp:nvSpPr>
        <dsp:cNvPr id="0" name=""/>
        <dsp:cNvSpPr/>
      </dsp:nvSpPr>
      <dsp:spPr>
        <a:xfrm>
          <a:off x="1590358" y="3881767"/>
          <a:ext cx="1353409" cy="135338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200" kern="1200" dirty="0"/>
            <a:t>Flagship projects and programmes</a:t>
          </a:r>
        </a:p>
      </dsp:txBody>
      <dsp:txXfrm>
        <a:off x="1788560" y="4079965"/>
        <a:ext cx="957005" cy="956987"/>
      </dsp:txXfrm>
    </dsp:sp>
    <dsp:sp modelId="{23B2E58F-E778-4C67-8823-0D42C00A4FA3}">
      <dsp:nvSpPr>
        <dsp:cNvPr id="0" name=""/>
        <dsp:cNvSpPr/>
      </dsp:nvSpPr>
      <dsp:spPr>
        <a:xfrm>
          <a:off x="2799003" y="3836074"/>
          <a:ext cx="268360" cy="2681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45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B75A6E-1D44-4FC6-A108-09F0E9F8DCC8}" type="datetimeFigureOut">
              <a:rPr lang="en-IE" smtClean="0"/>
              <a:t>04/11/2019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86313"/>
            <a:ext cx="5443537" cy="3914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5625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450" y="9445625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4BA416-F330-4C40-BBE1-A1DC02751DA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14661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A4CA2091-D6D9-43B4-BED9-FF8FA0FB775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235EABD5-505F-41F8-B148-CD1873697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IE" altLang="en-US">
              <a:latin typeface="Times New Roman" panose="02020603050405020304" pitchFamily="18" charset="0"/>
            </a:endParaRPr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4A98039C-41C5-4184-82BA-6F66912063C4}"/>
              </a:ext>
            </a:extLst>
          </p:cNvPr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68313">
              <a:tabLst>
                <a:tab pos="0" algn="l"/>
                <a:tab pos="952500" algn="l"/>
                <a:tab pos="1909763" algn="l"/>
                <a:tab pos="2867025" algn="l"/>
                <a:tab pos="3824288" algn="l"/>
                <a:tab pos="4781550" algn="l"/>
                <a:tab pos="5738813" algn="l"/>
                <a:tab pos="6694488" algn="l"/>
                <a:tab pos="7650163" algn="l"/>
                <a:tab pos="8607425" algn="l"/>
                <a:tab pos="9564688" algn="l"/>
                <a:tab pos="1052195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defTabSz="468313">
              <a:tabLst>
                <a:tab pos="0" algn="l"/>
                <a:tab pos="952500" algn="l"/>
                <a:tab pos="1909763" algn="l"/>
                <a:tab pos="2867025" algn="l"/>
                <a:tab pos="3824288" algn="l"/>
                <a:tab pos="4781550" algn="l"/>
                <a:tab pos="5738813" algn="l"/>
                <a:tab pos="6694488" algn="l"/>
                <a:tab pos="7650163" algn="l"/>
                <a:tab pos="8607425" algn="l"/>
                <a:tab pos="9564688" algn="l"/>
                <a:tab pos="1052195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defTabSz="468313">
              <a:tabLst>
                <a:tab pos="0" algn="l"/>
                <a:tab pos="952500" algn="l"/>
                <a:tab pos="1909763" algn="l"/>
                <a:tab pos="2867025" algn="l"/>
                <a:tab pos="3824288" algn="l"/>
                <a:tab pos="4781550" algn="l"/>
                <a:tab pos="5738813" algn="l"/>
                <a:tab pos="6694488" algn="l"/>
                <a:tab pos="7650163" algn="l"/>
                <a:tab pos="8607425" algn="l"/>
                <a:tab pos="9564688" algn="l"/>
                <a:tab pos="1052195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defTabSz="468313">
              <a:tabLst>
                <a:tab pos="0" algn="l"/>
                <a:tab pos="952500" algn="l"/>
                <a:tab pos="1909763" algn="l"/>
                <a:tab pos="2867025" algn="l"/>
                <a:tab pos="3824288" algn="l"/>
                <a:tab pos="4781550" algn="l"/>
                <a:tab pos="5738813" algn="l"/>
                <a:tab pos="6694488" algn="l"/>
                <a:tab pos="7650163" algn="l"/>
                <a:tab pos="8607425" algn="l"/>
                <a:tab pos="9564688" algn="l"/>
                <a:tab pos="1052195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defTabSz="468313">
              <a:tabLst>
                <a:tab pos="0" algn="l"/>
                <a:tab pos="952500" algn="l"/>
                <a:tab pos="1909763" algn="l"/>
                <a:tab pos="2867025" algn="l"/>
                <a:tab pos="3824288" algn="l"/>
                <a:tab pos="4781550" algn="l"/>
                <a:tab pos="5738813" algn="l"/>
                <a:tab pos="6694488" algn="l"/>
                <a:tab pos="7650163" algn="l"/>
                <a:tab pos="8607425" algn="l"/>
                <a:tab pos="9564688" algn="l"/>
                <a:tab pos="1052195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683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52500" algn="l"/>
                <a:tab pos="1909763" algn="l"/>
                <a:tab pos="2867025" algn="l"/>
                <a:tab pos="3824288" algn="l"/>
                <a:tab pos="4781550" algn="l"/>
                <a:tab pos="5738813" algn="l"/>
                <a:tab pos="6694488" algn="l"/>
                <a:tab pos="7650163" algn="l"/>
                <a:tab pos="8607425" algn="l"/>
                <a:tab pos="9564688" algn="l"/>
                <a:tab pos="1052195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683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52500" algn="l"/>
                <a:tab pos="1909763" algn="l"/>
                <a:tab pos="2867025" algn="l"/>
                <a:tab pos="3824288" algn="l"/>
                <a:tab pos="4781550" algn="l"/>
                <a:tab pos="5738813" algn="l"/>
                <a:tab pos="6694488" algn="l"/>
                <a:tab pos="7650163" algn="l"/>
                <a:tab pos="8607425" algn="l"/>
                <a:tab pos="9564688" algn="l"/>
                <a:tab pos="1052195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683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52500" algn="l"/>
                <a:tab pos="1909763" algn="l"/>
                <a:tab pos="2867025" algn="l"/>
                <a:tab pos="3824288" algn="l"/>
                <a:tab pos="4781550" algn="l"/>
                <a:tab pos="5738813" algn="l"/>
                <a:tab pos="6694488" algn="l"/>
                <a:tab pos="7650163" algn="l"/>
                <a:tab pos="8607425" algn="l"/>
                <a:tab pos="9564688" algn="l"/>
                <a:tab pos="1052195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683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52500" algn="l"/>
                <a:tab pos="1909763" algn="l"/>
                <a:tab pos="2867025" algn="l"/>
                <a:tab pos="3824288" algn="l"/>
                <a:tab pos="4781550" algn="l"/>
                <a:tab pos="5738813" algn="l"/>
                <a:tab pos="6694488" algn="l"/>
                <a:tab pos="7650163" algn="l"/>
                <a:tab pos="8607425" algn="l"/>
                <a:tab pos="9564688" algn="l"/>
                <a:tab pos="1052195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/>
            <a:fld id="{E37E7288-0ACA-48C3-9B6D-035C8D8A9222}" type="slidenum">
              <a:rPr lang="en-IE" altLang="en-US" sz="1300" smtClean="0">
                <a:solidFill>
                  <a:schemeClr val="tx1"/>
                </a:solidFill>
              </a:rPr>
              <a:pPr eaLnBrk="1" hangingPunct="1"/>
              <a:t>2</a:t>
            </a:fld>
            <a:endParaRPr lang="en-IE" altLang="en-US" sz="130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CB7FC-06D9-487E-8458-00D1A981303B}" type="datetimeFigureOut">
              <a:rPr lang="en-IE" smtClean="0"/>
              <a:t>04/11/2019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D7532-DDC0-4510-9B0D-93083882C7E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33621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CB7FC-06D9-487E-8458-00D1A981303B}" type="datetimeFigureOut">
              <a:rPr lang="en-IE" smtClean="0"/>
              <a:t>04/11/2019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D7532-DDC0-4510-9B0D-93083882C7E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44932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CB7FC-06D9-487E-8458-00D1A981303B}" type="datetimeFigureOut">
              <a:rPr lang="en-IE" smtClean="0"/>
              <a:t>04/11/2019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D7532-DDC0-4510-9B0D-93083882C7E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69550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CB7FC-06D9-487E-8458-00D1A981303B}" type="datetimeFigureOut">
              <a:rPr lang="en-IE" smtClean="0"/>
              <a:t>04/11/2019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D7532-DDC0-4510-9B0D-93083882C7E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77521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CB7FC-06D9-487E-8458-00D1A981303B}" type="datetimeFigureOut">
              <a:rPr lang="en-IE" smtClean="0"/>
              <a:t>04/11/2019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D7532-DDC0-4510-9B0D-93083882C7E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74947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CB7FC-06D9-487E-8458-00D1A981303B}" type="datetimeFigureOut">
              <a:rPr lang="en-IE" smtClean="0"/>
              <a:t>04/11/2019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D7532-DDC0-4510-9B0D-93083882C7E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16479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CB7FC-06D9-487E-8458-00D1A981303B}" type="datetimeFigureOut">
              <a:rPr lang="en-IE" smtClean="0"/>
              <a:t>04/11/2019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D7532-DDC0-4510-9B0D-93083882C7E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17062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CB7FC-06D9-487E-8458-00D1A981303B}" type="datetimeFigureOut">
              <a:rPr lang="en-IE" smtClean="0"/>
              <a:t>04/11/2019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D7532-DDC0-4510-9B0D-93083882C7E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06723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CB7FC-06D9-487E-8458-00D1A981303B}" type="datetimeFigureOut">
              <a:rPr lang="en-IE" smtClean="0"/>
              <a:t>04/11/2019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D7532-DDC0-4510-9B0D-93083882C7E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24265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CB7FC-06D9-487E-8458-00D1A981303B}" type="datetimeFigureOut">
              <a:rPr lang="en-IE" smtClean="0"/>
              <a:t>04/11/2019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D7532-DDC0-4510-9B0D-93083882C7E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12641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CB7FC-06D9-487E-8458-00D1A981303B}" type="datetimeFigureOut">
              <a:rPr lang="en-IE" smtClean="0"/>
              <a:t>04/11/2019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D7532-DDC0-4510-9B0D-93083882C7E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07463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CB7FC-06D9-487E-8458-00D1A981303B}" type="datetimeFigureOut">
              <a:rPr lang="en-IE" smtClean="0"/>
              <a:t>04/11/2019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AD7532-DDC0-4510-9B0D-93083882C7E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08692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ED5E6-429B-449C-8EA3-1EF47D546B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869723"/>
          </a:xfrm>
        </p:spPr>
        <p:txBody>
          <a:bodyPr>
            <a:normAutofit fontScale="90000"/>
          </a:bodyPr>
          <a:lstStyle/>
          <a:p>
            <a:r>
              <a:rPr lang="en-IE" dirty="0"/>
              <a:t>Arts Overview 2019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B2C7C8-3590-4D9F-B217-90B3EF1CEF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400301"/>
            <a:ext cx="9144000" cy="364127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dirty="0"/>
              <a:t>Arts Act 2003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dirty="0"/>
              <a:t>Arts Development Strategy 2016 – 2020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dirty="0"/>
              <a:t>Youth Arts Policy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dirty="0"/>
              <a:t>Public Arts Policy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dirty="0"/>
              <a:t>Children’s and Early Childhood Arts Policy &amp; Strategy 2020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dirty="0"/>
              <a:t>South Dublin Culture &amp; Creativity Strategy 2018 – 2022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dirty="0"/>
              <a:t>Music Generation South Dublin 5 Year Plan</a:t>
            </a:r>
          </a:p>
        </p:txBody>
      </p:sp>
    </p:spTree>
    <p:extLst>
      <p:ext uri="{BB962C8B-B14F-4D97-AF65-F5344CB8AC3E}">
        <p14:creationId xmlns:p14="http://schemas.microsoft.com/office/powerpoint/2010/main" val="18669663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38200" y="350116"/>
            <a:ext cx="8305800" cy="51552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endParaRPr lang="en-GB" dirty="0"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sz="2800" dirty="0" err="1">
                <a:solidFill>
                  <a:srgbClr val="996633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Cruinniú</a:t>
            </a:r>
            <a:r>
              <a:rPr lang="en-GB" sz="2800" dirty="0">
                <a:solidFill>
                  <a:srgbClr val="996633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na </a:t>
            </a:r>
            <a:r>
              <a:rPr lang="en-GB" sz="2800" dirty="0" err="1">
                <a:solidFill>
                  <a:srgbClr val="996633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nÓg</a:t>
            </a:r>
            <a:r>
              <a:rPr lang="en-GB" sz="2800" dirty="0">
                <a:solidFill>
                  <a:srgbClr val="996633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– A Day to Create 2020</a:t>
            </a:r>
            <a:endParaRPr lang="en-IE" sz="2800" dirty="0">
              <a:solidFill>
                <a:srgbClr val="996633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IE" sz="2000" dirty="0" err="1"/>
              <a:t>Cruinniú</a:t>
            </a:r>
            <a:r>
              <a:rPr lang="en-IE" sz="2000" dirty="0"/>
              <a:t> na </a:t>
            </a:r>
            <a:r>
              <a:rPr lang="en-IE" sz="2000" dirty="0" err="1"/>
              <a:t>nÓg</a:t>
            </a:r>
            <a:r>
              <a:rPr lang="en-IE" sz="2000" dirty="0"/>
              <a:t> celebrates and encourages children and young people’s participation in culture and creativity. Events are free, local and activity-based. It’s a day for ‘doing’, ‘making’ and ‘creating’! </a:t>
            </a:r>
            <a:r>
              <a:rPr lang="en-IE" sz="2000" b="1" dirty="0"/>
              <a:t>Audience &amp; participants 3825</a:t>
            </a:r>
          </a:p>
          <a:p>
            <a:pPr>
              <a:spcAft>
                <a:spcPts val="0"/>
              </a:spcAft>
            </a:pPr>
            <a:endParaRPr lang="en-IE" sz="20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IE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Funding  €75,000 confirmed for 2020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IE" sz="20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Cruinniú</a:t>
            </a:r>
            <a:r>
              <a:rPr lang="en-IE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 Co-ordinator: Carla Fazio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Consultation with </a:t>
            </a:r>
            <a:r>
              <a:rPr lang="en-IE" sz="20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Comhairle</a:t>
            </a:r>
            <a:r>
              <a:rPr lang="en-IE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na </a:t>
            </a:r>
            <a:r>
              <a:rPr lang="en-IE" sz="20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nÓg</a:t>
            </a:r>
            <a:endParaRPr lang="en-I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000" dirty="0"/>
              <a:t>Competitive Process </a:t>
            </a:r>
            <a:r>
              <a:rPr lang="en-IE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€50,000 </a:t>
            </a:r>
            <a:r>
              <a:rPr lang="en-IE" sz="20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Cruinniú</a:t>
            </a:r>
            <a:r>
              <a:rPr lang="en-IE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 Open call for proposals : </a:t>
            </a:r>
            <a:r>
              <a:rPr lang="en-IE" sz="2000" i="1" dirty="0"/>
              <a:t>Awards between €500 and €10,000.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000" i="1" dirty="0"/>
              <a:t>Sat June 13</a:t>
            </a:r>
            <a:r>
              <a:rPr lang="en-IE" sz="2000" i="1" baseline="30000" dirty="0"/>
              <a:t>th</a:t>
            </a:r>
            <a:r>
              <a:rPr lang="en-IE" sz="2000" i="1" dirty="0"/>
              <a:t> 2020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000" dirty="0"/>
              <a:t>Looking for innovative activities that foster creativity and engage a diverse audience</a:t>
            </a:r>
            <a:endParaRPr lang="en-IE" sz="2000" i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000" dirty="0"/>
              <a:t>May have a focus on hard to reach children in developmental projects</a:t>
            </a:r>
          </a:p>
        </p:txBody>
      </p:sp>
      <p:pic>
        <p:nvPicPr>
          <p:cNvPr id="1026" name="Picture 2" descr="CnnOg_2018_Mark_Co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4638" y="3640015"/>
            <a:ext cx="2894910" cy="2927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14203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40117" y="2315907"/>
            <a:ext cx="8452338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2800" dirty="0">
                <a:solidFill>
                  <a:srgbClr val="996633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Project Awards 2020</a:t>
            </a:r>
          </a:p>
          <a:p>
            <a:endParaRPr lang="en-IE" b="1" i="1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b="1" dirty="0"/>
              <a:t>Project Funding –  Direct Invitation internal to Cultural Team</a:t>
            </a:r>
            <a:br>
              <a:rPr lang="en-IE" b="1" dirty="0"/>
            </a:br>
            <a:r>
              <a:rPr lang="en-IE" dirty="0"/>
              <a:t>Deepening existing projects and looking at a shortlist from others that may be in the pipeline. €64,000</a:t>
            </a:r>
            <a:br>
              <a:rPr lang="en-IE" dirty="0"/>
            </a:br>
            <a:br>
              <a:rPr lang="en-IE" sz="1600" dirty="0"/>
            </a:br>
            <a:endParaRPr lang="en-GB" sz="1600" dirty="0">
              <a:solidFill>
                <a:srgbClr val="005949"/>
              </a:solidFill>
            </a:endParaRPr>
          </a:p>
          <a:p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740117" y="802609"/>
            <a:ext cx="8452338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2800" dirty="0">
                <a:solidFill>
                  <a:srgbClr val="996633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Decade of Commemorations 2020</a:t>
            </a:r>
          </a:p>
          <a:p>
            <a:endParaRPr lang="en-IE" b="1" i="1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Decade of Commemorations</a:t>
            </a:r>
            <a:br>
              <a:rPr lang="en-GB" b="1" dirty="0"/>
            </a:br>
            <a:r>
              <a:rPr lang="en-GB" dirty="0"/>
              <a:t>- Community Strand €15,000 (led by South Dublin Libraries)</a:t>
            </a:r>
            <a:br>
              <a:rPr lang="en-GB" dirty="0"/>
            </a:br>
            <a:endParaRPr lang="en-GB" sz="1600" dirty="0">
              <a:solidFill>
                <a:srgbClr val="005949"/>
              </a:solidFill>
            </a:endParaRPr>
          </a:p>
          <a:p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5A5BA9F-48B2-4FF8-9D86-502F19C5E0FB}"/>
              </a:ext>
            </a:extLst>
          </p:cNvPr>
          <p:cNvSpPr/>
          <p:nvPr/>
        </p:nvSpPr>
        <p:spPr>
          <a:xfrm>
            <a:off x="876188" y="4210318"/>
            <a:ext cx="8452338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2800" dirty="0">
                <a:solidFill>
                  <a:srgbClr val="996633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Schools Cultural Awards 2020</a:t>
            </a:r>
          </a:p>
          <a:p>
            <a:endParaRPr lang="en-IE" i="1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dirty="0"/>
              <a:t>Open Call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dirty="0"/>
              <a:t>Project Funding up to €2,000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dirty="0"/>
              <a:t>Budget €10,000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1600" dirty="0"/>
              <a:t>Visual, Dance &amp; Theatre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1600" dirty="0"/>
              <a:t>Closing Date: December 6th</a:t>
            </a:r>
            <a:endParaRPr lang="en-GB" sz="16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83095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7E504964-49E3-4EE3-A581-74D96C9C56D0}"/>
              </a:ext>
            </a:extLst>
          </p:cNvPr>
          <p:cNvGraphicFramePr/>
          <p:nvPr/>
        </p:nvGraphicFramePr>
        <p:xfrm>
          <a:off x="2846439" y="1092783"/>
          <a:ext cx="6828503" cy="52572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148" name="Rectangle 4">
            <a:extLst>
              <a:ext uri="{FF2B5EF4-FFF2-40B4-BE49-F238E27FC236}">
                <a16:creationId xmlns:a16="http://schemas.microsoft.com/office/drawing/2014/main" id="{3B6BFF34-BD80-447E-9135-01CD691577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2332" y="508008"/>
            <a:ext cx="830733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IE" altLang="en-US" sz="3200" dirty="0"/>
              <a:t>Role of the Arts Office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D880F412-7B8C-468A-8A21-0E9C626FEB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607" y="549587"/>
            <a:ext cx="7160785" cy="5758825"/>
          </a:xfrm>
        </p:spPr>
      </p:pic>
    </p:spTree>
    <p:extLst>
      <p:ext uri="{BB962C8B-B14F-4D97-AF65-F5344CB8AC3E}">
        <p14:creationId xmlns:p14="http://schemas.microsoft.com/office/powerpoint/2010/main" val="40270182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man, holding&#10;&#10;Description automatically generated">
            <a:extLst>
              <a:ext uri="{FF2B5EF4-FFF2-40B4-BE49-F238E27FC236}">
                <a16:creationId xmlns:a16="http://schemas.microsoft.com/office/drawing/2014/main" id="{B1E37D4E-6174-4A16-868B-01CD2940CF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244" y="459433"/>
            <a:ext cx="7841511" cy="5939134"/>
          </a:xfrm>
        </p:spPr>
      </p:pic>
    </p:spTree>
    <p:extLst>
      <p:ext uri="{BB962C8B-B14F-4D97-AF65-F5344CB8AC3E}">
        <p14:creationId xmlns:p14="http://schemas.microsoft.com/office/powerpoint/2010/main" val="22669490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867" y="3999650"/>
            <a:ext cx="5766133" cy="2387600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 </a:t>
            </a:r>
            <a:br>
              <a:rPr lang="en-IE" dirty="0"/>
            </a:br>
            <a:r>
              <a:rPr lang="en-GB" b="1" dirty="0"/>
              <a:t> </a:t>
            </a:r>
            <a:br>
              <a:rPr lang="en-IE" dirty="0"/>
            </a:br>
            <a:r>
              <a:rPr lang="en-GB" b="1" dirty="0"/>
              <a:t> </a:t>
            </a:r>
            <a:br>
              <a:rPr lang="en-IE" dirty="0"/>
            </a:br>
            <a:br>
              <a:rPr lang="en-IE" dirty="0"/>
            </a:br>
            <a:r>
              <a:rPr lang="en-GB" dirty="0"/>
              <a:t> 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709621"/>
            <a:ext cx="4331817" cy="613493"/>
          </a:xfrm>
          <a:solidFill>
            <a:schemeClr val="accent2"/>
          </a:solidFill>
        </p:spPr>
        <p:txBody>
          <a:bodyPr/>
          <a:lstStyle/>
          <a:p>
            <a:r>
              <a:rPr lang="en-IE" b="1" dirty="0"/>
              <a:t>Arts Grants &amp; Bursaries</a:t>
            </a:r>
            <a:endParaRPr lang="en-IE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9817" y="0"/>
            <a:ext cx="4812183" cy="374609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743950" y="3876802"/>
            <a:ext cx="280048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3200" dirty="0">
                <a:solidFill>
                  <a:srgbClr val="C18B18"/>
                </a:solidFill>
                <a:latin typeface="ArialMT"/>
              </a:rPr>
              <a:t>Creative Ireland Programme</a:t>
            </a:r>
            <a:endParaRPr lang="en-IE" sz="3200" dirty="0"/>
          </a:p>
        </p:txBody>
      </p:sp>
      <p:pic>
        <p:nvPicPr>
          <p:cNvPr id="6" name="Content Placeholder 11">
            <a:extLst>
              <a:ext uri="{FF2B5EF4-FFF2-40B4-BE49-F238E27FC236}">
                <a16:creationId xmlns:a16="http://schemas.microsoft.com/office/drawing/2014/main" id="{CF959301-61AB-418C-96B7-075CD5B0B0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67" y="574952"/>
            <a:ext cx="5525950" cy="207022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0F891B8-7DC4-4E74-A84C-4ED7173F7290}"/>
              </a:ext>
            </a:extLst>
          </p:cNvPr>
          <p:cNvSpPr/>
          <p:nvPr/>
        </p:nvSpPr>
        <p:spPr>
          <a:xfrm>
            <a:off x="407385" y="2763752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IE" dirty="0"/>
              <a:t>To develop a sustainable music education service in South Dublin County that engages children and young people in active, inspirational music-making in a musical county</a:t>
            </a:r>
          </a:p>
        </p:txBody>
      </p:sp>
    </p:spTree>
    <p:extLst>
      <p:ext uri="{BB962C8B-B14F-4D97-AF65-F5344CB8AC3E}">
        <p14:creationId xmlns:p14="http://schemas.microsoft.com/office/powerpoint/2010/main" val="20635253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98767" y="1198500"/>
            <a:ext cx="74223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3200" dirty="0">
                <a:solidFill>
                  <a:srgbClr val="996633"/>
                </a:solidFill>
                <a:latin typeface="ArialMT"/>
              </a:rPr>
              <a:t>Creative Ireland South Dublin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847493" y="2255520"/>
            <a:ext cx="10675512" cy="4039772"/>
          </a:xfrm>
        </p:spPr>
        <p:txBody>
          <a:bodyPr>
            <a:noAutofit/>
          </a:bodyPr>
          <a:lstStyle/>
          <a:p>
            <a:endParaRPr lang="en-IE" sz="2000" dirty="0"/>
          </a:p>
          <a:p>
            <a:r>
              <a:rPr lang="en-IE" sz="2000" dirty="0"/>
              <a:t>Legacy programme of 1916 Commemorative programme</a:t>
            </a:r>
            <a:br>
              <a:rPr lang="en-IE" sz="2000" dirty="0"/>
            </a:br>
            <a:r>
              <a:rPr lang="en-IE" sz="2000" dirty="0"/>
              <a:t>	- Investing in Culture &amp; Creativity Strategies</a:t>
            </a:r>
            <a:br>
              <a:rPr lang="en-IE" sz="2000" dirty="0"/>
            </a:br>
            <a:r>
              <a:rPr lang="en-IE" sz="2000" dirty="0"/>
              <a:t>	- Advancing the Understanding of Creativity</a:t>
            </a:r>
          </a:p>
          <a:p>
            <a:r>
              <a:rPr lang="en-IE" sz="2000" dirty="0"/>
              <a:t>Funding cross sectoral projects (across cultural and creative sectors)</a:t>
            </a:r>
          </a:p>
          <a:p>
            <a:pPr marL="0" indent="0">
              <a:buNone/>
            </a:pPr>
            <a:r>
              <a:rPr lang="en-IE" sz="2000" dirty="0"/>
              <a:t>	- Projects of scale and ambitions</a:t>
            </a:r>
          </a:p>
          <a:p>
            <a:pPr marL="0" indent="0">
              <a:buNone/>
            </a:pPr>
            <a:r>
              <a:rPr lang="en-IE" sz="2000" dirty="0"/>
              <a:t>	- Projects that might otherwise have fallen through the cracks</a:t>
            </a:r>
          </a:p>
          <a:p>
            <a:pPr marL="0" indent="0">
              <a:buNone/>
            </a:pPr>
            <a:r>
              <a:rPr lang="en-IE" sz="2000" dirty="0"/>
              <a:t>	- projects that support innovation</a:t>
            </a:r>
          </a:p>
          <a:p>
            <a:pPr marL="0" indent="0">
              <a:buNone/>
            </a:pPr>
            <a:endParaRPr lang="en-IE" sz="2000" dirty="0"/>
          </a:p>
        </p:txBody>
      </p:sp>
    </p:spTree>
    <p:extLst>
      <p:ext uri="{BB962C8B-B14F-4D97-AF65-F5344CB8AC3E}">
        <p14:creationId xmlns:p14="http://schemas.microsoft.com/office/powerpoint/2010/main" val="19742753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b="1" dirty="0">
                <a:solidFill>
                  <a:srgbClr val="996633"/>
                </a:solidFill>
              </a:rPr>
              <a:t>Culture &amp; Creative Strategy 2018- 2022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84107"/>
            <a:ext cx="10515600" cy="4927052"/>
          </a:xfrm>
        </p:spPr>
        <p:txBody>
          <a:bodyPr>
            <a:normAutofit lnSpcReduction="10000"/>
          </a:bodyPr>
          <a:lstStyle/>
          <a:p>
            <a:r>
              <a:rPr lang="en-IE" sz="2400" dirty="0">
                <a:solidFill>
                  <a:srgbClr val="996633"/>
                </a:solidFill>
              </a:rPr>
              <a:t>Creative Communities</a:t>
            </a:r>
            <a:br>
              <a:rPr lang="en-IE" sz="2400" dirty="0">
                <a:solidFill>
                  <a:srgbClr val="996633"/>
                </a:solidFill>
              </a:rPr>
            </a:br>
            <a:endParaRPr lang="en-IE" sz="2400" dirty="0">
              <a:solidFill>
                <a:srgbClr val="996633"/>
              </a:solidFill>
            </a:endParaRPr>
          </a:p>
          <a:p>
            <a:r>
              <a:rPr lang="en-IE" sz="2400" dirty="0">
                <a:solidFill>
                  <a:srgbClr val="996633"/>
                </a:solidFill>
              </a:rPr>
              <a:t>Sustaining Creativity</a:t>
            </a:r>
            <a:br>
              <a:rPr lang="en-IE" sz="2400" dirty="0">
                <a:solidFill>
                  <a:srgbClr val="996633"/>
                </a:solidFill>
              </a:rPr>
            </a:br>
            <a:endParaRPr lang="en-IE" sz="2400" b="1" dirty="0">
              <a:solidFill>
                <a:srgbClr val="996633"/>
              </a:solidFill>
            </a:endParaRPr>
          </a:p>
          <a:p>
            <a:r>
              <a:rPr lang="en-IE" sz="2400" dirty="0">
                <a:solidFill>
                  <a:srgbClr val="996633"/>
                </a:solidFill>
              </a:rPr>
              <a:t>Re-imagining Place</a:t>
            </a:r>
            <a:br>
              <a:rPr lang="en-IE" sz="2400" dirty="0">
                <a:solidFill>
                  <a:srgbClr val="996633"/>
                </a:solidFill>
              </a:rPr>
            </a:br>
            <a:endParaRPr lang="en-IE" sz="2400" b="1" dirty="0">
              <a:solidFill>
                <a:srgbClr val="996633"/>
              </a:solidFill>
            </a:endParaRPr>
          </a:p>
          <a:p>
            <a:r>
              <a:rPr lang="en-IE" sz="2400" dirty="0">
                <a:solidFill>
                  <a:srgbClr val="996633"/>
                </a:solidFill>
              </a:rPr>
              <a:t>Cultural Hubs</a:t>
            </a:r>
          </a:p>
          <a:p>
            <a:endParaRPr lang="en-IE" sz="2400" b="1" dirty="0">
              <a:solidFill>
                <a:srgbClr val="996633"/>
              </a:solidFill>
            </a:endParaRPr>
          </a:p>
          <a:p>
            <a:r>
              <a:rPr lang="en-IE" sz="2400" dirty="0">
                <a:solidFill>
                  <a:srgbClr val="996633"/>
                </a:solidFill>
              </a:rPr>
              <a:t>Creative Citizens</a:t>
            </a:r>
          </a:p>
          <a:p>
            <a:pPr marL="0" indent="0">
              <a:buNone/>
            </a:pPr>
            <a:endParaRPr lang="en-IE" sz="2400" b="1" dirty="0">
              <a:solidFill>
                <a:srgbClr val="996633"/>
              </a:solidFill>
            </a:endParaRPr>
          </a:p>
          <a:p>
            <a:r>
              <a:rPr lang="en-IE" sz="2400" dirty="0">
                <a:solidFill>
                  <a:srgbClr val="996633"/>
                </a:solidFill>
              </a:rPr>
              <a:t>Networks &amp; Partnership</a:t>
            </a:r>
            <a:br>
              <a:rPr lang="en-IE" sz="2400" b="1" dirty="0"/>
            </a:br>
            <a:endParaRPr lang="en-IE" sz="2400" b="1" dirty="0"/>
          </a:p>
        </p:txBody>
      </p:sp>
    </p:spTree>
    <p:extLst>
      <p:ext uri="{BB962C8B-B14F-4D97-AF65-F5344CB8AC3E}">
        <p14:creationId xmlns:p14="http://schemas.microsoft.com/office/powerpoint/2010/main" val="35052765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B55AC-DD8A-4BAC-A17A-954B069B4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35025"/>
          </a:xfrm>
        </p:spPr>
        <p:txBody>
          <a:bodyPr>
            <a:normAutofit/>
          </a:bodyPr>
          <a:lstStyle/>
          <a:p>
            <a:r>
              <a:rPr lang="en-IE" sz="3200" dirty="0">
                <a:solidFill>
                  <a:srgbClr val="996633"/>
                </a:solidFill>
                <a:latin typeface="ArialMT"/>
              </a:rPr>
              <a:t>Culture &amp; Creative Strategy 2018- 2019</a:t>
            </a:r>
            <a:endParaRPr lang="en-IE" sz="3200" dirty="0">
              <a:latin typeface="ArialMT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6FD5A8C2-3B90-475F-98AE-D03F5B94FB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583274"/>
              </p:ext>
            </p:extLst>
          </p:nvPr>
        </p:nvGraphicFramePr>
        <p:xfrm>
          <a:off x="838200" y="1300163"/>
          <a:ext cx="10515600" cy="5044302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5777484">
                  <a:extLst>
                    <a:ext uri="{9D8B030D-6E8A-4147-A177-3AD203B41FA5}">
                      <a16:colId xmlns:a16="http://schemas.microsoft.com/office/drawing/2014/main" val="3892732594"/>
                    </a:ext>
                  </a:extLst>
                </a:gridCol>
                <a:gridCol w="2160023">
                  <a:extLst>
                    <a:ext uri="{9D8B030D-6E8A-4147-A177-3AD203B41FA5}">
                      <a16:colId xmlns:a16="http://schemas.microsoft.com/office/drawing/2014/main" val="251551364"/>
                    </a:ext>
                  </a:extLst>
                </a:gridCol>
                <a:gridCol w="2578093">
                  <a:extLst>
                    <a:ext uri="{9D8B030D-6E8A-4147-A177-3AD203B41FA5}">
                      <a16:colId xmlns:a16="http://schemas.microsoft.com/office/drawing/2014/main" val="801026091"/>
                    </a:ext>
                  </a:extLst>
                </a:gridCol>
              </a:tblGrid>
              <a:tr h="983922">
                <a:tc>
                  <a:txBody>
                    <a:bodyPr/>
                    <a:lstStyle/>
                    <a:p>
                      <a:r>
                        <a:rPr lang="en-IE" dirty="0"/>
                        <a:t>Projects, Awards &amp; Events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/>
                        <a:t>Expenditure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/>
                        <a:t>Participation and Engagement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2097919"/>
                  </a:ext>
                </a:extLst>
              </a:tr>
              <a:tr h="570050">
                <a:tc>
                  <a:txBody>
                    <a:bodyPr/>
                    <a:lstStyle/>
                    <a:p>
                      <a:r>
                        <a:rPr lang="en-IE" dirty="0"/>
                        <a:t>13 Schools Cultural Awards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/>
                        <a:t>20,000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/>
                        <a:t>5,100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3417045"/>
                  </a:ext>
                </a:extLst>
              </a:tr>
              <a:tr h="570050">
                <a:tc>
                  <a:txBody>
                    <a:bodyPr/>
                    <a:lstStyle/>
                    <a:p>
                      <a:r>
                        <a:rPr lang="en-IE" dirty="0"/>
                        <a:t>4 Incubation Awards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/>
                        <a:t>19,000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/>
                        <a:t>25,408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0142218"/>
                  </a:ext>
                </a:extLst>
              </a:tr>
              <a:tr h="570050">
                <a:tc>
                  <a:txBody>
                    <a:bodyPr/>
                    <a:lstStyle/>
                    <a:p>
                      <a:r>
                        <a:rPr lang="en-IE" dirty="0"/>
                        <a:t>3 Artists &amp; Creatives in Collaborative Practice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/>
                        <a:t>34,000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/>
                        <a:t>1,749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9841209"/>
                  </a:ext>
                </a:extLst>
              </a:tr>
              <a:tr h="570050">
                <a:tc>
                  <a:txBody>
                    <a:bodyPr/>
                    <a:lstStyle/>
                    <a:p>
                      <a:r>
                        <a:rPr lang="en-IE" dirty="0"/>
                        <a:t>23 Projects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/>
                        <a:t>191,000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/>
                        <a:t>5,554 (*)</a:t>
                      </a:r>
                    </a:p>
                    <a:p>
                      <a:endParaRPr lang="en-I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7528103"/>
                  </a:ext>
                </a:extLst>
              </a:tr>
              <a:tr h="5700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/>
                        <a:t>70 </a:t>
                      </a:r>
                      <a:r>
                        <a:rPr lang="en-IE" dirty="0" err="1"/>
                        <a:t>Cruinniú</a:t>
                      </a:r>
                      <a:r>
                        <a:rPr lang="en-IE" dirty="0"/>
                        <a:t> na </a:t>
                      </a:r>
                      <a:r>
                        <a:rPr lang="en-IE" dirty="0" err="1"/>
                        <a:t>nÓg</a:t>
                      </a:r>
                      <a:r>
                        <a:rPr lang="en-IE" dirty="0"/>
                        <a:t>(*)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/>
                        <a:t>85,000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/>
                        <a:t>4112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0629057"/>
                  </a:ext>
                </a:extLst>
              </a:tr>
              <a:tr h="570050">
                <a:tc>
                  <a:txBody>
                    <a:bodyPr/>
                    <a:lstStyle/>
                    <a:p>
                      <a:r>
                        <a:rPr lang="en-IE" dirty="0"/>
                        <a:t>Decade of Commemorations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/>
                        <a:t>15,000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/>
                        <a:t>9150 (*)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9624628"/>
                  </a:ext>
                </a:extLst>
              </a:tr>
              <a:tr h="570050">
                <a:tc>
                  <a:txBody>
                    <a:bodyPr/>
                    <a:lstStyle/>
                    <a:p>
                      <a:r>
                        <a:rPr lang="en-IE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/>
                        <a:t>364,000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/>
                        <a:t>51,073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84772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6870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696A7E-D1B1-4259-B6CC-679D0D1728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3050"/>
            <a:ext cx="10515600" cy="4953000"/>
          </a:xfrm>
        </p:spPr>
        <p:txBody>
          <a:bodyPr>
            <a:normAutofit fontScale="92500" lnSpcReduction="10000"/>
          </a:bodyPr>
          <a:lstStyle/>
          <a:p>
            <a:r>
              <a:rPr lang="en-IE" sz="2600" dirty="0"/>
              <a:t>Developing Capacity and Programming for Children with Complex Needs</a:t>
            </a:r>
          </a:p>
          <a:p>
            <a:r>
              <a:rPr lang="en-IE" sz="2600" dirty="0"/>
              <a:t>Story telling &amp; Local Myth/legend</a:t>
            </a:r>
          </a:p>
          <a:p>
            <a:r>
              <a:rPr lang="en-IE" sz="2600" dirty="0"/>
              <a:t>Architecture &amp; public engagement</a:t>
            </a:r>
          </a:p>
          <a:p>
            <a:r>
              <a:rPr lang="en-IE" sz="2600" dirty="0"/>
              <a:t>Literature </a:t>
            </a:r>
            <a:r>
              <a:rPr lang="en-IE" sz="2600" i="1" dirty="0"/>
              <a:t>(Writer-in Residence)</a:t>
            </a:r>
          </a:p>
          <a:p>
            <a:r>
              <a:rPr lang="en-IE" sz="2600" dirty="0"/>
              <a:t>Connecting the Unconnected – through technology, music, and universal languages</a:t>
            </a:r>
          </a:p>
          <a:p>
            <a:r>
              <a:rPr lang="en-IE" sz="2600" dirty="0"/>
              <a:t>Multilingual Cultural Festival – Mother Tongues Festival</a:t>
            </a:r>
          </a:p>
          <a:p>
            <a:r>
              <a:rPr lang="en-IE" sz="2600" dirty="0"/>
              <a:t>Dance with Mixed Martial Arts Community</a:t>
            </a:r>
          </a:p>
          <a:p>
            <a:r>
              <a:rPr lang="en-IE" sz="2600" dirty="0"/>
              <a:t>Visual Art with Irish Prisoners</a:t>
            </a:r>
          </a:p>
          <a:p>
            <a:r>
              <a:rPr lang="en-IE" sz="2600" dirty="0"/>
              <a:t>Devised theatre</a:t>
            </a:r>
          </a:p>
          <a:p>
            <a:r>
              <a:rPr lang="en-US" sz="2600" dirty="0"/>
              <a:t>Ensemble of differently abled actors and makers</a:t>
            </a:r>
            <a:br>
              <a:rPr lang="en-US" sz="2600" dirty="0"/>
            </a:br>
            <a:endParaRPr lang="en-US" sz="2600" dirty="0"/>
          </a:p>
          <a:p>
            <a:endParaRPr lang="en-IE" b="1" dirty="0"/>
          </a:p>
          <a:p>
            <a:endParaRPr lang="en-IE" b="1" dirty="0"/>
          </a:p>
          <a:p>
            <a:endParaRPr lang="en-IE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6E07776-35B0-41BE-ADBC-01B7DE81A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0141"/>
            <a:ext cx="10515600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3200" dirty="0">
                <a:solidFill>
                  <a:srgbClr val="996633"/>
                </a:solidFill>
                <a:latin typeface="ArialMT"/>
              </a:rPr>
              <a:t>Delivering the Strategy 2019</a:t>
            </a:r>
          </a:p>
        </p:txBody>
      </p:sp>
    </p:spTree>
    <p:extLst>
      <p:ext uri="{BB962C8B-B14F-4D97-AF65-F5344CB8AC3E}">
        <p14:creationId xmlns:p14="http://schemas.microsoft.com/office/powerpoint/2010/main" val="17381831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1952</TotalTime>
  <Words>301</Words>
  <Application>Microsoft Office PowerPoint</Application>
  <PresentationFormat>Widescreen</PresentationFormat>
  <Paragraphs>102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ArialMT</vt:lpstr>
      <vt:lpstr>Calibri</vt:lpstr>
      <vt:lpstr>Calibri Light</vt:lpstr>
      <vt:lpstr>Georgia</vt:lpstr>
      <vt:lpstr>Times New Roman</vt:lpstr>
      <vt:lpstr>Office Theme</vt:lpstr>
      <vt:lpstr>Arts Overview 2019</vt:lpstr>
      <vt:lpstr>PowerPoint Presentation</vt:lpstr>
      <vt:lpstr>PowerPoint Presentation</vt:lpstr>
      <vt:lpstr>PowerPoint Presentation</vt:lpstr>
      <vt:lpstr>        </vt:lpstr>
      <vt:lpstr>PowerPoint Presentation</vt:lpstr>
      <vt:lpstr>Culture &amp; Creative Strategy 2018- 2022</vt:lpstr>
      <vt:lpstr>Culture &amp; Creative Strategy 2018- 2019</vt:lpstr>
      <vt:lpstr>Delivering the Strategy 2019</vt:lpstr>
      <vt:lpstr>PowerPoint Presentation</vt:lpstr>
      <vt:lpstr>PowerPoint Presentation</vt:lpstr>
    </vt:vector>
  </TitlesOfParts>
  <Company>South Dublin County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 CONTEXT 4 - IN OUR TIME</dc:title>
  <dc:creator>Collette Ryan</dc:creator>
  <cp:lastModifiedBy>Orla Scannell</cp:lastModifiedBy>
  <cp:revision>316</cp:revision>
  <cp:lastPrinted>2019-11-04T13:22:29Z</cp:lastPrinted>
  <dcterms:created xsi:type="dcterms:W3CDTF">2017-01-26T13:55:10Z</dcterms:created>
  <dcterms:modified xsi:type="dcterms:W3CDTF">2019-11-04T13:31:32Z</dcterms:modified>
</cp:coreProperties>
</file>