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6" r:id="rId2"/>
    <p:sldId id="306" r:id="rId3"/>
    <p:sldId id="341" r:id="rId4"/>
    <p:sldId id="340" r:id="rId5"/>
    <p:sldId id="333" r:id="rId6"/>
    <p:sldId id="258" r:id="rId7"/>
    <p:sldId id="319" r:id="rId8"/>
    <p:sldId id="334" r:id="rId9"/>
    <p:sldId id="305" r:id="rId10"/>
    <p:sldId id="332" r:id="rId11"/>
    <p:sldId id="322" r:id="rId12"/>
    <p:sldId id="268" r:id="rId13"/>
    <p:sldId id="324" r:id="rId14"/>
    <p:sldId id="337" r:id="rId15"/>
    <p:sldId id="338" r:id="rId16"/>
    <p:sldId id="304" r:id="rId17"/>
    <p:sldId id="320" r:id="rId18"/>
    <p:sldId id="342" r:id="rId1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94660"/>
  </p:normalViewPr>
  <p:slideViewPr>
    <p:cSldViewPr snapToGrid="0">
      <p:cViewPr varScale="1">
        <p:scale>
          <a:sx n="90" d="100"/>
          <a:sy n="90" d="100"/>
        </p:scale>
        <p:origin x="1458" y="78"/>
      </p:cViewPr>
      <p:guideLst>
        <p:guide orient="horz"/>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18956BF4-86D6-4997-B325-1D75EA08AD7E}" type="datetimeFigureOut">
              <a:rPr lang="en-IE" smtClean="0"/>
              <a:t>17/09/2019</a:t>
            </a:fld>
            <a:endParaRPr lang="en-IE" dirty="0"/>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A2D11A82-9A8E-48EC-9D89-EA9B6AB93C45}" type="slidenum">
              <a:rPr lang="en-IE" smtClean="0"/>
              <a:t>‹#›</a:t>
            </a:fld>
            <a:endParaRPr lang="en-IE" dirty="0"/>
          </a:p>
        </p:txBody>
      </p:sp>
    </p:spTree>
    <p:extLst>
      <p:ext uri="{BB962C8B-B14F-4D97-AF65-F5344CB8AC3E}">
        <p14:creationId xmlns:p14="http://schemas.microsoft.com/office/powerpoint/2010/main" val="156387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58209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148477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9170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85913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46119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88061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397838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33060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60407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41433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17/09/2019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18985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EEB4D-905E-4893-AE0A-34851A8B8E85}" type="datetimeFigureOut">
              <a:rPr lang="en-IE" smtClean="0"/>
              <a:t>17/09/2019</a:t>
            </a:fld>
            <a:endParaRPr lang="en-I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12019-8E48-4DF3-B5AD-273A550E8C9D}" type="slidenum">
              <a:rPr lang="en-IE" smtClean="0"/>
              <a:t>‹#›</a:t>
            </a:fld>
            <a:endParaRPr lang="en-IE" dirty="0"/>
          </a:p>
        </p:txBody>
      </p:sp>
    </p:spTree>
    <p:extLst>
      <p:ext uri="{BB962C8B-B14F-4D97-AF65-F5344CB8AC3E}">
        <p14:creationId xmlns:p14="http://schemas.microsoft.com/office/powerpoint/2010/main" val="590489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p:cNvSpPr txBox="1"/>
          <p:nvPr/>
        </p:nvSpPr>
        <p:spPr>
          <a:xfrm>
            <a:off x="346323" y="2864414"/>
            <a:ext cx="8299939" cy="2616101"/>
          </a:xfrm>
          <a:prstGeom prst="rect">
            <a:avLst/>
          </a:prstGeom>
          <a:noFill/>
        </p:spPr>
        <p:txBody>
          <a:bodyPr wrap="square" rtlCol="0">
            <a:spAutoFit/>
          </a:bodyPr>
          <a:lstStyle/>
          <a:p>
            <a:r>
              <a:rPr lang="en-IE" sz="3200" dirty="0">
                <a:solidFill>
                  <a:schemeClr val="bg1"/>
                </a:solidFill>
                <a:latin typeface="Times New Roman" panose="02020603050405020304" pitchFamily="18" charset="0"/>
                <a:cs typeface="Times New Roman" panose="02020603050405020304" pitchFamily="18" charset="0"/>
              </a:rPr>
              <a:t>SHD Application </a:t>
            </a:r>
            <a:r>
              <a:rPr lang="en-IE" sz="3200" dirty="0">
                <a:solidFill>
                  <a:schemeClr val="bg2">
                    <a:lumMod val="75000"/>
                  </a:schemeClr>
                </a:solidFill>
                <a:latin typeface="Times New Roman" panose="02020603050405020304" pitchFamily="18" charset="0"/>
                <a:cs typeface="Times New Roman" panose="02020603050405020304" pitchFamily="18" charset="0"/>
              </a:rPr>
              <a:t>Newcastle South &amp; Ballynakelly, Newcastle.</a:t>
            </a:r>
          </a:p>
          <a:p>
            <a:r>
              <a:rPr lang="en-IE" sz="3200" dirty="0">
                <a:solidFill>
                  <a:schemeClr val="bg2">
                    <a:lumMod val="75000"/>
                  </a:schemeClr>
                </a:solidFill>
                <a:latin typeface="Times New Roman" panose="02020603050405020304" pitchFamily="18" charset="0"/>
                <a:cs typeface="Times New Roman" panose="02020603050405020304" pitchFamily="18" charset="0"/>
              </a:rPr>
              <a:t>SDCC Ref: SHD3ABP-305343-19</a:t>
            </a:r>
          </a:p>
          <a:p>
            <a:r>
              <a:rPr lang="en-IE" sz="3200" dirty="0">
                <a:solidFill>
                  <a:schemeClr val="bg2">
                    <a:lumMod val="75000"/>
                  </a:schemeClr>
                </a:solidFill>
                <a:latin typeface="Times New Roman" panose="02020603050405020304" pitchFamily="18" charset="0"/>
                <a:cs typeface="Times New Roman" panose="02020603050405020304" pitchFamily="18" charset="0"/>
              </a:rPr>
              <a:t>Applicant: Cairn Homes Properties Ltd.</a:t>
            </a:r>
          </a:p>
          <a:p>
            <a:r>
              <a:rPr lang="en-IE" sz="3200" dirty="0">
                <a:solidFill>
                  <a:schemeClr val="bg2">
                    <a:lumMod val="75000"/>
                  </a:schemeClr>
                </a:solidFill>
                <a:latin typeface="Times New Roman" panose="02020603050405020304" pitchFamily="18" charset="0"/>
                <a:cs typeface="Times New Roman" panose="02020603050405020304" pitchFamily="18" charset="0"/>
              </a:rPr>
              <a:t>18/09/2019</a:t>
            </a:r>
            <a:endParaRPr lang="en-IE" sz="2800" dirty="0">
              <a:solidFill>
                <a:schemeClr val="bg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46323" y="2751026"/>
            <a:ext cx="3506662" cy="156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
        <p:nvSpPr>
          <p:cNvPr id="8" name="TextBox 7"/>
          <p:cNvSpPr txBox="1"/>
          <p:nvPr/>
        </p:nvSpPr>
        <p:spPr>
          <a:xfrm>
            <a:off x="6427915" y="5356092"/>
            <a:ext cx="2467216" cy="523220"/>
          </a:xfrm>
          <a:prstGeom prst="rect">
            <a:avLst/>
          </a:prstGeom>
          <a:noFill/>
        </p:spPr>
        <p:txBody>
          <a:bodyPr wrap="square" rtlCol="0">
            <a:spAutoFit/>
          </a:bodyPr>
          <a:lstStyle/>
          <a:p>
            <a:r>
              <a:rPr lang="en-IE" sz="1400" b="1" dirty="0">
                <a:solidFill>
                  <a:schemeClr val="accent5">
                    <a:lumMod val="60000"/>
                    <a:lumOff val="40000"/>
                  </a:schemeClr>
                </a:solidFill>
              </a:rPr>
              <a:t>Fiona Redmond</a:t>
            </a:r>
          </a:p>
          <a:p>
            <a:r>
              <a:rPr lang="en-IE" sz="1400" b="1" dirty="0">
                <a:solidFill>
                  <a:schemeClr val="accent5">
                    <a:lumMod val="60000"/>
                    <a:lumOff val="40000"/>
                  </a:schemeClr>
                </a:solidFill>
              </a:rPr>
              <a:t>Senior Executive Planner</a:t>
            </a:r>
          </a:p>
        </p:txBody>
      </p:sp>
    </p:spTree>
    <p:extLst>
      <p:ext uri="{BB962C8B-B14F-4D97-AF65-F5344CB8AC3E}">
        <p14:creationId xmlns:p14="http://schemas.microsoft.com/office/powerpoint/2010/main" val="256421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485" y="434162"/>
            <a:ext cx="8709030" cy="8217634"/>
          </a:xfrm>
          <a:prstGeom prst="rect">
            <a:avLst/>
          </a:prstGeom>
          <a:noFill/>
        </p:spPr>
        <p:txBody>
          <a:bodyPr wrap="square" rtlCol="0">
            <a:spAutoFit/>
          </a:bodyPr>
          <a:lstStyle/>
          <a:p>
            <a:pPr>
              <a:lnSpc>
                <a:spcPct val="200000"/>
              </a:lnSpc>
            </a:pPr>
            <a:r>
              <a:rPr lang="en-IE" sz="1600" b="1" dirty="0">
                <a:solidFill>
                  <a:srgbClr val="0070C0"/>
                </a:solidFill>
                <a:latin typeface="Times New Roman" panose="02020603050405020304" pitchFamily="18" charset="0"/>
                <a:cs typeface="Times New Roman" panose="02020603050405020304" pitchFamily="18" charset="0"/>
              </a:rPr>
              <a:t>Specific Information to be submitted with the application: </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Site Layout overlaid with CDP zoning and roads objectives and LAP indicative layout. </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Housing Quality Assessment &amp; Building Lifecycle Report.</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Report demonstrating compliance with design principles and DMURS and the National Cycle Manual. </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A Site Specific Flood Risk Assessment.</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A Phasing Scheme and Taking in charge Plan. </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Details of boundary &amp; surface treatments, landscaping, planting. </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Draft Construction Management Plan.</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Draft Waste Management Plan. </a:t>
            </a:r>
          </a:p>
          <a:p>
            <a:pPr>
              <a:lnSpc>
                <a:spcPct val="200000"/>
              </a:lnSpc>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a:lnSpc>
                <a:spcPct val="200000"/>
              </a:lnSpc>
            </a:pPr>
            <a:endParaRPr lang="en-IE" sz="1600" b="1" dirty="0">
              <a:solidFill>
                <a:srgbClr val="0070C0"/>
              </a:solidFill>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31060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4431" y="1226043"/>
            <a:ext cx="8832024" cy="338554"/>
          </a:xfrm>
          <a:prstGeom prst="rect">
            <a:avLst/>
          </a:prstGeom>
          <a:noFill/>
        </p:spPr>
        <p:txBody>
          <a:bodyPr wrap="square" rtlCol="0">
            <a:spAutoFit/>
          </a:bodyPr>
          <a:lstStyle/>
          <a:p>
            <a:r>
              <a:rPr lang="en-IE" sz="1600" b="1" dirty="0"/>
              <a:t>Proposed Site Plan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7" name="Picture 6">
            <a:extLst>
              <a:ext uri="{FF2B5EF4-FFF2-40B4-BE49-F238E27FC236}">
                <a16:creationId xmlns:a16="http://schemas.microsoft.com/office/drawing/2014/main" id="{77268247-431E-475C-9213-D5FC5C48977A}"/>
              </a:ext>
            </a:extLst>
          </p:cNvPr>
          <p:cNvPicPr>
            <a:picLocks noChangeAspect="1"/>
          </p:cNvPicPr>
          <p:nvPr/>
        </p:nvPicPr>
        <p:blipFill rotWithShape="1">
          <a:blip r:embed="rId5"/>
          <a:srcRect l="19186" t="13753" r="17209" b="5244"/>
          <a:stretch/>
        </p:blipFill>
        <p:spPr>
          <a:xfrm>
            <a:off x="1754372" y="1564597"/>
            <a:ext cx="5816009" cy="4474696"/>
          </a:xfrm>
          <a:prstGeom prst="rect">
            <a:avLst/>
          </a:prstGeom>
        </p:spPr>
      </p:pic>
    </p:spTree>
    <p:extLst>
      <p:ext uri="{BB962C8B-B14F-4D97-AF65-F5344CB8AC3E}">
        <p14:creationId xmlns:p14="http://schemas.microsoft.com/office/powerpoint/2010/main" val="117653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sp>
        <p:nvSpPr>
          <p:cNvPr id="9" name="TextBox 8">
            <a:extLst>
              <a:ext uri="{FF2B5EF4-FFF2-40B4-BE49-F238E27FC236}">
                <a16:creationId xmlns:a16="http://schemas.microsoft.com/office/drawing/2014/main" id="{3CF64036-661B-42C8-AACF-411EEA0B3686}"/>
              </a:ext>
            </a:extLst>
          </p:cNvPr>
          <p:cNvSpPr txBox="1"/>
          <p:nvPr/>
        </p:nvSpPr>
        <p:spPr>
          <a:xfrm>
            <a:off x="606056" y="815459"/>
            <a:ext cx="3253563" cy="369332"/>
          </a:xfrm>
          <a:prstGeom prst="rect">
            <a:avLst/>
          </a:prstGeom>
          <a:noFill/>
        </p:spPr>
        <p:txBody>
          <a:bodyPr wrap="square" rtlCol="0">
            <a:spAutoFit/>
          </a:bodyPr>
          <a:lstStyle/>
          <a:p>
            <a:r>
              <a:rPr lang="en-IE" dirty="0"/>
              <a:t>Layout</a:t>
            </a:r>
          </a:p>
        </p:txBody>
      </p:sp>
      <p:pic>
        <p:nvPicPr>
          <p:cNvPr id="5" name="Picture 4">
            <a:extLst>
              <a:ext uri="{FF2B5EF4-FFF2-40B4-BE49-F238E27FC236}">
                <a16:creationId xmlns:a16="http://schemas.microsoft.com/office/drawing/2014/main" id="{71F90030-4133-4B8E-AE4E-834BBFE37DD2}"/>
              </a:ext>
            </a:extLst>
          </p:cNvPr>
          <p:cNvPicPr>
            <a:picLocks noChangeAspect="1"/>
          </p:cNvPicPr>
          <p:nvPr/>
        </p:nvPicPr>
        <p:blipFill rotWithShape="1">
          <a:blip r:embed="rId4"/>
          <a:srcRect l="31163" t="19670" r="31167" b="6615"/>
          <a:stretch/>
        </p:blipFill>
        <p:spPr>
          <a:xfrm>
            <a:off x="1562986" y="742347"/>
            <a:ext cx="6220047" cy="5466942"/>
          </a:xfrm>
          <a:prstGeom prst="rect">
            <a:avLst/>
          </a:prstGeom>
        </p:spPr>
      </p:pic>
      <p:pic>
        <p:nvPicPr>
          <p:cNvPr id="10" name="Picture 9">
            <a:extLst>
              <a:ext uri="{FF2B5EF4-FFF2-40B4-BE49-F238E27FC236}">
                <a16:creationId xmlns:a16="http://schemas.microsoft.com/office/drawing/2014/main" id="{A984E373-6727-460F-A947-DA3AA6AFAF63}"/>
              </a:ext>
            </a:extLst>
          </p:cNvPr>
          <p:cNvPicPr>
            <a:picLocks noChangeAspect="1"/>
          </p:cNvPicPr>
          <p:nvPr/>
        </p:nvPicPr>
        <p:blipFill rotWithShape="1">
          <a:blip r:embed="rId5"/>
          <a:srcRect l="11628" t="27741" r="23256" b="59781"/>
          <a:stretch/>
        </p:blipFill>
        <p:spPr>
          <a:xfrm>
            <a:off x="1283555" y="5168033"/>
            <a:ext cx="5954232" cy="641820"/>
          </a:xfrm>
          <a:prstGeom prst="rect">
            <a:avLst/>
          </a:prstGeom>
        </p:spPr>
      </p:pic>
      <p:pic>
        <p:nvPicPr>
          <p:cNvPr id="11" name="Picture 10">
            <a:extLst>
              <a:ext uri="{FF2B5EF4-FFF2-40B4-BE49-F238E27FC236}">
                <a16:creationId xmlns:a16="http://schemas.microsoft.com/office/drawing/2014/main" id="{787B458F-CD11-46C6-8F4A-9FEBB521FB80}"/>
              </a:ext>
            </a:extLst>
          </p:cNvPr>
          <p:cNvPicPr>
            <a:picLocks noChangeAspect="1"/>
          </p:cNvPicPr>
          <p:nvPr/>
        </p:nvPicPr>
        <p:blipFill rotWithShape="1">
          <a:blip r:embed="rId5"/>
          <a:srcRect l="3189" t="73837" r="17093" b="15400"/>
          <a:stretch/>
        </p:blipFill>
        <p:spPr>
          <a:xfrm>
            <a:off x="493635" y="5753850"/>
            <a:ext cx="7289398" cy="553598"/>
          </a:xfrm>
          <a:prstGeom prst="rect">
            <a:avLst/>
          </a:prstGeom>
        </p:spPr>
      </p:pic>
    </p:spTree>
    <p:extLst>
      <p:ext uri="{BB962C8B-B14F-4D97-AF65-F5344CB8AC3E}">
        <p14:creationId xmlns:p14="http://schemas.microsoft.com/office/powerpoint/2010/main" val="364461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pic>
        <p:nvPicPr>
          <p:cNvPr id="5" name="Picture 4">
            <a:extLst>
              <a:ext uri="{FF2B5EF4-FFF2-40B4-BE49-F238E27FC236}">
                <a16:creationId xmlns:a16="http://schemas.microsoft.com/office/drawing/2014/main" id="{0A67223A-BBA8-4A3F-8829-2237582D6090}"/>
              </a:ext>
            </a:extLst>
          </p:cNvPr>
          <p:cNvPicPr>
            <a:picLocks noChangeAspect="1"/>
          </p:cNvPicPr>
          <p:nvPr/>
        </p:nvPicPr>
        <p:blipFill rotWithShape="1">
          <a:blip r:embed="rId4"/>
          <a:srcRect l="38838" t="29102" r="29186" b="12688"/>
          <a:stretch/>
        </p:blipFill>
        <p:spPr>
          <a:xfrm>
            <a:off x="3644466" y="328295"/>
            <a:ext cx="4657061" cy="5064345"/>
          </a:xfrm>
          <a:prstGeom prst="rect">
            <a:avLst/>
          </a:prstGeom>
        </p:spPr>
      </p:pic>
      <p:pic>
        <p:nvPicPr>
          <p:cNvPr id="8" name="Picture 7">
            <a:extLst>
              <a:ext uri="{FF2B5EF4-FFF2-40B4-BE49-F238E27FC236}">
                <a16:creationId xmlns:a16="http://schemas.microsoft.com/office/drawing/2014/main" id="{F00439C9-5B3B-4E5C-932C-C7643597C5B1}"/>
              </a:ext>
            </a:extLst>
          </p:cNvPr>
          <p:cNvPicPr>
            <a:picLocks noChangeAspect="1"/>
          </p:cNvPicPr>
          <p:nvPr/>
        </p:nvPicPr>
        <p:blipFill rotWithShape="1">
          <a:blip r:embed="rId4"/>
          <a:srcRect l="14037" t="51843" r="63023" b="11822"/>
          <a:stretch/>
        </p:blipFill>
        <p:spPr>
          <a:xfrm>
            <a:off x="478466" y="2734985"/>
            <a:ext cx="2902688" cy="2657655"/>
          </a:xfrm>
          <a:prstGeom prst="rect">
            <a:avLst/>
          </a:prstGeom>
        </p:spPr>
      </p:pic>
      <p:sp>
        <p:nvSpPr>
          <p:cNvPr id="9" name="TextBox 8">
            <a:extLst>
              <a:ext uri="{FF2B5EF4-FFF2-40B4-BE49-F238E27FC236}">
                <a16:creationId xmlns:a16="http://schemas.microsoft.com/office/drawing/2014/main" id="{D08ECAD6-3105-47BB-B0F1-981695A01368}"/>
              </a:ext>
            </a:extLst>
          </p:cNvPr>
          <p:cNvSpPr txBox="1"/>
          <p:nvPr/>
        </p:nvSpPr>
        <p:spPr>
          <a:xfrm>
            <a:off x="478466" y="815459"/>
            <a:ext cx="2309821" cy="369332"/>
          </a:xfrm>
          <a:prstGeom prst="rect">
            <a:avLst/>
          </a:prstGeom>
          <a:noFill/>
        </p:spPr>
        <p:txBody>
          <a:bodyPr wrap="square" rtlCol="0">
            <a:spAutoFit/>
          </a:bodyPr>
          <a:lstStyle/>
          <a:p>
            <a:r>
              <a:rPr lang="en-IE" dirty="0"/>
              <a:t>Ballynakelly Site (C1)</a:t>
            </a:r>
          </a:p>
        </p:txBody>
      </p:sp>
      <p:pic>
        <p:nvPicPr>
          <p:cNvPr id="10" name="Picture 9">
            <a:extLst>
              <a:ext uri="{FF2B5EF4-FFF2-40B4-BE49-F238E27FC236}">
                <a16:creationId xmlns:a16="http://schemas.microsoft.com/office/drawing/2014/main" id="{A0A8C641-65EE-4E96-83D5-439F9317BA6B}"/>
              </a:ext>
            </a:extLst>
          </p:cNvPr>
          <p:cNvPicPr>
            <a:picLocks noChangeAspect="1"/>
          </p:cNvPicPr>
          <p:nvPr/>
        </p:nvPicPr>
        <p:blipFill rotWithShape="1">
          <a:blip r:embed="rId5"/>
          <a:srcRect l="10000" t="28116" r="21744" b="52171"/>
          <a:stretch/>
        </p:blipFill>
        <p:spPr>
          <a:xfrm>
            <a:off x="1569581" y="5535562"/>
            <a:ext cx="6241312" cy="1013958"/>
          </a:xfrm>
          <a:prstGeom prst="rect">
            <a:avLst/>
          </a:prstGeom>
        </p:spPr>
      </p:pic>
    </p:spTree>
    <p:extLst>
      <p:ext uri="{BB962C8B-B14F-4D97-AF65-F5344CB8AC3E}">
        <p14:creationId xmlns:p14="http://schemas.microsoft.com/office/powerpoint/2010/main" val="11321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sp>
        <p:nvSpPr>
          <p:cNvPr id="9" name="TextBox 8">
            <a:extLst>
              <a:ext uri="{FF2B5EF4-FFF2-40B4-BE49-F238E27FC236}">
                <a16:creationId xmlns:a16="http://schemas.microsoft.com/office/drawing/2014/main" id="{D08ECAD6-3105-47BB-B0F1-981695A01368}"/>
              </a:ext>
            </a:extLst>
          </p:cNvPr>
          <p:cNvSpPr txBox="1"/>
          <p:nvPr/>
        </p:nvSpPr>
        <p:spPr>
          <a:xfrm>
            <a:off x="478466" y="815459"/>
            <a:ext cx="2309821" cy="369332"/>
          </a:xfrm>
          <a:prstGeom prst="rect">
            <a:avLst/>
          </a:prstGeom>
          <a:noFill/>
        </p:spPr>
        <p:txBody>
          <a:bodyPr wrap="square" rtlCol="0">
            <a:spAutoFit/>
          </a:bodyPr>
          <a:lstStyle/>
          <a:p>
            <a:r>
              <a:rPr lang="en-IE" dirty="0"/>
              <a:t>Ballynakelly Rise (C2)</a:t>
            </a:r>
          </a:p>
        </p:txBody>
      </p:sp>
      <p:pic>
        <p:nvPicPr>
          <p:cNvPr id="7" name="Picture 6">
            <a:extLst>
              <a:ext uri="{FF2B5EF4-FFF2-40B4-BE49-F238E27FC236}">
                <a16:creationId xmlns:a16="http://schemas.microsoft.com/office/drawing/2014/main" id="{81F5943E-90A8-440B-9F4F-4FB1271E92DF}"/>
              </a:ext>
            </a:extLst>
          </p:cNvPr>
          <p:cNvPicPr>
            <a:picLocks noChangeAspect="1"/>
          </p:cNvPicPr>
          <p:nvPr/>
        </p:nvPicPr>
        <p:blipFill rotWithShape="1">
          <a:blip r:embed="rId4"/>
          <a:srcRect l="33140" t="26125" r="27349" b="7105"/>
          <a:stretch/>
        </p:blipFill>
        <p:spPr>
          <a:xfrm>
            <a:off x="3508151" y="427029"/>
            <a:ext cx="4569823" cy="5227082"/>
          </a:xfrm>
          <a:prstGeom prst="rect">
            <a:avLst/>
          </a:prstGeom>
        </p:spPr>
      </p:pic>
      <p:pic>
        <p:nvPicPr>
          <p:cNvPr id="10" name="Picture 9">
            <a:extLst>
              <a:ext uri="{FF2B5EF4-FFF2-40B4-BE49-F238E27FC236}">
                <a16:creationId xmlns:a16="http://schemas.microsoft.com/office/drawing/2014/main" id="{D3528CC1-3091-4DA3-953D-5BED391B3965}"/>
              </a:ext>
            </a:extLst>
          </p:cNvPr>
          <p:cNvPicPr>
            <a:picLocks noChangeAspect="1"/>
          </p:cNvPicPr>
          <p:nvPr/>
        </p:nvPicPr>
        <p:blipFill rotWithShape="1">
          <a:blip r:embed="rId4"/>
          <a:srcRect l="9884" t="55816" r="66395" b="8515"/>
          <a:stretch/>
        </p:blipFill>
        <p:spPr>
          <a:xfrm>
            <a:off x="478467" y="2211572"/>
            <a:ext cx="2806994" cy="2402767"/>
          </a:xfrm>
          <a:prstGeom prst="rect">
            <a:avLst/>
          </a:prstGeom>
        </p:spPr>
      </p:pic>
      <p:pic>
        <p:nvPicPr>
          <p:cNvPr id="11" name="Picture 10">
            <a:extLst>
              <a:ext uri="{FF2B5EF4-FFF2-40B4-BE49-F238E27FC236}">
                <a16:creationId xmlns:a16="http://schemas.microsoft.com/office/drawing/2014/main" id="{DFE71326-6EAD-40CF-8712-3BFB892EF9F6}"/>
              </a:ext>
            </a:extLst>
          </p:cNvPr>
          <p:cNvPicPr>
            <a:picLocks noChangeAspect="1"/>
          </p:cNvPicPr>
          <p:nvPr/>
        </p:nvPicPr>
        <p:blipFill rotWithShape="1">
          <a:blip r:embed="rId5"/>
          <a:srcRect l="10000" t="45969" r="21744" b="42455"/>
          <a:stretch/>
        </p:blipFill>
        <p:spPr>
          <a:xfrm>
            <a:off x="895135" y="5544810"/>
            <a:ext cx="6241312" cy="595424"/>
          </a:xfrm>
          <a:prstGeom prst="rect">
            <a:avLst/>
          </a:prstGeom>
        </p:spPr>
      </p:pic>
    </p:spTree>
    <p:extLst>
      <p:ext uri="{BB962C8B-B14F-4D97-AF65-F5344CB8AC3E}">
        <p14:creationId xmlns:p14="http://schemas.microsoft.com/office/powerpoint/2010/main" val="75905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sp>
        <p:nvSpPr>
          <p:cNvPr id="9" name="TextBox 8">
            <a:extLst>
              <a:ext uri="{FF2B5EF4-FFF2-40B4-BE49-F238E27FC236}">
                <a16:creationId xmlns:a16="http://schemas.microsoft.com/office/drawing/2014/main" id="{D08ECAD6-3105-47BB-B0F1-981695A01368}"/>
              </a:ext>
            </a:extLst>
          </p:cNvPr>
          <p:cNvSpPr txBox="1"/>
          <p:nvPr/>
        </p:nvSpPr>
        <p:spPr>
          <a:xfrm>
            <a:off x="478466" y="815459"/>
            <a:ext cx="3285460" cy="369332"/>
          </a:xfrm>
          <a:prstGeom prst="rect">
            <a:avLst/>
          </a:prstGeom>
          <a:noFill/>
        </p:spPr>
        <p:txBody>
          <a:bodyPr wrap="square" rtlCol="0">
            <a:spAutoFit/>
          </a:bodyPr>
          <a:lstStyle/>
          <a:p>
            <a:r>
              <a:rPr lang="en-IE" dirty="0"/>
              <a:t>Ballynakelly Site (C3)</a:t>
            </a:r>
          </a:p>
        </p:txBody>
      </p:sp>
      <p:pic>
        <p:nvPicPr>
          <p:cNvPr id="5" name="Picture 4">
            <a:extLst>
              <a:ext uri="{FF2B5EF4-FFF2-40B4-BE49-F238E27FC236}">
                <a16:creationId xmlns:a16="http://schemas.microsoft.com/office/drawing/2014/main" id="{CEB536F6-8C12-4B96-879A-AE1913B48367}"/>
              </a:ext>
            </a:extLst>
          </p:cNvPr>
          <p:cNvPicPr>
            <a:picLocks noChangeAspect="1"/>
          </p:cNvPicPr>
          <p:nvPr/>
        </p:nvPicPr>
        <p:blipFill rotWithShape="1">
          <a:blip r:embed="rId4"/>
          <a:srcRect l="8953" t="47792" r="20350" b="12687"/>
          <a:stretch/>
        </p:blipFill>
        <p:spPr>
          <a:xfrm>
            <a:off x="478466" y="1935126"/>
            <a:ext cx="7823061" cy="3413052"/>
          </a:xfrm>
          <a:prstGeom prst="rect">
            <a:avLst/>
          </a:prstGeom>
        </p:spPr>
      </p:pic>
      <p:pic>
        <p:nvPicPr>
          <p:cNvPr id="11" name="Picture 10">
            <a:extLst>
              <a:ext uri="{FF2B5EF4-FFF2-40B4-BE49-F238E27FC236}">
                <a16:creationId xmlns:a16="http://schemas.microsoft.com/office/drawing/2014/main" id="{807BD442-ED90-44FB-A336-4C74D1568D78}"/>
              </a:ext>
            </a:extLst>
          </p:cNvPr>
          <p:cNvPicPr>
            <a:picLocks noChangeAspect="1"/>
          </p:cNvPicPr>
          <p:nvPr/>
        </p:nvPicPr>
        <p:blipFill rotWithShape="1">
          <a:blip r:embed="rId5"/>
          <a:srcRect l="10000" t="57545" r="21744" b="26331"/>
          <a:stretch/>
        </p:blipFill>
        <p:spPr>
          <a:xfrm>
            <a:off x="1180214" y="5462159"/>
            <a:ext cx="6241312" cy="829340"/>
          </a:xfrm>
          <a:prstGeom prst="rect">
            <a:avLst/>
          </a:prstGeom>
        </p:spPr>
      </p:pic>
    </p:spTree>
    <p:extLst>
      <p:ext uri="{BB962C8B-B14F-4D97-AF65-F5344CB8AC3E}">
        <p14:creationId xmlns:p14="http://schemas.microsoft.com/office/powerpoint/2010/main" val="379229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p:cNvSpPr txBox="1"/>
          <p:nvPr/>
        </p:nvSpPr>
        <p:spPr>
          <a:xfrm>
            <a:off x="346323" y="2887761"/>
            <a:ext cx="8299939" cy="1231106"/>
          </a:xfrm>
          <a:prstGeom prst="rect">
            <a:avLst/>
          </a:prstGeom>
          <a:noFill/>
        </p:spPr>
        <p:txBody>
          <a:bodyPr wrap="square" rtlCol="0">
            <a:spAutoFit/>
          </a:bodyPr>
          <a:lstStyle/>
          <a:p>
            <a:r>
              <a:rPr lang="en-IE" sz="3200" dirty="0">
                <a:solidFill>
                  <a:schemeClr val="bg1"/>
                </a:solidFill>
                <a:latin typeface="Times New Roman" panose="02020603050405020304" pitchFamily="18" charset="0"/>
                <a:cs typeface="Times New Roman" panose="02020603050405020304" pitchFamily="18" charset="0"/>
              </a:rPr>
              <a:t>Thank You</a:t>
            </a:r>
          </a:p>
          <a:p>
            <a:endParaRPr lang="en-IE" dirty="0">
              <a:solidFill>
                <a:schemeClr val="accent3"/>
              </a:solidFill>
              <a:latin typeface="Times New Roman" panose="02020603050405020304" pitchFamily="18" charset="0"/>
              <a:cs typeface="Times New Roman" panose="02020603050405020304" pitchFamily="18" charset="0"/>
            </a:endParaRPr>
          </a:p>
          <a:p>
            <a:r>
              <a:rPr lang="en-IE" sz="2400" dirty="0">
                <a:solidFill>
                  <a:schemeClr val="accent3"/>
                </a:solidFill>
                <a:latin typeface="Times New Roman" panose="02020603050405020304" pitchFamily="18" charset="0"/>
                <a:cs typeface="Times New Roman" panose="02020603050405020304" pitchFamily="18" charset="0"/>
              </a:rPr>
              <a:t>Comments</a:t>
            </a:r>
          </a:p>
        </p:txBody>
      </p:sp>
      <p:cxnSp>
        <p:nvCxnSpPr>
          <p:cNvPr id="5" name="Straight Connector 4"/>
          <p:cNvCxnSpPr/>
          <p:nvPr/>
        </p:nvCxnSpPr>
        <p:spPr>
          <a:xfrm flipV="1">
            <a:off x="346323" y="2751015"/>
            <a:ext cx="1716939" cy="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6727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pic>
        <p:nvPicPr>
          <p:cNvPr id="5" name="Picture 4">
            <a:extLst>
              <a:ext uri="{FF2B5EF4-FFF2-40B4-BE49-F238E27FC236}">
                <a16:creationId xmlns:a16="http://schemas.microsoft.com/office/drawing/2014/main" id="{EADA5091-0056-476A-AB6C-E74298D71AB4}"/>
              </a:ext>
            </a:extLst>
          </p:cNvPr>
          <p:cNvPicPr>
            <a:picLocks noChangeAspect="1"/>
          </p:cNvPicPr>
          <p:nvPr/>
        </p:nvPicPr>
        <p:blipFill rotWithShape="1">
          <a:blip r:embed="rId4"/>
          <a:srcRect l="25697" t="13525" r="41977" b="5414"/>
          <a:stretch/>
        </p:blipFill>
        <p:spPr>
          <a:xfrm>
            <a:off x="2052084" y="1184791"/>
            <a:ext cx="3880884" cy="5145674"/>
          </a:xfrm>
          <a:prstGeom prst="rect">
            <a:avLst/>
          </a:prstGeom>
        </p:spPr>
      </p:pic>
      <p:sp>
        <p:nvSpPr>
          <p:cNvPr id="8" name="TextBox 7">
            <a:extLst>
              <a:ext uri="{FF2B5EF4-FFF2-40B4-BE49-F238E27FC236}">
                <a16:creationId xmlns:a16="http://schemas.microsoft.com/office/drawing/2014/main" id="{236CDAC5-7084-4F8C-9F93-76A10AB4D392}"/>
              </a:ext>
            </a:extLst>
          </p:cNvPr>
          <p:cNvSpPr txBox="1"/>
          <p:nvPr/>
        </p:nvSpPr>
        <p:spPr>
          <a:xfrm>
            <a:off x="457200" y="815459"/>
            <a:ext cx="3338623" cy="369332"/>
          </a:xfrm>
          <a:prstGeom prst="rect">
            <a:avLst/>
          </a:prstGeom>
          <a:noFill/>
        </p:spPr>
        <p:txBody>
          <a:bodyPr wrap="square" rtlCol="0">
            <a:spAutoFit/>
          </a:bodyPr>
          <a:lstStyle/>
          <a:p>
            <a:r>
              <a:rPr lang="en-IE" dirty="0"/>
              <a:t>Site Notice</a:t>
            </a:r>
          </a:p>
        </p:txBody>
      </p:sp>
    </p:spTree>
    <p:extLst>
      <p:ext uri="{BB962C8B-B14F-4D97-AF65-F5344CB8AC3E}">
        <p14:creationId xmlns:p14="http://schemas.microsoft.com/office/powerpoint/2010/main" val="288348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326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8174" y="1195897"/>
            <a:ext cx="8003956" cy="4093428"/>
          </a:xfrm>
          <a:prstGeom prst="rect">
            <a:avLst/>
          </a:prstGeom>
          <a:noFill/>
        </p:spPr>
        <p:txBody>
          <a:bodyPr wrap="square" rtlCol="0">
            <a:spAutoFit/>
          </a:bodyPr>
          <a:lstStyle/>
          <a:p>
            <a:r>
              <a:rPr lang="en-IE" sz="1600" b="1" dirty="0">
                <a:solidFill>
                  <a:srgbClr val="0070C0"/>
                </a:solidFill>
                <a:latin typeface="Times New Roman" panose="02020603050405020304" pitchFamily="18" charset="0"/>
                <a:cs typeface="Times New Roman" panose="02020603050405020304" pitchFamily="18" charset="0"/>
              </a:rPr>
              <a:t>Strategic Housing Development </a:t>
            </a:r>
          </a:p>
          <a:p>
            <a:endParaRPr lang="en-IE" sz="1600" b="1" dirty="0">
              <a:solidFill>
                <a:srgbClr val="0070C0"/>
              </a:solidFill>
              <a:latin typeface="Times New Roman" panose="02020603050405020304" pitchFamily="18" charset="0"/>
              <a:cs typeface="Times New Roman" panose="02020603050405020304" pitchFamily="18" charset="0"/>
            </a:endParaRPr>
          </a:p>
          <a:p>
            <a:r>
              <a:rPr lang="en-IE" b="1" dirty="0"/>
              <a:t>Planning and Development (Housing) and Residential Tenancies Act 2016 </a:t>
            </a:r>
            <a:endParaRPr lang="en-IE" dirty="0"/>
          </a:p>
          <a:p>
            <a:r>
              <a:rPr lang="en-IE" b="1" dirty="0"/>
              <a:t>Planning and Development (Strategic Housing Development) Regulations 2017 </a:t>
            </a:r>
            <a:endParaRPr lang="en-IE" dirty="0"/>
          </a:p>
          <a:p>
            <a:endParaRPr lang="en-IE" dirty="0"/>
          </a:p>
          <a:p>
            <a:r>
              <a:rPr lang="en-IE" dirty="0"/>
              <a:t>Section 4 applications for strategic housing development (SHD) are to be made directly to An Bord Pleanála. </a:t>
            </a:r>
          </a:p>
          <a:p>
            <a:endParaRPr lang="en-IE" dirty="0">
              <a:solidFill>
                <a:schemeClr val="accent1">
                  <a:lumMod val="75000"/>
                </a:schemeClr>
              </a:solidFill>
            </a:endParaRPr>
          </a:p>
          <a:p>
            <a:r>
              <a:rPr lang="en-IE" sz="1600" b="1" dirty="0">
                <a:solidFill>
                  <a:schemeClr val="accent1">
                    <a:lumMod val="75000"/>
                  </a:schemeClr>
                </a:solidFill>
                <a:latin typeface="Times New Roman" panose="02020603050405020304" pitchFamily="18" charset="0"/>
                <a:cs typeface="Times New Roman" panose="02020603050405020304" pitchFamily="18" charset="0"/>
              </a:rPr>
              <a:t>Steps</a:t>
            </a:r>
          </a:p>
          <a:p>
            <a:endParaRPr lang="en-IE" sz="1600"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E" b="1" dirty="0"/>
              <a:t>Pre-Application Consultation with Planning Authority</a:t>
            </a:r>
          </a:p>
          <a:p>
            <a:pPr marL="285750" indent="-285750">
              <a:buFont typeface="Arial" panose="020B0604020202020204" pitchFamily="34" charset="0"/>
              <a:buChar char="•"/>
            </a:pPr>
            <a:r>
              <a:rPr lang="en-IE" b="1" dirty="0"/>
              <a:t>Pre- Application with An Bord Pleanala (ABP) and the Planning Authority</a:t>
            </a:r>
          </a:p>
          <a:p>
            <a:pPr marL="285750" indent="-285750">
              <a:buFont typeface="Arial" panose="020B0604020202020204" pitchFamily="34" charset="0"/>
              <a:buChar char="•"/>
            </a:pPr>
            <a:r>
              <a:rPr lang="en-IE" b="1" dirty="0"/>
              <a:t>Planning Application lodged with ABP</a:t>
            </a:r>
          </a:p>
          <a:p>
            <a:endParaRPr lang="en-IE" dirty="0"/>
          </a:p>
          <a:p>
            <a:endParaRPr lang="en-IE" sz="16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Tree>
    <p:extLst>
      <p:ext uri="{BB962C8B-B14F-4D97-AF65-F5344CB8AC3E}">
        <p14:creationId xmlns:p14="http://schemas.microsoft.com/office/powerpoint/2010/main" val="306714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8174" y="1195897"/>
            <a:ext cx="8003956" cy="4462760"/>
          </a:xfrm>
          <a:prstGeom prst="rect">
            <a:avLst/>
          </a:prstGeom>
          <a:noFill/>
        </p:spPr>
        <p:txBody>
          <a:bodyPr wrap="square" rtlCol="0">
            <a:spAutoFit/>
          </a:bodyPr>
          <a:lstStyle/>
          <a:p>
            <a:r>
              <a:rPr lang="en-IE" sz="1600" b="1" dirty="0">
                <a:solidFill>
                  <a:srgbClr val="0070C0"/>
                </a:solidFill>
                <a:latin typeface="Times New Roman" panose="02020603050405020304" pitchFamily="18" charset="0"/>
                <a:cs typeface="Times New Roman" panose="02020603050405020304" pitchFamily="18" charset="0"/>
              </a:rPr>
              <a:t>Strategic Housing Development </a:t>
            </a:r>
          </a:p>
          <a:p>
            <a:endParaRPr lang="en-IE" dirty="0"/>
          </a:p>
          <a:p>
            <a:r>
              <a:rPr lang="en-IE" dirty="0"/>
              <a:t>At the next Area Committee meeting, or the municipal district meeting for each municipal district concerned, as appropriate, the Planning Authority shall inform the relevant elected members of the following: </a:t>
            </a:r>
          </a:p>
          <a:p>
            <a:endParaRPr lang="en-IE" dirty="0"/>
          </a:p>
          <a:p>
            <a:r>
              <a:rPr lang="en-IE" dirty="0"/>
              <a:t>-  The details of the application, </a:t>
            </a:r>
          </a:p>
          <a:p>
            <a:r>
              <a:rPr lang="en-IE" dirty="0"/>
              <a:t>-  The consultations that have taken place in relation to the proposed development with both the Planning Authority and An Bord Pleanála </a:t>
            </a:r>
          </a:p>
          <a:p>
            <a:pPr marL="285750" indent="-285750">
              <a:buFontTx/>
              <a:buChar char="-"/>
            </a:pPr>
            <a:r>
              <a:rPr lang="en-IE" dirty="0"/>
              <a:t>Details of the Notice of Opinion issued by An Bord Pleanála.</a:t>
            </a:r>
          </a:p>
          <a:p>
            <a:endParaRPr lang="en-IE" dirty="0"/>
          </a:p>
          <a:p>
            <a:r>
              <a:rPr lang="en-IE" dirty="0"/>
              <a:t>A summary of the views of the relevant elected members on the proposed development as expressed at the meeting shall be attached to the report of the Chief Executive and shall be submitted within 8 weeks of the lodgement of the application to ABP.</a:t>
            </a:r>
          </a:p>
          <a:p>
            <a:endParaRPr lang="en-IE" sz="16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Tree>
    <p:extLst>
      <p:ext uri="{BB962C8B-B14F-4D97-AF65-F5344CB8AC3E}">
        <p14:creationId xmlns:p14="http://schemas.microsoft.com/office/powerpoint/2010/main" val="381327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8174" y="1195897"/>
            <a:ext cx="5523843" cy="2725746"/>
          </a:xfrm>
          <a:prstGeom prst="rect">
            <a:avLst/>
          </a:prstGeom>
          <a:noFill/>
        </p:spPr>
        <p:txBody>
          <a:bodyPr wrap="square" rtlCol="0">
            <a:spAutoFit/>
          </a:bodyPr>
          <a:lstStyle/>
          <a:p>
            <a:r>
              <a:rPr lang="en-IE" sz="1600" b="1" dirty="0">
                <a:solidFill>
                  <a:srgbClr val="0070C0"/>
                </a:solidFill>
                <a:latin typeface="Times New Roman" panose="02020603050405020304" pitchFamily="18" charset="0"/>
                <a:cs typeface="Times New Roman" panose="02020603050405020304" pitchFamily="18" charset="0"/>
              </a:rPr>
              <a:t>Timelines </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SHD Lodged with ABP on 4</a:t>
            </a:r>
            <a:r>
              <a:rPr lang="en-IE" sz="1600" baseline="30000" dirty="0">
                <a:latin typeface="Times New Roman" panose="02020603050405020304" pitchFamily="18" charset="0"/>
                <a:cs typeface="Times New Roman" panose="02020603050405020304" pitchFamily="18" charset="0"/>
              </a:rPr>
              <a:t>th</a:t>
            </a:r>
            <a:r>
              <a:rPr lang="en-IE" sz="1600" dirty="0">
                <a:latin typeface="Times New Roman" panose="02020603050405020304" pitchFamily="18" charset="0"/>
                <a:cs typeface="Times New Roman" panose="02020603050405020304" pitchFamily="18" charset="0"/>
              </a:rPr>
              <a:t> Sept. 2019.</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5 Week Observations on 8</a:t>
            </a:r>
            <a:r>
              <a:rPr lang="en-IE" sz="1600" baseline="30000" dirty="0">
                <a:latin typeface="Times New Roman" panose="02020603050405020304" pitchFamily="18" charset="0"/>
                <a:cs typeface="Times New Roman" panose="02020603050405020304" pitchFamily="18" charset="0"/>
              </a:rPr>
              <a:t>th</a:t>
            </a:r>
            <a:r>
              <a:rPr lang="en-IE" sz="1600" dirty="0">
                <a:latin typeface="Times New Roman" panose="02020603050405020304" pitchFamily="18" charset="0"/>
                <a:cs typeface="Times New Roman" panose="02020603050405020304" pitchFamily="18" charset="0"/>
              </a:rPr>
              <a:t> Oct. 2019.</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8 Wks SDCC report due to ABP  29/10/19 </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16 Week Decision by ABP due </a:t>
            </a:r>
          </a:p>
          <a:p>
            <a:pPr>
              <a:lnSpc>
                <a:spcPct val="200000"/>
              </a:lnSpc>
            </a:pPr>
            <a:r>
              <a:rPr lang="en-IE" sz="1600" dirty="0">
                <a:latin typeface="Times New Roman" panose="02020603050405020304" pitchFamily="18" charset="0"/>
                <a:cs typeface="Times New Roman" panose="02020603050405020304" pitchFamily="18" charset="0"/>
              </a:rPr>
              <a:t>       on 2</a:t>
            </a:r>
            <a:r>
              <a:rPr lang="en-IE" sz="1600" baseline="30000" dirty="0">
                <a:latin typeface="Times New Roman" panose="02020603050405020304" pitchFamily="18" charset="0"/>
                <a:cs typeface="Times New Roman" panose="02020603050405020304" pitchFamily="18" charset="0"/>
              </a:rPr>
              <a:t>nd</a:t>
            </a:r>
            <a:r>
              <a:rPr lang="en-IE" sz="1600" dirty="0">
                <a:latin typeface="Times New Roman" panose="02020603050405020304" pitchFamily="18" charset="0"/>
                <a:cs typeface="Times New Roman" panose="02020603050405020304" pitchFamily="18" charset="0"/>
              </a:rPr>
              <a:t> Jan.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
        <p:nvSpPr>
          <p:cNvPr id="8" name="Rectangle 7"/>
          <p:cNvSpPr/>
          <p:nvPr/>
        </p:nvSpPr>
        <p:spPr>
          <a:xfrm>
            <a:off x="268174" y="4731230"/>
            <a:ext cx="8479693" cy="1138773"/>
          </a:xfrm>
          <a:prstGeom prst="rect">
            <a:avLst/>
          </a:prstGeom>
        </p:spPr>
        <p:txBody>
          <a:bodyPr wrap="square">
            <a:spAutoFit/>
          </a:bodyPr>
          <a:lstStyle/>
          <a:p>
            <a:r>
              <a:rPr lang="en-IE" b="1" dirty="0">
                <a:solidFill>
                  <a:srgbClr val="0070C0"/>
                </a:solidFill>
                <a:latin typeface="Times New Roman" panose="02020603050405020304" pitchFamily="18" charset="0"/>
                <a:cs typeface="Times New Roman" panose="02020603050405020304" pitchFamily="18" charset="0"/>
              </a:rPr>
              <a:t>Consultations </a:t>
            </a:r>
          </a:p>
          <a:p>
            <a:pPr marL="285750" indent="-285750">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S.247 Pre-Planning meeting held with SDCC on </a:t>
            </a:r>
            <a:r>
              <a:rPr lang="en-GB" sz="1600" dirty="0">
                <a:latin typeface="Times New Roman" panose="02020603050405020304" pitchFamily="18" charset="0"/>
                <a:cs typeface="Times New Roman" panose="02020603050405020304" pitchFamily="18" charset="0"/>
              </a:rPr>
              <a:t>27/6/2018 &amp; 26/2/19.</a:t>
            </a:r>
            <a:endParaRPr lang="en-IE"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A  Pre-Planning meeting was held on 7</a:t>
            </a:r>
            <a:r>
              <a:rPr lang="en-IE" sz="1600" baseline="30000" dirty="0">
                <a:latin typeface="Times New Roman" panose="02020603050405020304" pitchFamily="18" charset="0"/>
                <a:cs typeface="Times New Roman" panose="02020603050405020304" pitchFamily="18" charset="0"/>
              </a:rPr>
              <a:t>th</a:t>
            </a:r>
            <a:r>
              <a:rPr lang="en-IE" sz="1600" dirty="0">
                <a:latin typeface="Times New Roman" panose="02020603050405020304" pitchFamily="18" charset="0"/>
                <a:cs typeface="Times New Roman" panose="02020603050405020304" pitchFamily="18" charset="0"/>
              </a:rPr>
              <a:t> January &amp; 30</a:t>
            </a:r>
            <a:r>
              <a:rPr lang="en-IE" sz="1600" baseline="30000" dirty="0">
                <a:latin typeface="Times New Roman" panose="02020603050405020304" pitchFamily="18" charset="0"/>
                <a:cs typeface="Times New Roman" panose="02020603050405020304" pitchFamily="18" charset="0"/>
              </a:rPr>
              <a:t>th</a:t>
            </a:r>
            <a:r>
              <a:rPr lang="en-IE" sz="1600" dirty="0">
                <a:latin typeface="Times New Roman" panose="02020603050405020304" pitchFamily="18" charset="0"/>
                <a:cs typeface="Times New Roman" panose="02020603050405020304" pitchFamily="18" charset="0"/>
              </a:rPr>
              <a:t> April 2019 with An Bord Pleanala, the applicant and SDCC.</a:t>
            </a:r>
          </a:p>
        </p:txBody>
      </p:sp>
      <p:pic>
        <p:nvPicPr>
          <p:cNvPr id="9" name="Picture 8">
            <a:extLst>
              <a:ext uri="{FF2B5EF4-FFF2-40B4-BE49-F238E27FC236}">
                <a16:creationId xmlns:a16="http://schemas.microsoft.com/office/drawing/2014/main" id="{55D9EF38-75A0-4FBD-A7EF-F872217DB7BA}"/>
              </a:ext>
            </a:extLst>
          </p:cNvPr>
          <p:cNvPicPr>
            <a:picLocks noChangeAspect="1"/>
          </p:cNvPicPr>
          <p:nvPr/>
        </p:nvPicPr>
        <p:blipFill rotWithShape="1">
          <a:blip r:embed="rId5"/>
          <a:srcRect l="14539" t="14755" r="29651" b="4832"/>
          <a:stretch/>
        </p:blipFill>
        <p:spPr>
          <a:xfrm>
            <a:off x="4229387" y="386310"/>
            <a:ext cx="4673239" cy="4344920"/>
          </a:xfrm>
          <a:prstGeom prst="rect">
            <a:avLst/>
          </a:prstGeom>
        </p:spPr>
      </p:pic>
    </p:spTree>
    <p:extLst>
      <p:ext uri="{BB962C8B-B14F-4D97-AF65-F5344CB8AC3E}">
        <p14:creationId xmlns:p14="http://schemas.microsoft.com/office/powerpoint/2010/main" val="198555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pic>
        <p:nvPicPr>
          <p:cNvPr id="3" name="Picture 2">
            <a:extLst>
              <a:ext uri="{FF2B5EF4-FFF2-40B4-BE49-F238E27FC236}">
                <a16:creationId xmlns:a16="http://schemas.microsoft.com/office/drawing/2014/main" id="{B47355F3-6506-4471-A3A4-328BB9E86183}"/>
              </a:ext>
            </a:extLst>
          </p:cNvPr>
          <p:cNvPicPr>
            <a:picLocks noChangeAspect="1"/>
          </p:cNvPicPr>
          <p:nvPr/>
        </p:nvPicPr>
        <p:blipFill rotWithShape="1">
          <a:blip r:embed="rId4"/>
          <a:srcRect l="35581" t="20543" r="20814" b="9173"/>
          <a:stretch/>
        </p:blipFill>
        <p:spPr>
          <a:xfrm>
            <a:off x="1043990" y="680359"/>
            <a:ext cx="7462057" cy="5167423"/>
          </a:xfrm>
          <a:prstGeom prst="rect">
            <a:avLst/>
          </a:prstGeom>
        </p:spPr>
      </p:pic>
    </p:spTree>
    <p:extLst>
      <p:ext uri="{BB962C8B-B14F-4D97-AF65-F5344CB8AC3E}">
        <p14:creationId xmlns:p14="http://schemas.microsoft.com/office/powerpoint/2010/main" val="391833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841" y="1321026"/>
            <a:ext cx="8832024" cy="892552"/>
          </a:xfrm>
          <a:prstGeom prst="rect">
            <a:avLst/>
          </a:prstGeom>
          <a:noFill/>
        </p:spPr>
        <p:txBody>
          <a:bodyPr wrap="square" rtlCol="0">
            <a:spAutoFit/>
          </a:bodyPr>
          <a:lstStyle/>
          <a:p>
            <a:r>
              <a:rPr lang="en-IE" b="1" dirty="0">
                <a:latin typeface="Times New Roman" panose="02020603050405020304" pitchFamily="18" charset="0"/>
                <a:cs typeface="Times New Roman" panose="02020603050405020304" pitchFamily="18" charset="0"/>
              </a:rPr>
              <a:t>Proposed Development </a:t>
            </a:r>
          </a:p>
          <a:p>
            <a:endParaRPr lang="en-IE" b="1" dirty="0">
              <a:latin typeface="Times New Roman" panose="02020603050405020304" pitchFamily="18" charset="0"/>
              <a:cs typeface="Times New Roman" panose="02020603050405020304" pitchFamily="18" charset="0"/>
            </a:endParaRPr>
          </a:p>
          <a:p>
            <a:endParaRPr lang="en-IE"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7" name="Picture 6">
            <a:extLst>
              <a:ext uri="{FF2B5EF4-FFF2-40B4-BE49-F238E27FC236}">
                <a16:creationId xmlns:a16="http://schemas.microsoft.com/office/drawing/2014/main" id="{14083A33-E63A-4F42-9E2F-11A5883622D4}"/>
              </a:ext>
            </a:extLst>
          </p:cNvPr>
          <p:cNvPicPr>
            <a:picLocks noChangeAspect="1"/>
          </p:cNvPicPr>
          <p:nvPr/>
        </p:nvPicPr>
        <p:blipFill rotWithShape="1">
          <a:blip r:embed="rId5"/>
          <a:srcRect l="19186" t="30933" r="32326" b="38743"/>
          <a:stretch/>
        </p:blipFill>
        <p:spPr>
          <a:xfrm>
            <a:off x="1105785" y="1760413"/>
            <a:ext cx="7325833" cy="2104763"/>
          </a:xfrm>
          <a:prstGeom prst="rect">
            <a:avLst/>
          </a:prstGeom>
        </p:spPr>
      </p:pic>
      <p:pic>
        <p:nvPicPr>
          <p:cNvPr id="8" name="Picture 7">
            <a:extLst>
              <a:ext uri="{FF2B5EF4-FFF2-40B4-BE49-F238E27FC236}">
                <a16:creationId xmlns:a16="http://schemas.microsoft.com/office/drawing/2014/main" id="{47193A7B-2B4B-4D13-A610-ADF943583923}"/>
              </a:ext>
            </a:extLst>
          </p:cNvPr>
          <p:cNvPicPr>
            <a:picLocks noChangeAspect="1"/>
          </p:cNvPicPr>
          <p:nvPr/>
        </p:nvPicPr>
        <p:blipFill rotWithShape="1">
          <a:blip r:embed="rId6"/>
          <a:srcRect l="19303" t="21783" r="33721" b="35680"/>
          <a:stretch/>
        </p:blipFill>
        <p:spPr>
          <a:xfrm>
            <a:off x="1105786" y="3865176"/>
            <a:ext cx="7198242" cy="2187889"/>
          </a:xfrm>
          <a:prstGeom prst="rect">
            <a:avLst/>
          </a:prstGeom>
        </p:spPr>
      </p:pic>
    </p:spTree>
    <p:extLst>
      <p:ext uri="{BB962C8B-B14F-4D97-AF65-F5344CB8AC3E}">
        <p14:creationId xmlns:p14="http://schemas.microsoft.com/office/powerpoint/2010/main" val="112522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841" y="1321026"/>
            <a:ext cx="8832024" cy="615553"/>
          </a:xfrm>
          <a:prstGeom prst="rect">
            <a:avLst/>
          </a:prstGeom>
          <a:noFill/>
        </p:spPr>
        <p:txBody>
          <a:bodyPr wrap="square" rtlCol="0">
            <a:spAutoFit/>
          </a:bodyPr>
          <a:lstStyle/>
          <a:p>
            <a:r>
              <a:rPr lang="en-IE" b="1" dirty="0">
                <a:latin typeface="Times New Roman" panose="02020603050405020304" pitchFamily="18" charset="0"/>
                <a:cs typeface="Times New Roman" panose="02020603050405020304" pitchFamily="18" charset="0"/>
              </a:rPr>
              <a:t>Site Zoning in South Dublin County Development Plan 2016-2022</a:t>
            </a:r>
          </a:p>
          <a:p>
            <a:endParaRPr lang="en-IE"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5" name="Picture 4">
            <a:extLst>
              <a:ext uri="{FF2B5EF4-FFF2-40B4-BE49-F238E27FC236}">
                <a16:creationId xmlns:a16="http://schemas.microsoft.com/office/drawing/2014/main" id="{6B194E4B-EDE3-48EE-9804-7175E3BD44F8}"/>
              </a:ext>
            </a:extLst>
          </p:cNvPr>
          <p:cNvPicPr>
            <a:picLocks noChangeAspect="1"/>
          </p:cNvPicPr>
          <p:nvPr/>
        </p:nvPicPr>
        <p:blipFill rotWithShape="1">
          <a:blip r:embed="rId5"/>
          <a:srcRect l="14037" t="14097" r="28139" b="4708"/>
          <a:stretch/>
        </p:blipFill>
        <p:spPr>
          <a:xfrm>
            <a:off x="266841" y="265439"/>
            <a:ext cx="6762307" cy="4199861"/>
          </a:xfrm>
          <a:prstGeom prst="rect">
            <a:avLst/>
          </a:prstGeom>
        </p:spPr>
      </p:pic>
      <p:pic>
        <p:nvPicPr>
          <p:cNvPr id="8" name="Picture 7">
            <a:extLst>
              <a:ext uri="{FF2B5EF4-FFF2-40B4-BE49-F238E27FC236}">
                <a16:creationId xmlns:a16="http://schemas.microsoft.com/office/drawing/2014/main" id="{AB6E0A3D-6967-4DF0-A078-92499903F7A0}"/>
              </a:ext>
            </a:extLst>
          </p:cNvPr>
          <p:cNvPicPr>
            <a:picLocks noChangeAspect="1"/>
          </p:cNvPicPr>
          <p:nvPr/>
        </p:nvPicPr>
        <p:blipFill rotWithShape="1">
          <a:blip r:embed="rId6"/>
          <a:srcRect l="11860" t="14970" r="50000" b="50423"/>
          <a:stretch/>
        </p:blipFill>
        <p:spPr>
          <a:xfrm>
            <a:off x="5285408" y="4630895"/>
            <a:ext cx="3487480" cy="1779984"/>
          </a:xfrm>
          <a:prstGeom prst="rect">
            <a:avLst/>
          </a:prstGeom>
        </p:spPr>
      </p:pic>
    </p:spTree>
    <p:extLst>
      <p:ext uri="{BB962C8B-B14F-4D97-AF65-F5344CB8AC3E}">
        <p14:creationId xmlns:p14="http://schemas.microsoft.com/office/powerpoint/2010/main" val="229089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841" y="1321026"/>
            <a:ext cx="8832024" cy="369332"/>
          </a:xfrm>
          <a:prstGeom prst="rect">
            <a:avLst/>
          </a:prstGeom>
          <a:noFill/>
        </p:spPr>
        <p:txBody>
          <a:bodyPr wrap="square" rtlCol="0">
            <a:spAutoFit/>
          </a:bodyPr>
          <a:lstStyle/>
          <a:p>
            <a:r>
              <a:rPr lang="en-IE" b="1" dirty="0">
                <a:latin typeface="Times New Roman" panose="02020603050405020304" pitchFamily="18" charset="0"/>
                <a:cs typeface="Times New Roman" panose="02020603050405020304" pitchFamily="18" charset="0"/>
              </a:rPr>
              <a:t>Newcastle Local Area Plan</a:t>
            </a:r>
            <a:endParaRPr lang="en-IE"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7" name="Picture 6">
            <a:extLst>
              <a:ext uri="{FF2B5EF4-FFF2-40B4-BE49-F238E27FC236}">
                <a16:creationId xmlns:a16="http://schemas.microsoft.com/office/drawing/2014/main" id="{2FCB9DCC-B38D-4D56-BC8F-1E145D977235}"/>
              </a:ext>
            </a:extLst>
          </p:cNvPr>
          <p:cNvPicPr>
            <a:picLocks noChangeAspect="1"/>
          </p:cNvPicPr>
          <p:nvPr/>
        </p:nvPicPr>
        <p:blipFill rotWithShape="1">
          <a:blip r:embed="rId5"/>
          <a:srcRect l="29535" t="23641" r="21744" b="12647"/>
          <a:stretch/>
        </p:blipFill>
        <p:spPr>
          <a:xfrm>
            <a:off x="1283555" y="1690358"/>
            <a:ext cx="6464596" cy="4263875"/>
          </a:xfrm>
          <a:prstGeom prst="rect">
            <a:avLst/>
          </a:prstGeom>
        </p:spPr>
      </p:pic>
    </p:spTree>
    <p:extLst>
      <p:ext uri="{BB962C8B-B14F-4D97-AF65-F5344CB8AC3E}">
        <p14:creationId xmlns:p14="http://schemas.microsoft.com/office/powerpoint/2010/main" val="401038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813" y="370367"/>
            <a:ext cx="8709030" cy="7725192"/>
          </a:xfrm>
          <a:prstGeom prst="rect">
            <a:avLst/>
          </a:prstGeom>
          <a:noFill/>
        </p:spPr>
        <p:txBody>
          <a:bodyPr wrap="square" rtlCol="0">
            <a:spAutoFit/>
          </a:bodyPr>
          <a:lstStyle/>
          <a:p>
            <a:pPr>
              <a:lnSpc>
                <a:spcPct val="200000"/>
              </a:lnSpc>
            </a:pPr>
            <a:r>
              <a:rPr lang="en-IE" sz="1600" b="1" dirty="0">
                <a:solidFill>
                  <a:srgbClr val="0070C0"/>
                </a:solidFill>
                <a:latin typeface="Times New Roman" panose="02020603050405020304" pitchFamily="18" charset="0"/>
                <a:cs typeface="Times New Roman" panose="02020603050405020304" pitchFamily="18" charset="0"/>
              </a:rPr>
              <a:t>ABP Opinion: </a:t>
            </a:r>
          </a:p>
          <a:p>
            <a:pPr marL="285750" indent="-285750">
              <a:lnSpc>
                <a:spcPct val="200000"/>
              </a:lnSpc>
              <a:buFont typeface="Arial" panose="020B0604020202020204" pitchFamily="34" charset="0"/>
              <a:buChar char="•"/>
            </a:pPr>
            <a:r>
              <a:rPr lang="en-IE" sz="1600" b="1" dirty="0">
                <a:solidFill>
                  <a:srgbClr val="0070C0"/>
                </a:solidFill>
                <a:latin typeface="Times New Roman" panose="02020603050405020304" pitchFamily="18" charset="0"/>
                <a:cs typeface="Times New Roman" panose="02020603050405020304" pitchFamily="18" charset="0"/>
              </a:rPr>
              <a:t>Urban Design/ Layout:</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Further consideration in relation to achievement of acceptable standard of urban design.</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Integration with existing permitted and planned development on adjoining land.</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Compliance with provision of DMURS, the development plan and the LAP.</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Provide suitable street frontage along the main street through the site and along the eastern and southern side of the planned square around the area zoned as open space along the western site boundary.</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Omitting the doubling up of parallel carriageways.</a:t>
            </a:r>
          </a:p>
          <a:p>
            <a:pPr marL="285750" indent="-285750">
              <a:lnSpc>
                <a:spcPct val="200000"/>
              </a:lnSpc>
              <a:buFont typeface="Arial" panose="020B0604020202020204" pitchFamily="34" charset="0"/>
              <a:buChar char="•"/>
            </a:pPr>
            <a:r>
              <a:rPr lang="en-IE" sz="1600" b="1" dirty="0">
                <a:latin typeface="Times New Roman" panose="02020603050405020304" pitchFamily="18" charset="0"/>
                <a:cs typeface="Times New Roman" panose="02020603050405020304" pitchFamily="18" charset="0"/>
              </a:rPr>
              <a:t>Show how links would be provided to streets in existing/ permitted housing and to future residential development on lands zoned for such. </a:t>
            </a:r>
          </a:p>
          <a:p>
            <a:pPr marL="285750" indent="-285750">
              <a:lnSpc>
                <a:spcPct val="200000"/>
              </a:lnSpc>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a:lnSpc>
                <a:spcPct val="200000"/>
              </a:lnSpc>
            </a:pPr>
            <a:endParaRPr lang="en-IE" sz="1600" b="1" dirty="0">
              <a:solidFill>
                <a:srgbClr val="0070C0"/>
              </a:solidFill>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212208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8272</TotalTime>
  <Words>532</Words>
  <Application>Microsoft Office PowerPoint</Application>
  <PresentationFormat>On-screen Show (4:3)</PresentationFormat>
  <Paragraphs>80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Frehill</dc:creator>
  <cp:lastModifiedBy>Fiona Redmond</cp:lastModifiedBy>
  <cp:revision>217</cp:revision>
  <cp:lastPrinted>2019-09-17T10:29:29Z</cp:lastPrinted>
  <dcterms:created xsi:type="dcterms:W3CDTF">2018-07-16T08:09:38Z</dcterms:created>
  <dcterms:modified xsi:type="dcterms:W3CDTF">2019-09-17T10:35:28Z</dcterms:modified>
</cp:coreProperties>
</file>