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66" r:id="rId2"/>
    <p:sldId id="306" r:id="rId3"/>
    <p:sldId id="316" r:id="rId4"/>
    <p:sldId id="258" r:id="rId5"/>
    <p:sldId id="319" r:id="rId6"/>
    <p:sldId id="305" r:id="rId7"/>
    <p:sldId id="332" r:id="rId8"/>
    <p:sldId id="270" r:id="rId9"/>
    <p:sldId id="318" r:id="rId10"/>
    <p:sldId id="322" r:id="rId11"/>
    <p:sldId id="323" r:id="rId12"/>
    <p:sldId id="327" r:id="rId13"/>
    <p:sldId id="328" r:id="rId14"/>
    <p:sldId id="329" r:id="rId15"/>
    <p:sldId id="320" r:id="rId16"/>
    <p:sldId id="304" r:id="rId17"/>
    <p:sldId id="333" r:id="rId18"/>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0" d="100"/>
          <a:sy n="90" d="100"/>
        </p:scale>
        <p:origin x="1338" y="78"/>
      </p:cViewPr>
      <p:guideLst>
        <p:guide orient="horz"/>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17/09/2019</a:t>
            </a:fld>
            <a:endParaRPr lang="en-IE" dirty="0"/>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dirty="0"/>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17/09/2019</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17/09/2019</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17/09/2019</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17/09/2019</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17/09/2019</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17/09/2019</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17/09/2019</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17/09/2019</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17/09/2019</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17/09/2019</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17/09/2019</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17/09/2019</a:t>
            </a:fld>
            <a:endParaRPr lang="en-IE"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dirty="0"/>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p:cNvSpPr txBox="1"/>
          <p:nvPr/>
        </p:nvSpPr>
        <p:spPr>
          <a:xfrm>
            <a:off x="265723" y="2836983"/>
            <a:ext cx="8299939" cy="3046988"/>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SHD Application</a:t>
            </a:r>
          </a:p>
          <a:p>
            <a:r>
              <a:rPr lang="en-IE" sz="3200" dirty="0">
                <a:solidFill>
                  <a:schemeClr val="bg2">
                    <a:lumMod val="75000"/>
                  </a:schemeClr>
                </a:solidFill>
                <a:latin typeface="Times New Roman" panose="02020603050405020304" pitchFamily="18" charset="0"/>
                <a:cs typeface="Times New Roman" panose="02020603050405020304" pitchFamily="18" charset="0"/>
              </a:rPr>
              <a:t>Kilcarberry, Corkagh Demesne, Deansrath, Nangor, Clondalkin, D22.</a:t>
            </a:r>
          </a:p>
          <a:p>
            <a:r>
              <a:rPr lang="en-IE" sz="3200" dirty="0">
                <a:solidFill>
                  <a:schemeClr val="bg2">
                    <a:lumMod val="75000"/>
                  </a:schemeClr>
                </a:solidFill>
                <a:latin typeface="Times New Roman" panose="02020603050405020304" pitchFamily="18" charset="0"/>
                <a:cs typeface="Times New Roman" panose="02020603050405020304" pitchFamily="18" charset="0"/>
              </a:rPr>
              <a:t>SDCC Ref: SHD3ABP-305267-19</a:t>
            </a:r>
          </a:p>
          <a:p>
            <a:r>
              <a:rPr lang="en-IE" sz="3200" dirty="0">
                <a:solidFill>
                  <a:schemeClr val="bg2">
                    <a:lumMod val="75000"/>
                  </a:schemeClr>
                </a:solidFill>
                <a:latin typeface="Times New Roman" panose="02020603050405020304" pitchFamily="18" charset="0"/>
                <a:cs typeface="Times New Roman" panose="02020603050405020304" pitchFamily="18" charset="0"/>
              </a:rPr>
              <a:t>Applicant: Adwood Limited</a:t>
            </a:r>
          </a:p>
          <a:p>
            <a:r>
              <a:rPr lang="en-IE" sz="3200" dirty="0">
                <a:solidFill>
                  <a:schemeClr val="bg2">
                    <a:lumMod val="75000"/>
                  </a:schemeClr>
                </a:solidFill>
                <a:latin typeface="Times New Roman" panose="02020603050405020304" pitchFamily="18" charset="0"/>
                <a:cs typeface="Times New Roman" panose="02020603050405020304" pitchFamily="18" charset="0"/>
              </a:rPr>
              <a:t>18/09/2019</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346323" y="27510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606445" y="5617250"/>
            <a:ext cx="2467216" cy="523220"/>
          </a:xfrm>
          <a:prstGeom prst="rect">
            <a:avLst/>
          </a:prstGeom>
          <a:noFill/>
        </p:spPr>
        <p:txBody>
          <a:bodyPr wrap="square" rtlCol="0">
            <a:spAutoFit/>
          </a:bodyPr>
          <a:lstStyle/>
          <a:p>
            <a:r>
              <a:rPr lang="en-IE" sz="1400" b="1" dirty="0">
                <a:solidFill>
                  <a:schemeClr val="accent5">
                    <a:lumMod val="60000"/>
                    <a:lumOff val="40000"/>
                  </a:schemeClr>
                </a:solidFill>
              </a:rPr>
              <a:t>Fiona Redmond</a:t>
            </a:r>
          </a:p>
          <a:p>
            <a:r>
              <a:rPr lang="en-IE" sz="1400" b="1" dirty="0">
                <a:solidFill>
                  <a:schemeClr val="accent5">
                    <a:lumMod val="60000"/>
                    <a:lumOff val="40000"/>
                  </a:schemeClr>
                </a:solidFill>
              </a:rPr>
              <a:t>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4431" y="1226043"/>
            <a:ext cx="8832024" cy="338554"/>
          </a:xfrm>
          <a:prstGeom prst="rect">
            <a:avLst/>
          </a:prstGeom>
          <a:noFill/>
        </p:spPr>
        <p:txBody>
          <a:bodyPr wrap="square" rtlCol="0">
            <a:spAutoFit/>
          </a:bodyPr>
          <a:lstStyle/>
          <a:p>
            <a:r>
              <a:rPr lang="en-IE" sz="1600" b="1" dirty="0"/>
              <a:t>Proposed Site Plan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5" name="Picture 4">
            <a:extLst>
              <a:ext uri="{FF2B5EF4-FFF2-40B4-BE49-F238E27FC236}">
                <a16:creationId xmlns:a16="http://schemas.microsoft.com/office/drawing/2014/main" id="{D6929FB7-6DAE-4801-BA91-0CC336F04D40}"/>
              </a:ext>
            </a:extLst>
          </p:cNvPr>
          <p:cNvPicPr>
            <a:picLocks noChangeAspect="1"/>
          </p:cNvPicPr>
          <p:nvPr/>
        </p:nvPicPr>
        <p:blipFill rotWithShape="1">
          <a:blip r:embed="rId5"/>
          <a:srcRect l="14037" t="9017" r="9418" b="4369"/>
          <a:stretch/>
        </p:blipFill>
        <p:spPr>
          <a:xfrm>
            <a:off x="975176" y="1640406"/>
            <a:ext cx="6999209" cy="4454980"/>
          </a:xfrm>
          <a:prstGeom prst="rect">
            <a:avLst/>
          </a:prstGeom>
        </p:spPr>
      </p:pic>
    </p:spTree>
    <p:extLst>
      <p:ext uri="{BB962C8B-B14F-4D97-AF65-F5344CB8AC3E}">
        <p14:creationId xmlns:p14="http://schemas.microsoft.com/office/powerpoint/2010/main" val="1176533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7" name="Picture 6">
            <a:extLst>
              <a:ext uri="{FF2B5EF4-FFF2-40B4-BE49-F238E27FC236}">
                <a16:creationId xmlns:a16="http://schemas.microsoft.com/office/drawing/2014/main" id="{3D80B50F-5F25-4EFC-83E6-2C4934D11775}"/>
              </a:ext>
            </a:extLst>
          </p:cNvPr>
          <p:cNvPicPr>
            <a:picLocks noChangeAspect="1"/>
          </p:cNvPicPr>
          <p:nvPr/>
        </p:nvPicPr>
        <p:blipFill rotWithShape="1">
          <a:blip r:embed="rId4"/>
          <a:srcRect l="10581" t="15582" r="34418" b="5584"/>
          <a:stretch/>
        </p:blipFill>
        <p:spPr>
          <a:xfrm>
            <a:off x="967562" y="1184792"/>
            <a:ext cx="7038754" cy="4528758"/>
          </a:xfrm>
          <a:prstGeom prst="rect">
            <a:avLst/>
          </a:prstGeom>
        </p:spPr>
      </p:pic>
      <p:sp>
        <p:nvSpPr>
          <p:cNvPr id="5" name="TextBox 4">
            <a:extLst>
              <a:ext uri="{FF2B5EF4-FFF2-40B4-BE49-F238E27FC236}">
                <a16:creationId xmlns:a16="http://schemas.microsoft.com/office/drawing/2014/main" id="{F1B67CEE-607C-41FE-8982-0C0F5DDAA4EF}"/>
              </a:ext>
            </a:extLst>
          </p:cNvPr>
          <p:cNvSpPr txBox="1"/>
          <p:nvPr/>
        </p:nvSpPr>
        <p:spPr>
          <a:xfrm>
            <a:off x="499730" y="815459"/>
            <a:ext cx="2101707" cy="369332"/>
          </a:xfrm>
          <a:prstGeom prst="rect">
            <a:avLst/>
          </a:prstGeom>
          <a:noFill/>
        </p:spPr>
        <p:txBody>
          <a:bodyPr wrap="square" rtlCol="0">
            <a:spAutoFit/>
          </a:bodyPr>
          <a:lstStyle/>
          <a:p>
            <a:r>
              <a:rPr lang="en-IE" dirty="0"/>
              <a:t>Character Areas</a:t>
            </a:r>
          </a:p>
        </p:txBody>
      </p:sp>
    </p:spTree>
    <p:extLst>
      <p:ext uri="{BB962C8B-B14F-4D97-AF65-F5344CB8AC3E}">
        <p14:creationId xmlns:p14="http://schemas.microsoft.com/office/powerpoint/2010/main" val="3205257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7" name="Picture 6">
            <a:extLst>
              <a:ext uri="{FF2B5EF4-FFF2-40B4-BE49-F238E27FC236}">
                <a16:creationId xmlns:a16="http://schemas.microsoft.com/office/drawing/2014/main" id="{9E6E1EC5-A5E8-46BF-881B-B862CEA0845E}"/>
              </a:ext>
            </a:extLst>
          </p:cNvPr>
          <p:cNvPicPr>
            <a:picLocks noChangeAspect="1"/>
          </p:cNvPicPr>
          <p:nvPr/>
        </p:nvPicPr>
        <p:blipFill rotWithShape="1">
          <a:blip r:embed="rId4"/>
          <a:srcRect l="16279" t="12480" r="11395" b="5180"/>
          <a:stretch/>
        </p:blipFill>
        <p:spPr>
          <a:xfrm>
            <a:off x="520996" y="1295735"/>
            <a:ext cx="6613451" cy="4918870"/>
          </a:xfrm>
          <a:prstGeom prst="rect">
            <a:avLst/>
          </a:prstGeom>
        </p:spPr>
      </p:pic>
      <p:pic>
        <p:nvPicPr>
          <p:cNvPr id="8" name="Picture 7">
            <a:extLst>
              <a:ext uri="{FF2B5EF4-FFF2-40B4-BE49-F238E27FC236}">
                <a16:creationId xmlns:a16="http://schemas.microsoft.com/office/drawing/2014/main" id="{203A0C45-2A5F-4820-BD89-D42ACC00B450}"/>
              </a:ext>
            </a:extLst>
          </p:cNvPr>
          <p:cNvPicPr>
            <a:picLocks noChangeAspect="1"/>
          </p:cNvPicPr>
          <p:nvPr/>
        </p:nvPicPr>
        <p:blipFill rotWithShape="1">
          <a:blip r:embed="rId5"/>
          <a:srcRect l="16628" t="10507" r="11744" b="10169"/>
          <a:stretch/>
        </p:blipFill>
        <p:spPr>
          <a:xfrm>
            <a:off x="4779243" y="77713"/>
            <a:ext cx="4073141" cy="2537297"/>
          </a:xfrm>
          <a:prstGeom prst="rect">
            <a:avLst/>
          </a:prstGeom>
        </p:spPr>
      </p:pic>
    </p:spTree>
    <p:extLst>
      <p:ext uri="{BB962C8B-B14F-4D97-AF65-F5344CB8AC3E}">
        <p14:creationId xmlns:p14="http://schemas.microsoft.com/office/powerpoint/2010/main" val="250335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5" name="Picture 4">
            <a:extLst>
              <a:ext uri="{FF2B5EF4-FFF2-40B4-BE49-F238E27FC236}">
                <a16:creationId xmlns:a16="http://schemas.microsoft.com/office/drawing/2014/main" id="{6F7DC106-0CD0-4610-9006-909F6EAB24F6}"/>
              </a:ext>
            </a:extLst>
          </p:cNvPr>
          <p:cNvPicPr>
            <a:picLocks noChangeAspect="1"/>
          </p:cNvPicPr>
          <p:nvPr/>
        </p:nvPicPr>
        <p:blipFill rotWithShape="1">
          <a:blip r:embed="rId4"/>
          <a:srcRect l="16164" t="12443" r="12224" b="7106"/>
          <a:stretch/>
        </p:blipFill>
        <p:spPr>
          <a:xfrm>
            <a:off x="1477926" y="1118836"/>
            <a:ext cx="6548287" cy="4919354"/>
          </a:xfrm>
          <a:prstGeom prst="rect">
            <a:avLst/>
          </a:prstGeom>
        </p:spPr>
      </p:pic>
    </p:spTree>
    <p:extLst>
      <p:ext uri="{BB962C8B-B14F-4D97-AF65-F5344CB8AC3E}">
        <p14:creationId xmlns:p14="http://schemas.microsoft.com/office/powerpoint/2010/main" val="1941620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7" name="Picture 6">
            <a:extLst>
              <a:ext uri="{FF2B5EF4-FFF2-40B4-BE49-F238E27FC236}">
                <a16:creationId xmlns:a16="http://schemas.microsoft.com/office/drawing/2014/main" id="{319AE062-C798-4A9F-8890-4A12E5921B5D}"/>
              </a:ext>
            </a:extLst>
          </p:cNvPr>
          <p:cNvPicPr>
            <a:picLocks noChangeAspect="1"/>
          </p:cNvPicPr>
          <p:nvPr/>
        </p:nvPicPr>
        <p:blipFill rotWithShape="1">
          <a:blip r:embed="rId4"/>
          <a:srcRect l="15814" t="13928" r="10698" b="6364"/>
          <a:stretch/>
        </p:blipFill>
        <p:spPr>
          <a:xfrm>
            <a:off x="404037" y="1478334"/>
            <a:ext cx="7474689" cy="4829114"/>
          </a:xfrm>
          <a:prstGeom prst="rect">
            <a:avLst/>
          </a:prstGeom>
        </p:spPr>
      </p:pic>
      <p:pic>
        <p:nvPicPr>
          <p:cNvPr id="8" name="Picture 7">
            <a:extLst>
              <a:ext uri="{FF2B5EF4-FFF2-40B4-BE49-F238E27FC236}">
                <a16:creationId xmlns:a16="http://schemas.microsoft.com/office/drawing/2014/main" id="{31DBCF2A-683A-49D4-946D-443D89773D5B}"/>
              </a:ext>
            </a:extLst>
          </p:cNvPr>
          <p:cNvPicPr>
            <a:picLocks noChangeAspect="1"/>
          </p:cNvPicPr>
          <p:nvPr/>
        </p:nvPicPr>
        <p:blipFill rotWithShape="1">
          <a:blip r:embed="rId5"/>
          <a:srcRect l="16046" t="14894" r="10699" b="8445"/>
          <a:stretch/>
        </p:blipFill>
        <p:spPr>
          <a:xfrm>
            <a:off x="4725546" y="77713"/>
            <a:ext cx="3876194" cy="2325089"/>
          </a:xfrm>
          <a:prstGeom prst="rect">
            <a:avLst/>
          </a:prstGeom>
        </p:spPr>
      </p:pic>
    </p:spTree>
    <p:extLst>
      <p:ext uri="{BB962C8B-B14F-4D97-AF65-F5344CB8AC3E}">
        <p14:creationId xmlns:p14="http://schemas.microsoft.com/office/powerpoint/2010/main" val="3637077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7" name="Picture 6">
            <a:extLst>
              <a:ext uri="{FF2B5EF4-FFF2-40B4-BE49-F238E27FC236}">
                <a16:creationId xmlns:a16="http://schemas.microsoft.com/office/drawing/2014/main" id="{B55AEC1B-4C7A-4FBD-A14D-8373B04DAA7B}"/>
              </a:ext>
            </a:extLst>
          </p:cNvPr>
          <p:cNvPicPr>
            <a:picLocks noChangeAspect="1"/>
          </p:cNvPicPr>
          <p:nvPr/>
        </p:nvPicPr>
        <p:blipFill rotWithShape="1">
          <a:blip r:embed="rId4"/>
          <a:srcRect l="16395" t="18353" r="11279" b="4794"/>
          <a:stretch/>
        </p:blipFill>
        <p:spPr>
          <a:xfrm>
            <a:off x="1031358" y="1801251"/>
            <a:ext cx="7081283" cy="3952896"/>
          </a:xfrm>
          <a:prstGeom prst="rect">
            <a:avLst/>
          </a:prstGeom>
        </p:spPr>
      </p:pic>
      <p:sp>
        <p:nvSpPr>
          <p:cNvPr id="9" name="TextBox 8">
            <a:extLst>
              <a:ext uri="{FF2B5EF4-FFF2-40B4-BE49-F238E27FC236}">
                <a16:creationId xmlns:a16="http://schemas.microsoft.com/office/drawing/2014/main" id="{39B42FA3-A6AE-444E-9CF7-BDDBDFE05AA4}"/>
              </a:ext>
            </a:extLst>
          </p:cNvPr>
          <p:cNvSpPr txBox="1"/>
          <p:nvPr/>
        </p:nvSpPr>
        <p:spPr>
          <a:xfrm>
            <a:off x="606055" y="815459"/>
            <a:ext cx="4816550" cy="369332"/>
          </a:xfrm>
          <a:prstGeom prst="rect">
            <a:avLst/>
          </a:prstGeom>
          <a:noFill/>
        </p:spPr>
        <p:txBody>
          <a:bodyPr wrap="square" rtlCol="0">
            <a:spAutoFit/>
          </a:bodyPr>
          <a:lstStyle/>
          <a:p>
            <a:r>
              <a:rPr lang="en-IE" b="1" dirty="0"/>
              <a:t>Urban edges – Corkagh Park &amp; Outer Ring </a:t>
            </a:r>
          </a:p>
        </p:txBody>
      </p:sp>
    </p:spTree>
    <p:extLst>
      <p:ext uri="{BB962C8B-B14F-4D97-AF65-F5344CB8AC3E}">
        <p14:creationId xmlns:p14="http://schemas.microsoft.com/office/powerpoint/2010/main" val="2883487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p:cNvSpPr txBox="1"/>
          <p:nvPr/>
        </p:nvSpPr>
        <p:spPr>
          <a:xfrm>
            <a:off x="346323" y="2887761"/>
            <a:ext cx="8299939" cy="584775"/>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4" name="TextBox 3">
            <a:extLst>
              <a:ext uri="{FF2B5EF4-FFF2-40B4-BE49-F238E27FC236}">
                <a16:creationId xmlns:a16="http://schemas.microsoft.com/office/drawing/2014/main" id="{27D202FC-BC1D-4DF2-A4E1-5A7BA535D01F}"/>
              </a:ext>
            </a:extLst>
          </p:cNvPr>
          <p:cNvSpPr txBox="1"/>
          <p:nvPr/>
        </p:nvSpPr>
        <p:spPr>
          <a:xfrm>
            <a:off x="531628" y="3859619"/>
            <a:ext cx="2222205" cy="369332"/>
          </a:xfrm>
          <a:prstGeom prst="rect">
            <a:avLst/>
          </a:prstGeom>
          <a:noFill/>
        </p:spPr>
        <p:txBody>
          <a:bodyPr wrap="square" rtlCol="0">
            <a:spAutoFit/>
          </a:bodyPr>
          <a:lstStyle/>
          <a:p>
            <a:r>
              <a:rPr lang="en-IE" dirty="0"/>
              <a:t>Comments</a:t>
            </a:r>
          </a:p>
        </p:txBody>
      </p:sp>
    </p:spTree>
    <p:extLst>
      <p:ext uri="{BB962C8B-B14F-4D97-AF65-F5344CB8AC3E}">
        <p14:creationId xmlns:p14="http://schemas.microsoft.com/office/powerpoint/2010/main" val="36727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5" name="Picture 4">
            <a:extLst>
              <a:ext uri="{FF2B5EF4-FFF2-40B4-BE49-F238E27FC236}">
                <a16:creationId xmlns:a16="http://schemas.microsoft.com/office/drawing/2014/main" id="{0C03D38F-294F-4A26-8FCA-1BC585CF0B83}"/>
              </a:ext>
            </a:extLst>
          </p:cNvPr>
          <p:cNvPicPr>
            <a:picLocks noChangeAspect="1"/>
          </p:cNvPicPr>
          <p:nvPr/>
        </p:nvPicPr>
        <p:blipFill rotWithShape="1">
          <a:blip r:embed="rId4"/>
          <a:srcRect l="31047" t="8271" r="27674" b="6073"/>
          <a:stretch/>
        </p:blipFill>
        <p:spPr>
          <a:xfrm>
            <a:off x="2806994" y="723015"/>
            <a:ext cx="5295015" cy="5582092"/>
          </a:xfrm>
          <a:prstGeom prst="rect">
            <a:avLst/>
          </a:prstGeom>
        </p:spPr>
      </p:pic>
    </p:spTree>
    <p:extLst>
      <p:ext uri="{BB962C8B-B14F-4D97-AF65-F5344CB8AC3E}">
        <p14:creationId xmlns:p14="http://schemas.microsoft.com/office/powerpoint/2010/main" val="1790903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6474" y="1531215"/>
            <a:ext cx="4148880" cy="2264081"/>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Timelines</a:t>
            </a:r>
            <a:r>
              <a:rPr lang="en-IE" b="1" dirty="0">
                <a:solidFill>
                  <a:srgbClr val="0070C0"/>
                </a:solidFill>
              </a:rPr>
              <a:t> </a:t>
            </a: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SHD Lodged with ABP on 26</a:t>
            </a:r>
            <a:r>
              <a:rPr lang="en-IE" sz="1600" b="1" baseline="30000" dirty="0">
                <a:latin typeface="Times New Roman" panose="02020603050405020304" pitchFamily="18" charset="0"/>
                <a:cs typeface="Times New Roman" panose="02020603050405020304" pitchFamily="18" charset="0"/>
              </a:rPr>
              <a:t>th</a:t>
            </a:r>
            <a:r>
              <a:rPr lang="en-IE" sz="1600" b="1" dirty="0">
                <a:latin typeface="Times New Roman" panose="02020603050405020304" pitchFamily="18" charset="0"/>
                <a:cs typeface="Times New Roman" panose="02020603050405020304" pitchFamily="18" charset="0"/>
              </a:rPr>
              <a:t> Aug. 2019</a:t>
            </a: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5 Week Observations by 30</a:t>
            </a:r>
            <a:r>
              <a:rPr lang="en-IE" sz="1600" b="1" baseline="30000" dirty="0">
                <a:latin typeface="Times New Roman" panose="02020603050405020304" pitchFamily="18" charset="0"/>
                <a:cs typeface="Times New Roman" panose="02020603050405020304" pitchFamily="18" charset="0"/>
              </a:rPr>
              <a:t>th</a:t>
            </a:r>
            <a:r>
              <a:rPr lang="en-IE" sz="1600" b="1" dirty="0">
                <a:latin typeface="Times New Roman" panose="02020603050405020304" pitchFamily="18" charset="0"/>
                <a:cs typeface="Times New Roman" panose="02020603050405020304" pitchFamily="18" charset="0"/>
              </a:rPr>
              <a:t> Sept. 2019</a:t>
            </a: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8 Wks SDCC report due to ABP  20/10/19 </a:t>
            </a: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16 Week Decision due from ABP 16/12/19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196474" y="4188012"/>
            <a:ext cx="8384000" cy="1631216"/>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endParaRPr lang="en-IE" b="1" dirty="0">
              <a:solidFill>
                <a:srgbClr val="0070C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S.247 Pre-Planning meeting held with SDCC on </a:t>
            </a:r>
            <a:r>
              <a:rPr lang="en-GB" sz="1600" b="1" dirty="0">
                <a:latin typeface="Times New Roman" panose="02020603050405020304" pitchFamily="18" charset="0"/>
                <a:cs typeface="Times New Roman" panose="02020603050405020304" pitchFamily="18" charset="0"/>
              </a:rPr>
              <a:t>13/11/18.</a:t>
            </a:r>
          </a:p>
          <a:p>
            <a:pPr marL="285750" indent="-285750">
              <a:buFont typeface="Wingdings" panose="05000000000000000000" pitchFamily="2" charset="2"/>
              <a:buChar char="§"/>
            </a:pPr>
            <a:endParaRPr lang="en-IE"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A  pre-planning meeting was held on 11</a:t>
            </a:r>
            <a:r>
              <a:rPr lang="en-IE" sz="1600" b="1" baseline="30000" dirty="0">
                <a:latin typeface="Times New Roman" panose="02020603050405020304" pitchFamily="18" charset="0"/>
                <a:cs typeface="Times New Roman" panose="02020603050405020304" pitchFamily="18" charset="0"/>
              </a:rPr>
              <a:t>th</a:t>
            </a:r>
            <a:r>
              <a:rPr lang="en-IE" sz="1600" b="1" dirty="0">
                <a:latin typeface="Times New Roman" panose="02020603050405020304" pitchFamily="18" charset="0"/>
                <a:cs typeface="Times New Roman" panose="02020603050405020304" pitchFamily="18" charset="0"/>
              </a:rPr>
              <a:t> February 2019 with An Bord Pleanala, the applicant and SDCC.</a:t>
            </a:r>
          </a:p>
        </p:txBody>
      </p:sp>
      <p:pic>
        <p:nvPicPr>
          <p:cNvPr id="9" name="Picture 8">
            <a:extLst>
              <a:ext uri="{FF2B5EF4-FFF2-40B4-BE49-F238E27FC236}">
                <a16:creationId xmlns:a16="http://schemas.microsoft.com/office/drawing/2014/main" id="{48A0190C-AB09-4E78-9AA8-E532D2EE312B}"/>
              </a:ext>
            </a:extLst>
          </p:cNvPr>
          <p:cNvPicPr>
            <a:picLocks noChangeAspect="1"/>
          </p:cNvPicPr>
          <p:nvPr/>
        </p:nvPicPr>
        <p:blipFill rotWithShape="1">
          <a:blip r:embed="rId5"/>
          <a:srcRect l="25581" t="10000" r="17210" b="7519"/>
          <a:stretch/>
        </p:blipFill>
        <p:spPr>
          <a:xfrm>
            <a:off x="4345354" y="493448"/>
            <a:ext cx="4625902" cy="3851582"/>
          </a:xfrm>
          <a:prstGeom prst="rect">
            <a:avLst/>
          </a:prstGeom>
        </p:spPr>
      </p:pic>
    </p:spTree>
    <p:extLst>
      <p:ext uri="{BB962C8B-B14F-4D97-AF65-F5344CB8AC3E}">
        <p14:creationId xmlns:p14="http://schemas.microsoft.com/office/powerpoint/2010/main" val="3067141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pic>
        <p:nvPicPr>
          <p:cNvPr id="2" name="Picture 1">
            <a:extLst>
              <a:ext uri="{FF2B5EF4-FFF2-40B4-BE49-F238E27FC236}">
                <a16:creationId xmlns:a16="http://schemas.microsoft.com/office/drawing/2014/main" id="{4F8D4C96-9EC8-4424-B118-1E4E05D37247}"/>
              </a:ext>
            </a:extLst>
          </p:cNvPr>
          <p:cNvPicPr>
            <a:picLocks noChangeAspect="1"/>
          </p:cNvPicPr>
          <p:nvPr/>
        </p:nvPicPr>
        <p:blipFill rotWithShape="1">
          <a:blip r:embed="rId4"/>
          <a:srcRect l="31163" t="10414" r="23605" b="9174"/>
          <a:stretch/>
        </p:blipFill>
        <p:spPr>
          <a:xfrm>
            <a:off x="1733107" y="1063255"/>
            <a:ext cx="6294475" cy="5146033"/>
          </a:xfrm>
          <a:prstGeom prst="rect">
            <a:avLst/>
          </a:prstGeom>
        </p:spPr>
      </p:pic>
      <p:pic>
        <p:nvPicPr>
          <p:cNvPr id="5" name="Picture 4">
            <a:extLst>
              <a:ext uri="{FF2B5EF4-FFF2-40B4-BE49-F238E27FC236}">
                <a16:creationId xmlns:a16="http://schemas.microsoft.com/office/drawing/2014/main" id="{8F1B4381-B48C-49AD-BE97-A3DC19DFB93D}"/>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cxnSp>
        <p:nvCxnSpPr>
          <p:cNvPr id="7" name="Straight Connector 6">
            <a:extLst>
              <a:ext uri="{FF2B5EF4-FFF2-40B4-BE49-F238E27FC236}">
                <a16:creationId xmlns:a16="http://schemas.microsoft.com/office/drawing/2014/main" id="{E6890B49-BC54-45E1-B129-11CD91D74760}"/>
              </a:ext>
            </a:extLst>
          </p:cNvPr>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8C1BB66-AFE6-4F03-B5D3-5E002EE4ACDE}"/>
              </a:ext>
            </a:extLst>
          </p:cNvPr>
          <p:cNvSpPr txBox="1"/>
          <p:nvPr/>
        </p:nvSpPr>
        <p:spPr>
          <a:xfrm>
            <a:off x="382771" y="1329070"/>
            <a:ext cx="1350335" cy="369332"/>
          </a:xfrm>
          <a:prstGeom prst="rect">
            <a:avLst/>
          </a:prstGeom>
          <a:noFill/>
        </p:spPr>
        <p:txBody>
          <a:bodyPr wrap="square" rtlCol="0">
            <a:spAutoFit/>
          </a:bodyPr>
          <a:lstStyle/>
          <a:p>
            <a:r>
              <a:rPr lang="en-IE" dirty="0"/>
              <a:t>Site Context</a:t>
            </a:r>
          </a:p>
        </p:txBody>
      </p:sp>
    </p:spTree>
    <p:extLst>
      <p:ext uri="{BB962C8B-B14F-4D97-AF65-F5344CB8AC3E}">
        <p14:creationId xmlns:p14="http://schemas.microsoft.com/office/powerpoint/2010/main" val="1098242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6841" y="1321026"/>
            <a:ext cx="8832024" cy="892552"/>
          </a:xfrm>
          <a:prstGeom prst="rect">
            <a:avLst/>
          </a:prstGeom>
          <a:noFill/>
        </p:spPr>
        <p:txBody>
          <a:bodyPr wrap="square" rtlCol="0">
            <a:spAutoFit/>
          </a:bodyPr>
          <a:lstStyle/>
          <a:p>
            <a:r>
              <a:rPr lang="en-IE" b="1" dirty="0">
                <a:latin typeface="Times New Roman" panose="02020603050405020304" pitchFamily="18" charset="0"/>
                <a:cs typeface="Times New Roman" panose="02020603050405020304" pitchFamily="18" charset="0"/>
              </a:rPr>
              <a:t>Proposed Development </a:t>
            </a:r>
          </a:p>
          <a:p>
            <a:endParaRPr lang="en-IE" b="1" dirty="0">
              <a:latin typeface="Times New Roman" panose="02020603050405020304" pitchFamily="18" charset="0"/>
              <a:cs typeface="Times New Roman" panose="02020603050405020304" pitchFamily="18" charset="0"/>
            </a:endParaRPr>
          </a:p>
          <a:p>
            <a:endParaRPr lang="en-IE"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5" name="Picture 4">
            <a:extLst>
              <a:ext uri="{FF2B5EF4-FFF2-40B4-BE49-F238E27FC236}">
                <a16:creationId xmlns:a16="http://schemas.microsoft.com/office/drawing/2014/main" id="{855C26C6-9AE4-4281-BA0D-5F88254EDB61}"/>
              </a:ext>
            </a:extLst>
          </p:cNvPr>
          <p:cNvPicPr>
            <a:picLocks noChangeAspect="1"/>
          </p:cNvPicPr>
          <p:nvPr/>
        </p:nvPicPr>
        <p:blipFill rotWithShape="1">
          <a:blip r:embed="rId5"/>
          <a:srcRect l="15698" t="26125" r="6860" b="31132"/>
          <a:stretch/>
        </p:blipFill>
        <p:spPr>
          <a:xfrm>
            <a:off x="394432" y="1850065"/>
            <a:ext cx="7081284" cy="2976808"/>
          </a:xfrm>
          <a:prstGeom prst="rect">
            <a:avLst/>
          </a:prstGeom>
        </p:spPr>
      </p:pic>
    </p:spTree>
    <p:extLst>
      <p:ext uri="{BB962C8B-B14F-4D97-AF65-F5344CB8AC3E}">
        <p14:creationId xmlns:p14="http://schemas.microsoft.com/office/powerpoint/2010/main" val="1125225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6841" y="1321026"/>
            <a:ext cx="8832024" cy="615553"/>
          </a:xfrm>
          <a:prstGeom prst="rect">
            <a:avLst/>
          </a:prstGeom>
          <a:noFill/>
        </p:spPr>
        <p:txBody>
          <a:bodyPr wrap="square" rtlCol="0">
            <a:spAutoFit/>
          </a:bodyPr>
          <a:lstStyle/>
          <a:p>
            <a:r>
              <a:rPr lang="en-IE" b="1" dirty="0">
                <a:latin typeface="Times New Roman" panose="02020603050405020304" pitchFamily="18" charset="0"/>
                <a:cs typeface="Times New Roman" panose="02020603050405020304" pitchFamily="18" charset="0"/>
              </a:rPr>
              <a:t>Site Zoning in South Dublin County Development Plan 2016-2022</a:t>
            </a:r>
          </a:p>
          <a:p>
            <a:endParaRPr lang="en-IE"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7" name="Picture 6">
            <a:extLst>
              <a:ext uri="{FF2B5EF4-FFF2-40B4-BE49-F238E27FC236}">
                <a16:creationId xmlns:a16="http://schemas.microsoft.com/office/drawing/2014/main" id="{47BD50A1-149D-42A7-8645-EBD55ADE3A1D}"/>
              </a:ext>
            </a:extLst>
          </p:cNvPr>
          <p:cNvPicPr>
            <a:picLocks noChangeAspect="1"/>
          </p:cNvPicPr>
          <p:nvPr/>
        </p:nvPicPr>
        <p:blipFill rotWithShape="1">
          <a:blip r:embed="rId5"/>
          <a:srcRect l="27663" t="10068" r="20970" b="13639"/>
          <a:stretch/>
        </p:blipFill>
        <p:spPr>
          <a:xfrm>
            <a:off x="1158949" y="1754372"/>
            <a:ext cx="6334416" cy="4454917"/>
          </a:xfrm>
          <a:prstGeom prst="rect">
            <a:avLst/>
          </a:prstGeom>
        </p:spPr>
      </p:pic>
    </p:spTree>
    <p:extLst>
      <p:ext uri="{BB962C8B-B14F-4D97-AF65-F5344CB8AC3E}">
        <p14:creationId xmlns:p14="http://schemas.microsoft.com/office/powerpoint/2010/main" val="229089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5813" y="370367"/>
            <a:ext cx="8709030" cy="7232749"/>
          </a:xfrm>
          <a:prstGeom prst="rect">
            <a:avLst/>
          </a:prstGeom>
          <a:noFill/>
        </p:spPr>
        <p:txBody>
          <a:bodyPr wrap="square" rtlCol="0">
            <a:spAutoFit/>
          </a:bodyPr>
          <a:lstStyle/>
          <a:p>
            <a:pPr>
              <a:lnSpc>
                <a:spcPct val="200000"/>
              </a:lnSpc>
            </a:pPr>
            <a:r>
              <a:rPr lang="en-IE" sz="1600" b="1" dirty="0">
                <a:solidFill>
                  <a:srgbClr val="0070C0"/>
                </a:solidFill>
                <a:latin typeface="Times New Roman" panose="02020603050405020304" pitchFamily="18" charset="0"/>
                <a:cs typeface="Times New Roman" panose="02020603050405020304" pitchFamily="18" charset="0"/>
              </a:rPr>
              <a:t>ABP Meeting </a:t>
            </a:r>
            <a:r>
              <a:rPr lang="en-IE" sz="1600" b="1" dirty="0">
                <a:latin typeface="Times New Roman" panose="02020603050405020304" pitchFamily="18" charset="0"/>
                <a:cs typeface="Times New Roman" panose="02020603050405020304" pitchFamily="18" charset="0"/>
              </a:rPr>
              <a:t>held 11</a:t>
            </a:r>
            <a:r>
              <a:rPr lang="en-IE" sz="1600" b="1" baseline="30000" dirty="0">
                <a:latin typeface="Times New Roman" panose="02020603050405020304" pitchFamily="18" charset="0"/>
                <a:cs typeface="Times New Roman" panose="02020603050405020304" pitchFamily="18" charset="0"/>
              </a:rPr>
              <a:t>th</a:t>
            </a:r>
            <a:r>
              <a:rPr lang="en-IE" sz="1600" b="1" dirty="0">
                <a:latin typeface="Times New Roman" panose="02020603050405020304" pitchFamily="18" charset="0"/>
                <a:cs typeface="Times New Roman" panose="02020603050405020304" pitchFamily="18" charset="0"/>
              </a:rPr>
              <a:t> February 2019</a:t>
            </a:r>
          </a:p>
          <a:p>
            <a:pPr>
              <a:lnSpc>
                <a:spcPct val="200000"/>
              </a:lnSpc>
            </a:pPr>
            <a:r>
              <a:rPr lang="en-IE" sz="1600" b="1" dirty="0">
                <a:solidFill>
                  <a:srgbClr val="0070C0"/>
                </a:solidFill>
                <a:latin typeface="Times New Roman" panose="02020603050405020304" pitchFamily="18" charset="0"/>
                <a:cs typeface="Times New Roman" panose="02020603050405020304" pitchFamily="18" charset="0"/>
              </a:rPr>
              <a:t>ABP Opinion: </a:t>
            </a:r>
          </a:p>
          <a:p>
            <a:pPr marL="285750" indent="-285750">
              <a:lnSpc>
                <a:spcPct val="200000"/>
              </a:lnSpc>
              <a:buFont typeface="Arial" panose="020B0604020202020204" pitchFamily="34" charset="0"/>
              <a:buChar char="•"/>
            </a:pPr>
            <a:r>
              <a:rPr lang="en-IE" sz="1600" b="1" dirty="0">
                <a:solidFill>
                  <a:srgbClr val="0070C0"/>
                </a:solidFill>
                <a:latin typeface="Times New Roman" panose="02020603050405020304" pitchFamily="18" charset="0"/>
                <a:cs typeface="Times New Roman" panose="02020603050405020304" pitchFamily="18" charset="0"/>
              </a:rPr>
              <a:t>Design Layout &amp; Unit Mix: </a:t>
            </a:r>
          </a:p>
          <a:p>
            <a:pPr>
              <a:lnSpc>
                <a:spcPct val="200000"/>
              </a:lnSpc>
            </a:pPr>
            <a:r>
              <a:rPr lang="en-IE" sz="1600" b="1" dirty="0">
                <a:latin typeface="Times New Roman" panose="02020603050405020304" pitchFamily="18" charset="0"/>
                <a:cs typeface="Times New Roman" panose="02020603050405020304" pitchFamily="18" charset="0"/>
              </a:rPr>
              <a:t>Justification of Layout in relation to criteria set out in the Urban Design Manual </a:t>
            </a:r>
          </a:p>
          <a:p>
            <a:pPr marL="285750" indent="-285750">
              <a:lnSpc>
                <a:spcPct val="200000"/>
              </a:lnSpc>
              <a:buFont typeface="Arial" panose="020B0604020202020204" pitchFamily="34" charset="0"/>
              <a:buChar char="•"/>
            </a:pPr>
            <a:r>
              <a:rPr lang="en-IE" sz="1600" b="1" dirty="0">
                <a:solidFill>
                  <a:srgbClr val="0070C0"/>
                </a:solidFill>
                <a:latin typeface="Times New Roman" panose="02020603050405020304" pitchFamily="18" charset="0"/>
                <a:cs typeface="Times New Roman" panose="02020603050405020304" pitchFamily="18" charset="0"/>
              </a:rPr>
              <a:t>Density: </a:t>
            </a:r>
          </a:p>
          <a:p>
            <a:pPr>
              <a:lnSpc>
                <a:spcPct val="200000"/>
              </a:lnSpc>
            </a:pPr>
            <a:r>
              <a:rPr lang="en-IE" sz="1600" b="1" dirty="0">
                <a:latin typeface="Times New Roman" panose="02020603050405020304" pitchFamily="18" charset="0"/>
                <a:cs typeface="Times New Roman" panose="02020603050405020304" pitchFamily="18" charset="0"/>
              </a:rPr>
              <a:t>Further consideration/ justification in relation to the density, in particular that the density is sustainable to provide efficiency in serviceable land usage balanced with the context within which the site is located. Clear rationale for the site boundary in relation to calculations. </a:t>
            </a:r>
          </a:p>
          <a:p>
            <a:pPr marL="285750" indent="-285750">
              <a:lnSpc>
                <a:spcPct val="200000"/>
              </a:lnSpc>
              <a:buFont typeface="Arial" panose="020B0604020202020204" pitchFamily="34" charset="0"/>
              <a:buChar char="•"/>
            </a:pPr>
            <a:r>
              <a:rPr lang="en-IE" sz="1600" b="1" dirty="0">
                <a:solidFill>
                  <a:srgbClr val="0070C0"/>
                </a:solidFill>
                <a:latin typeface="Times New Roman" panose="02020603050405020304" pitchFamily="18" charset="0"/>
                <a:cs typeface="Times New Roman" panose="02020603050405020304" pitchFamily="18" charset="0"/>
              </a:rPr>
              <a:t>Surface Water Management &amp; Flooding: </a:t>
            </a:r>
          </a:p>
          <a:p>
            <a:pPr>
              <a:lnSpc>
                <a:spcPct val="200000"/>
              </a:lnSpc>
            </a:pPr>
            <a:r>
              <a:rPr lang="en-IE" sz="1600" b="1" dirty="0">
                <a:latin typeface="Times New Roman" panose="02020603050405020304" pitchFamily="18" charset="0"/>
                <a:cs typeface="Times New Roman" panose="02020603050405020304" pitchFamily="18" charset="0"/>
              </a:rPr>
              <a:t>Seek to maximise SUDS measures. </a:t>
            </a:r>
          </a:p>
          <a:p>
            <a:pPr marL="285750" indent="-285750">
              <a:lnSpc>
                <a:spcPct val="200000"/>
              </a:lnSpc>
              <a:buFont typeface="Arial" panose="020B0604020202020204" pitchFamily="34" charset="0"/>
              <a:buChar char="•"/>
            </a:pPr>
            <a:endParaRPr lang="en-IE" sz="1600" b="1" dirty="0">
              <a:solidFill>
                <a:srgbClr val="0070C0"/>
              </a:solidFill>
              <a:latin typeface="Times New Roman" panose="02020603050405020304" pitchFamily="18" charset="0"/>
              <a:cs typeface="Times New Roman" panose="02020603050405020304" pitchFamily="18" charset="0"/>
            </a:endParaRPr>
          </a:p>
          <a:p>
            <a:pPr marL="285750" indent="-285750">
              <a:lnSpc>
                <a:spcPct val="200000"/>
              </a:lnSpc>
              <a:buFont typeface="Arial" panose="020B0604020202020204" pitchFamily="34" charset="0"/>
              <a:buChar char="•"/>
            </a:pPr>
            <a:endParaRPr lang="en-IE" sz="1600" b="1" dirty="0">
              <a:solidFill>
                <a:srgbClr val="0070C0"/>
              </a:solidFill>
              <a:latin typeface="Times New Roman" panose="02020603050405020304" pitchFamily="18" charset="0"/>
              <a:cs typeface="Times New Roman" panose="02020603050405020304" pitchFamily="18" charset="0"/>
            </a:endParaRPr>
          </a:p>
          <a:p>
            <a:pPr>
              <a:lnSpc>
                <a:spcPct val="200000"/>
              </a:lnSpc>
            </a:pPr>
            <a:endParaRPr lang="en-IE" sz="1600" b="1" dirty="0">
              <a:solidFill>
                <a:srgbClr val="0070C0"/>
              </a:solidFill>
              <a:latin typeface="Times New Roman" panose="02020603050405020304" pitchFamily="18" charset="0"/>
              <a:cs typeface="Times New Roman" panose="02020603050405020304" pitchFamily="18" charset="0"/>
            </a:endParaRPr>
          </a:p>
          <a:p>
            <a:r>
              <a:rPr lang="en-IE" sz="16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212208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485" y="434162"/>
            <a:ext cx="8709030" cy="8525411"/>
          </a:xfrm>
          <a:prstGeom prst="rect">
            <a:avLst/>
          </a:prstGeom>
          <a:noFill/>
        </p:spPr>
        <p:txBody>
          <a:bodyPr wrap="square" rtlCol="0">
            <a:spAutoFit/>
          </a:bodyPr>
          <a:lstStyle/>
          <a:p>
            <a:pPr>
              <a:lnSpc>
                <a:spcPct val="200000"/>
              </a:lnSpc>
            </a:pPr>
            <a:r>
              <a:rPr lang="en-IE" sz="1600" b="1" dirty="0">
                <a:solidFill>
                  <a:srgbClr val="0070C0"/>
                </a:solidFill>
                <a:latin typeface="Times New Roman" panose="02020603050405020304" pitchFamily="18" charset="0"/>
                <a:cs typeface="Times New Roman" panose="02020603050405020304" pitchFamily="18" charset="0"/>
              </a:rPr>
              <a:t>Specific Information to be submitted with the application: </a:t>
            </a:r>
          </a:p>
          <a:p>
            <a:pPr marL="285750" indent="-285750">
              <a:lnSpc>
                <a:spcPct val="200000"/>
              </a:lnSpc>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Details of materials and finishes for structures and private amenity areas etc. to create a distinctive character for the development.  </a:t>
            </a:r>
          </a:p>
          <a:p>
            <a:pPr marL="285750" indent="-285750">
              <a:lnSpc>
                <a:spcPct val="200000"/>
              </a:lnSpc>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A mobility management framework &amp; car parking rationale.</a:t>
            </a:r>
          </a:p>
          <a:p>
            <a:pPr marL="285750" indent="-285750">
              <a:lnSpc>
                <a:spcPct val="200000"/>
              </a:lnSpc>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A public realm &amp; permeability strategy which addresses connections to and from the site and treatment with the interface with Corkagh Park to the south.</a:t>
            </a:r>
          </a:p>
          <a:p>
            <a:pPr marL="285750" indent="-285750">
              <a:lnSpc>
                <a:spcPct val="200000"/>
              </a:lnSpc>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Report including levels &amp; cross sections showing the relationship between the development and the adjacent residential units, public paths and interfaces with public realm. </a:t>
            </a:r>
          </a:p>
          <a:p>
            <a:pPr marL="285750" indent="-285750">
              <a:lnSpc>
                <a:spcPct val="200000"/>
              </a:lnSpc>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Detailed schedule of accommodation indicating compliance with the Sustainable Urban Hosing: Design Standards for New Apartments, Guidelines for Planning Authorities 2018.</a:t>
            </a:r>
          </a:p>
          <a:p>
            <a:pPr marL="285750" indent="-285750">
              <a:lnSpc>
                <a:spcPct val="200000"/>
              </a:lnSpc>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A life cycle report.</a:t>
            </a:r>
          </a:p>
          <a:p>
            <a:pPr marL="285750" indent="-285750">
              <a:lnSpc>
                <a:spcPct val="200000"/>
              </a:lnSpc>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A site layout addressing areas to be taken in charge. </a:t>
            </a:r>
          </a:p>
          <a:p>
            <a:pPr marL="285750" indent="-285750">
              <a:lnSpc>
                <a:spcPct val="200000"/>
              </a:lnSpc>
              <a:buFont typeface="Arial" panose="020B0604020202020204" pitchFamily="34" charset="0"/>
              <a:buChar char="•"/>
            </a:pPr>
            <a:endParaRPr lang="en-IE" sz="1600" b="1" dirty="0">
              <a:solidFill>
                <a:srgbClr val="0070C0"/>
              </a:solidFill>
              <a:latin typeface="Times New Roman" panose="02020603050405020304" pitchFamily="18" charset="0"/>
              <a:cs typeface="Times New Roman" panose="02020603050405020304" pitchFamily="18" charset="0"/>
            </a:endParaRPr>
          </a:p>
          <a:p>
            <a:pPr marL="285750" indent="-285750">
              <a:lnSpc>
                <a:spcPct val="200000"/>
              </a:lnSpc>
              <a:buFont typeface="Arial" panose="020B0604020202020204" pitchFamily="34" charset="0"/>
              <a:buChar char="•"/>
            </a:pPr>
            <a:endParaRPr lang="en-IE" sz="1600" b="1" dirty="0">
              <a:solidFill>
                <a:srgbClr val="0070C0"/>
              </a:solidFill>
              <a:latin typeface="Times New Roman" panose="02020603050405020304" pitchFamily="18" charset="0"/>
              <a:cs typeface="Times New Roman" panose="02020603050405020304" pitchFamily="18" charset="0"/>
            </a:endParaRPr>
          </a:p>
          <a:p>
            <a:pPr marL="285750" indent="-285750">
              <a:lnSpc>
                <a:spcPct val="200000"/>
              </a:lnSpc>
              <a:buFont typeface="Arial" panose="020B0604020202020204" pitchFamily="34" charset="0"/>
              <a:buChar char="•"/>
            </a:pPr>
            <a:endParaRPr lang="en-IE" sz="1600" b="1" dirty="0">
              <a:solidFill>
                <a:srgbClr val="0070C0"/>
              </a:solidFill>
              <a:latin typeface="Times New Roman" panose="02020603050405020304" pitchFamily="18" charset="0"/>
              <a:cs typeface="Times New Roman" panose="02020603050405020304" pitchFamily="18" charset="0"/>
            </a:endParaRPr>
          </a:p>
          <a:p>
            <a:pPr marL="285750" indent="-285750">
              <a:lnSpc>
                <a:spcPct val="200000"/>
              </a:lnSpc>
              <a:buFont typeface="Arial" panose="020B0604020202020204" pitchFamily="34" charset="0"/>
              <a:buChar char="•"/>
            </a:pPr>
            <a:endParaRPr lang="en-IE" sz="1600" b="1" dirty="0">
              <a:solidFill>
                <a:srgbClr val="0070C0"/>
              </a:solidFill>
              <a:latin typeface="Times New Roman" panose="02020603050405020304" pitchFamily="18" charset="0"/>
              <a:cs typeface="Times New Roman" panose="02020603050405020304" pitchFamily="18" charset="0"/>
            </a:endParaRPr>
          </a:p>
          <a:p>
            <a:pPr>
              <a:lnSpc>
                <a:spcPct val="200000"/>
              </a:lnSpc>
            </a:pPr>
            <a:endParaRPr lang="en-IE" sz="1600" b="1" dirty="0">
              <a:solidFill>
                <a:srgbClr val="0070C0"/>
              </a:solidFill>
              <a:latin typeface="Times New Roman" panose="02020603050405020304" pitchFamily="18" charset="0"/>
              <a:cs typeface="Times New Roman" panose="02020603050405020304" pitchFamily="18" charset="0"/>
            </a:endParaRPr>
          </a:p>
          <a:p>
            <a:r>
              <a:rPr lang="en-IE" sz="16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310602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413887" y="673770"/>
            <a:ext cx="5698156" cy="584775"/>
          </a:xfrm>
          <a:prstGeom prst="rect">
            <a:avLst/>
          </a:prstGeom>
        </p:spPr>
        <p:txBody>
          <a:bodyPr wrap="square">
            <a:spAutoFit/>
          </a:bodyPr>
          <a:lstStyle/>
          <a:p>
            <a:r>
              <a:rPr lang="en-IE" sz="1600" dirty="0">
                <a:solidFill>
                  <a:srgbClr val="0070C0"/>
                </a:solidFill>
                <a:latin typeface="Times New Roman" panose="02020603050405020304" pitchFamily="18" charset="0"/>
                <a:cs typeface="Times New Roman" panose="02020603050405020304" pitchFamily="18" charset="0"/>
              </a:rPr>
              <a:t>Statistics for Proposed Development </a:t>
            </a:r>
            <a:endParaRPr lang="en-IE" sz="1600" dirty="0">
              <a:latin typeface="Times New Roman" panose="02020603050405020304" pitchFamily="18" charset="0"/>
              <a:cs typeface="Times New Roman" panose="02020603050405020304" pitchFamily="18" charset="0"/>
            </a:endParaRPr>
          </a:p>
          <a:p>
            <a:endParaRPr lang="en-IE" sz="16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E7EA63B-8BC9-4EE3-9637-1B4340032230}"/>
              </a:ext>
            </a:extLst>
          </p:cNvPr>
          <p:cNvPicPr>
            <a:picLocks noChangeAspect="1"/>
          </p:cNvPicPr>
          <p:nvPr/>
        </p:nvPicPr>
        <p:blipFill rotWithShape="1">
          <a:blip r:embed="rId4"/>
          <a:srcRect l="25581" t="10112" r="15814" b="9880"/>
          <a:stretch/>
        </p:blipFill>
        <p:spPr>
          <a:xfrm>
            <a:off x="925033" y="1258545"/>
            <a:ext cx="6772940" cy="4685055"/>
          </a:xfrm>
          <a:prstGeom prst="rect">
            <a:avLst/>
          </a:prstGeom>
        </p:spPr>
      </p:pic>
    </p:spTree>
    <p:extLst>
      <p:ext uri="{BB962C8B-B14F-4D97-AF65-F5344CB8AC3E}">
        <p14:creationId xmlns:p14="http://schemas.microsoft.com/office/powerpoint/2010/main" val="2368652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413887" y="673770"/>
            <a:ext cx="5698156" cy="584775"/>
          </a:xfrm>
          <a:prstGeom prst="rect">
            <a:avLst/>
          </a:prstGeom>
        </p:spPr>
        <p:txBody>
          <a:bodyPr wrap="square">
            <a:spAutoFit/>
          </a:bodyPr>
          <a:lstStyle/>
          <a:p>
            <a:r>
              <a:rPr lang="en-IE" sz="1600" dirty="0">
                <a:solidFill>
                  <a:srgbClr val="0070C0"/>
                </a:solidFill>
                <a:latin typeface="Times New Roman" panose="02020603050405020304" pitchFamily="18" charset="0"/>
                <a:cs typeface="Times New Roman" panose="02020603050405020304" pitchFamily="18" charset="0"/>
              </a:rPr>
              <a:t>Statistics for Proposed Development </a:t>
            </a:r>
            <a:endParaRPr lang="en-IE" sz="1600" dirty="0">
              <a:latin typeface="Times New Roman" panose="02020603050405020304" pitchFamily="18" charset="0"/>
              <a:cs typeface="Times New Roman" panose="02020603050405020304" pitchFamily="18" charset="0"/>
            </a:endParaRPr>
          </a:p>
          <a:p>
            <a:endParaRPr lang="en-IE" sz="16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4935DF9-2C6B-46AF-8954-01DF6D8FE832}"/>
              </a:ext>
            </a:extLst>
          </p:cNvPr>
          <p:cNvPicPr>
            <a:picLocks noChangeAspect="1"/>
          </p:cNvPicPr>
          <p:nvPr/>
        </p:nvPicPr>
        <p:blipFill rotWithShape="1">
          <a:blip r:embed="rId4"/>
          <a:srcRect l="24940" t="22141" r="16988" b="39429"/>
          <a:stretch/>
        </p:blipFill>
        <p:spPr>
          <a:xfrm>
            <a:off x="1305589" y="1566428"/>
            <a:ext cx="6020628" cy="2983538"/>
          </a:xfrm>
          <a:prstGeom prst="rect">
            <a:avLst/>
          </a:prstGeom>
        </p:spPr>
      </p:pic>
    </p:spTree>
    <p:extLst>
      <p:ext uri="{BB962C8B-B14F-4D97-AF65-F5344CB8AC3E}">
        <p14:creationId xmlns:p14="http://schemas.microsoft.com/office/powerpoint/2010/main" val="2977309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7904</TotalTime>
  <Words>357</Words>
  <Application>Microsoft Office PowerPoint</Application>
  <PresentationFormat>On-screen Show (4:3)</PresentationFormat>
  <Paragraphs>59</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Fiona Redmond</cp:lastModifiedBy>
  <cp:revision>185</cp:revision>
  <cp:lastPrinted>2019-09-17T10:41:52Z</cp:lastPrinted>
  <dcterms:created xsi:type="dcterms:W3CDTF">2018-07-16T08:09:38Z</dcterms:created>
  <dcterms:modified xsi:type="dcterms:W3CDTF">2019-09-17T11:01:49Z</dcterms:modified>
</cp:coreProperties>
</file>