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8" r:id="rId3"/>
    <p:sldId id="257" r:id="rId4"/>
    <p:sldId id="259" r:id="rId5"/>
    <p:sldId id="261" r:id="rId6"/>
    <p:sldId id="263" r:id="rId7"/>
    <p:sldId id="264" r:id="rId8"/>
    <p:sldId id="270" r:id="rId9"/>
    <p:sldId id="273" r:id="rId10"/>
    <p:sldId id="271" r:id="rId11"/>
    <p:sldId id="274" r:id="rId12"/>
    <p:sldId id="272" r:id="rId13"/>
    <p:sldId id="275" r:id="rId14"/>
    <p:sldId id="276" r:id="rId15"/>
    <p:sldId id="267" r:id="rId16"/>
    <p:sldId id="268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3" autoAdjust="0"/>
    <p:restoredTop sz="96433" autoAdjust="0"/>
  </p:normalViewPr>
  <p:slideViewPr>
    <p:cSldViewPr snapToGrid="0">
      <p:cViewPr varScale="1">
        <p:scale>
          <a:sx n="110" d="100"/>
          <a:sy n="110" d="100"/>
        </p:scale>
        <p:origin x="408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IE" dirty="0"/>
              <a:t>RIVER PODDLE FAS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CE0B4-EBED-4C82-9B38-A7DE88587606}" type="datetimeFigureOut">
              <a:rPr lang="en-IE" smtClean="0"/>
              <a:pPr/>
              <a:t>04/09/2019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D0DD4-FD4E-47B4-ABF5-92CCD9440CE5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3801421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IE" dirty="0"/>
              <a:t>RIVER PODDLE FAS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EB902-3DCF-4E21-9717-F73D65DA80EB}" type="datetimeFigureOut">
              <a:rPr lang="en-IE" smtClean="0"/>
              <a:pPr/>
              <a:t>04/09/2019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1725A-1588-436E-8490-16AA9DDAAD0B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6021182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IE" dirty="0"/>
              <a:t>RIVER PODDLE FAS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F1725A-1588-436E-8490-16AA9DDAAD0B}" type="slidenum">
              <a:rPr lang="en-IE" smtClean="0"/>
              <a:pPr/>
              <a:t>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2198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IE" dirty="0"/>
              <a:t>RIVER PODDLE FAS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F1725A-1588-436E-8490-16AA9DDAAD0B}" type="slidenum">
              <a:rPr lang="en-IE" smtClean="0"/>
              <a:pPr/>
              <a:t>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30442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1725A-1588-436E-8490-16AA9DDAAD0B}" type="slidenum">
              <a:rPr lang="en-IE" smtClean="0"/>
              <a:pPr/>
              <a:t>3</a:t>
            </a:fld>
            <a:endParaRPr lang="en-IE" dirty="0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IE" dirty="0"/>
              <a:t>RIVER PODDLE FAS </a:t>
            </a:r>
          </a:p>
        </p:txBody>
      </p:sp>
    </p:spTree>
    <p:extLst>
      <p:ext uri="{BB962C8B-B14F-4D97-AF65-F5344CB8AC3E}">
        <p14:creationId xmlns:p14="http://schemas.microsoft.com/office/powerpoint/2010/main" val="4286532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278D7-BEE6-4514-A733-D88D23F993C3}" type="datetime1">
              <a:rPr lang="en-IE" smtClean="0"/>
              <a:pPr/>
              <a:t>04/09/2019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60280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33DD6-CA33-4894-938B-32CB8DA2214F}" type="datetime1">
              <a:rPr lang="en-IE" smtClean="0"/>
              <a:pPr/>
              <a:t>04/09/2019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9251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B641-3DB3-4432-AC06-EAB64E400069}" type="datetime1">
              <a:rPr lang="en-IE" smtClean="0"/>
              <a:pPr/>
              <a:t>04/09/2019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29910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C484B-191C-41FA-8FEA-E0945B9AA779}" type="datetime1">
              <a:rPr lang="en-IE" smtClean="0"/>
              <a:pPr/>
              <a:t>04/09/2019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4009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C9291-097C-483C-89DA-7532B019A499}" type="datetime1">
              <a:rPr lang="en-IE" smtClean="0"/>
              <a:pPr/>
              <a:t>04/09/2019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93012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446B5-F35D-44ED-8C64-42D8D2650E78}" type="datetime1">
              <a:rPr lang="en-IE" smtClean="0"/>
              <a:pPr/>
              <a:t>04/09/2019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9815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82A0-597F-47A4-9DCB-0B5DE43E8DA7}" type="datetime1">
              <a:rPr lang="en-IE" smtClean="0"/>
              <a:pPr/>
              <a:t>04/09/2019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78563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11A4B-97B2-4313-A711-0E900F3A1578}" type="datetime1">
              <a:rPr lang="en-IE" smtClean="0"/>
              <a:pPr/>
              <a:t>04/09/2019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99002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3B41F-A531-463B-B007-4D4998FF71B8}" type="datetime1">
              <a:rPr lang="en-IE" smtClean="0"/>
              <a:pPr/>
              <a:t>04/09/2019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63835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577E9-33F3-4163-98A8-0F0ED8C96CC2}" type="datetime1">
              <a:rPr lang="en-IE" smtClean="0"/>
              <a:pPr/>
              <a:t>04/09/2019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22449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B17C3-01DD-4BB2-B65C-9ECAF155EE58}" type="datetime1">
              <a:rPr lang="en-IE" smtClean="0"/>
              <a:pPr/>
              <a:t>04/09/2019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14175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FDC3D-F056-483D-BE10-658A1233963F}" type="datetime1">
              <a:rPr lang="en-IE" smtClean="0"/>
              <a:pPr/>
              <a:t>04/09/2019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4E734-C878-485F-8BAB-DEFCF586D2D0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1373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eanala.ie/publications/2013/aaenglish.pdf" TargetMode="External"/><Relationship Id="rId2" Type="http://schemas.openxmlformats.org/officeDocument/2006/relationships/hyperlink" Target="https://www.algoodbody.com/insights-publications/people-over-wind-and-peter-sweetman-v-coillt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whitechurchfas.ie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31223"/>
            <a:ext cx="9144000" cy="2194560"/>
          </a:xfrm>
        </p:spPr>
        <p:txBody>
          <a:bodyPr>
            <a:normAutofit fontScale="90000"/>
          </a:bodyPr>
          <a:lstStyle/>
          <a:p>
            <a:r>
              <a:rPr lang="en-IE" sz="4900" b="1" dirty="0" err="1"/>
              <a:t>Whitechurch</a:t>
            </a:r>
            <a:r>
              <a:rPr lang="en-IE" sz="4900" b="1" dirty="0"/>
              <a:t> Stream</a:t>
            </a:r>
            <a:br>
              <a:rPr lang="en-IE" sz="4900" b="1" dirty="0"/>
            </a:br>
            <a:r>
              <a:rPr lang="en-IE" sz="4900" b="1" dirty="0"/>
              <a:t> Flood Alleviation Scheme</a:t>
            </a:r>
            <a:br>
              <a:rPr lang="en-IE" b="1" dirty="0"/>
            </a:br>
            <a:r>
              <a:rPr lang="en-IE" sz="3100" b="1" dirty="0"/>
              <a:t>Presentation to RTFB Area Committee September 2019</a:t>
            </a:r>
            <a:br>
              <a:rPr lang="en-IE" sz="3100" b="1" dirty="0"/>
            </a:br>
            <a:r>
              <a:rPr lang="en-IE" sz="3100" b="1" dirty="0"/>
              <a:t>by David Grant, Project Resident Engineer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4346" y="7753909"/>
            <a:ext cx="9144000" cy="1655762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51075" y="5294810"/>
            <a:ext cx="3352800" cy="133241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1</a:t>
            </a:fld>
            <a:endParaRPr lang="en-IE" dirty="0"/>
          </a:p>
        </p:txBody>
      </p:sp>
      <p:pic>
        <p:nvPicPr>
          <p:cNvPr id="9" name="Picture 8" descr="Whitechurch FAS - ">
            <a:extLst>
              <a:ext uri="{FF2B5EF4-FFF2-40B4-BE49-F238E27FC236}">
                <a16:creationId xmlns:a16="http://schemas.microsoft.com/office/drawing/2014/main" id="{C794E76E-52E0-4084-BF89-640D7430F15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107" y="3267074"/>
            <a:ext cx="7198658" cy="13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D7EE59-6EF6-4592-9A4F-B8D11DBC1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13" y="5322675"/>
            <a:ext cx="3792150" cy="13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65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18E63-60FF-4E9F-A661-F693B20C7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09" y="365126"/>
            <a:ext cx="11040291" cy="317324"/>
          </a:xfrm>
        </p:spPr>
        <p:txBody>
          <a:bodyPr>
            <a:noAutofit/>
          </a:bodyPr>
          <a:lstStyle/>
          <a:p>
            <a:r>
              <a:rPr lang="en-IE" sz="3200" b="1" dirty="0"/>
              <a:t>Proposed 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14AC7-AF07-415F-92A5-A0E30ED51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10</a:t>
            </a:fld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185C9B-1A65-4F4F-A58F-120FDECB1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66" y="862149"/>
            <a:ext cx="10474234" cy="5277395"/>
          </a:xfrm>
          <a:prstGeom prst="rect">
            <a:avLst/>
          </a:prstGeom>
        </p:spPr>
      </p:pic>
      <p:pic>
        <p:nvPicPr>
          <p:cNvPr id="7" name="Picture 6" descr="Whitechurch FAS - ">
            <a:extLst>
              <a:ext uri="{FF2B5EF4-FFF2-40B4-BE49-F238E27FC236}">
                <a16:creationId xmlns:a16="http://schemas.microsoft.com/office/drawing/2014/main" id="{55D3F1C2-7A50-4026-9FB5-6211E6FFBC4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187" y="358600"/>
            <a:ext cx="2354005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17DAE5-5A72-49F4-BA0D-956C8D7B27F5}"/>
              </a:ext>
            </a:extLst>
          </p:cNvPr>
          <p:cNvSpPr txBox="1"/>
          <p:nvPr/>
        </p:nvSpPr>
        <p:spPr>
          <a:xfrm>
            <a:off x="879567" y="6274791"/>
            <a:ext cx="10699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b="1" dirty="0"/>
              <a:t>                                                                                        </a:t>
            </a:r>
            <a:r>
              <a:rPr lang="en-IE" b="1" dirty="0"/>
              <a:t>Weir at </a:t>
            </a:r>
            <a:r>
              <a:rPr lang="en-IE" b="1" dirty="0" err="1"/>
              <a:t>Whitechurch</a:t>
            </a:r>
            <a:r>
              <a:rPr lang="en-IE" b="1" dirty="0"/>
              <a:t> Rd to St </a:t>
            </a:r>
            <a:r>
              <a:rPr lang="en-IE" b="1" dirty="0" err="1"/>
              <a:t>Gatien’s</a:t>
            </a:r>
            <a:r>
              <a:rPr lang="en-IE" b="1" dirty="0"/>
              <a:t> Court</a:t>
            </a:r>
          </a:p>
        </p:txBody>
      </p:sp>
    </p:spTree>
    <p:extLst>
      <p:ext uri="{BB962C8B-B14F-4D97-AF65-F5344CB8AC3E}">
        <p14:creationId xmlns:p14="http://schemas.microsoft.com/office/powerpoint/2010/main" val="973870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E441D-9DE0-42C2-8691-76187A46D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17" y="365126"/>
            <a:ext cx="11031583" cy="274094"/>
          </a:xfrm>
        </p:spPr>
        <p:txBody>
          <a:bodyPr>
            <a:noAutofit/>
          </a:bodyPr>
          <a:lstStyle/>
          <a:p>
            <a:r>
              <a:rPr lang="en-IE" sz="3200" b="1" dirty="0"/>
              <a:t>Proposed Works</a:t>
            </a:r>
            <a:endParaRPr lang="en-IE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C0AE1-330D-455C-B2A0-4DF46A7D6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11</a:t>
            </a:fld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FB4AE9-756F-462D-A31E-720BCD34F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18606"/>
            <a:ext cx="10596154" cy="53583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7724A03-04DA-4268-A96C-7F240DF0F5D7}"/>
              </a:ext>
            </a:extLst>
          </p:cNvPr>
          <p:cNvSpPr/>
          <p:nvPr/>
        </p:nvSpPr>
        <p:spPr>
          <a:xfrm>
            <a:off x="3901017" y="6308208"/>
            <a:ext cx="4470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/>
              <a:t>St </a:t>
            </a:r>
            <a:r>
              <a:rPr lang="en-IE" b="1" dirty="0" err="1"/>
              <a:t>Gatien’s</a:t>
            </a:r>
            <a:r>
              <a:rPr lang="en-IE" b="1" dirty="0"/>
              <a:t> Court to Ford Garage Culvert Inlet</a:t>
            </a:r>
          </a:p>
        </p:txBody>
      </p:sp>
      <p:pic>
        <p:nvPicPr>
          <p:cNvPr id="7" name="Picture 6" descr="Whitechurch FAS - ">
            <a:extLst>
              <a:ext uri="{FF2B5EF4-FFF2-40B4-BE49-F238E27FC236}">
                <a16:creationId xmlns:a16="http://schemas.microsoft.com/office/drawing/2014/main" id="{5EC72BD0-8DA5-4DF3-BE2D-0A658678B0D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187" y="358600"/>
            <a:ext cx="2354005" cy="323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65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C58EB-81A5-43CF-AFB1-163CA179A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17" y="365126"/>
            <a:ext cx="11031583" cy="317324"/>
          </a:xfrm>
        </p:spPr>
        <p:txBody>
          <a:bodyPr>
            <a:noAutofit/>
          </a:bodyPr>
          <a:lstStyle/>
          <a:p>
            <a:r>
              <a:rPr lang="en-IE" sz="3200" b="1" dirty="0"/>
              <a:t>Proposed 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658A0-198D-4702-A530-69DDFFC67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12</a:t>
            </a:fld>
            <a:endParaRPr lang="en-I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CDBDBE-6EB8-4054-B8E4-D0A2B960F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16674"/>
            <a:ext cx="10740991" cy="5026926"/>
          </a:xfrm>
          <a:prstGeom prst="rect">
            <a:avLst/>
          </a:prstGeom>
        </p:spPr>
      </p:pic>
      <p:pic>
        <p:nvPicPr>
          <p:cNvPr id="7" name="Picture 6" descr="Whitechurch FAS - ">
            <a:extLst>
              <a:ext uri="{FF2B5EF4-FFF2-40B4-BE49-F238E27FC236}">
                <a16:creationId xmlns:a16="http://schemas.microsoft.com/office/drawing/2014/main" id="{1788D5E7-0A17-44B0-8399-93A9587AF6C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187" y="358600"/>
            <a:ext cx="2354005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FBFA8B-0CA4-4A25-B8CC-633E0E400A0D}"/>
              </a:ext>
            </a:extLst>
          </p:cNvPr>
          <p:cNvSpPr txBox="1"/>
          <p:nvPr/>
        </p:nvSpPr>
        <p:spPr>
          <a:xfrm>
            <a:off x="838200" y="6122126"/>
            <a:ext cx="1074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                                                      Ford Garage Culvert Outlet to </a:t>
            </a:r>
            <a:r>
              <a:rPr lang="en-IE" b="1" dirty="0" err="1"/>
              <a:t>Willbrook</a:t>
            </a:r>
            <a:r>
              <a:rPr lang="en-IE" b="1" dirty="0"/>
              <a:t> Lawn Culvert</a:t>
            </a:r>
          </a:p>
        </p:txBody>
      </p:sp>
    </p:spTree>
    <p:extLst>
      <p:ext uri="{BB962C8B-B14F-4D97-AF65-F5344CB8AC3E}">
        <p14:creationId xmlns:p14="http://schemas.microsoft.com/office/powerpoint/2010/main" val="4230516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6ED2-6C9A-430E-A98D-44D99265A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65126"/>
            <a:ext cx="11049000" cy="315951"/>
          </a:xfrm>
        </p:spPr>
        <p:txBody>
          <a:bodyPr>
            <a:noAutofit/>
          </a:bodyPr>
          <a:lstStyle/>
          <a:p>
            <a:r>
              <a:rPr lang="en-IE" sz="3200" b="1" dirty="0"/>
              <a:t>Proposed Works</a:t>
            </a:r>
            <a:endParaRPr lang="en-IE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B24D7-1353-4952-8A85-D70F2CF3A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13</a:t>
            </a:fld>
            <a:endParaRPr lang="en-I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5BF4DB-3829-42CC-A2C0-22C0C975E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88274"/>
            <a:ext cx="10515600" cy="526087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317731-00D9-416E-98D8-6248A22BD0AA}"/>
              </a:ext>
            </a:extLst>
          </p:cNvPr>
          <p:cNvSpPr/>
          <p:nvPr/>
        </p:nvSpPr>
        <p:spPr>
          <a:xfrm>
            <a:off x="3069915" y="6308208"/>
            <a:ext cx="6052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/>
              <a:t> </a:t>
            </a:r>
            <a:r>
              <a:rPr lang="en-IE" b="1" dirty="0" err="1"/>
              <a:t>Willbrook</a:t>
            </a:r>
            <a:r>
              <a:rPr lang="en-IE" b="1" dirty="0"/>
              <a:t> Lawn Culvert Outlet to </a:t>
            </a:r>
            <a:r>
              <a:rPr lang="en-IE" b="1" dirty="0" err="1"/>
              <a:t>Whitechurch</a:t>
            </a:r>
            <a:r>
              <a:rPr lang="en-IE" b="1" dirty="0"/>
              <a:t> Road Crossing</a:t>
            </a:r>
            <a:endParaRPr lang="en-IE" dirty="0"/>
          </a:p>
        </p:txBody>
      </p:sp>
      <p:pic>
        <p:nvPicPr>
          <p:cNvPr id="7" name="Picture 6" descr="Whitechurch FAS - ">
            <a:extLst>
              <a:ext uri="{FF2B5EF4-FFF2-40B4-BE49-F238E27FC236}">
                <a16:creationId xmlns:a16="http://schemas.microsoft.com/office/drawing/2014/main" id="{398AB36D-2AC5-4DC7-A242-0AD4896A633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187" y="358600"/>
            <a:ext cx="2354005" cy="323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066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A2C57-D537-4CC3-912D-3202945E0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09" y="365126"/>
            <a:ext cx="11040291" cy="315911"/>
          </a:xfrm>
        </p:spPr>
        <p:txBody>
          <a:bodyPr>
            <a:noAutofit/>
          </a:bodyPr>
          <a:lstStyle/>
          <a:p>
            <a:r>
              <a:rPr lang="en-IE" sz="3200" b="1" dirty="0"/>
              <a:t>Proposed Works</a:t>
            </a:r>
            <a:endParaRPr lang="en-IE" sz="3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F5D084-3BC4-416E-AB40-53A620C0E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314" y="862149"/>
            <a:ext cx="10526486" cy="53148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B25B9-0E31-4172-B201-23B3DE3BB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14</a:t>
            </a:fld>
            <a:endParaRPr lang="en-IE" dirty="0"/>
          </a:p>
        </p:txBody>
      </p:sp>
      <p:pic>
        <p:nvPicPr>
          <p:cNvPr id="5" name="Picture 4" descr="Whitechurch FAS - ">
            <a:extLst>
              <a:ext uri="{FF2B5EF4-FFF2-40B4-BE49-F238E27FC236}">
                <a16:creationId xmlns:a16="http://schemas.microsoft.com/office/drawing/2014/main" id="{F7C14C98-EEDC-45E2-852B-F200A129FA5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187" y="358600"/>
            <a:ext cx="2354005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362E55-70B6-4A8D-AF9C-8397CDB77DC8}"/>
              </a:ext>
            </a:extLst>
          </p:cNvPr>
          <p:cNvSpPr/>
          <p:nvPr/>
        </p:nvSpPr>
        <p:spPr>
          <a:xfrm>
            <a:off x="3069915" y="6308208"/>
            <a:ext cx="5303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b="1" dirty="0"/>
              <a:t> Junction of </a:t>
            </a:r>
            <a:r>
              <a:rPr lang="en-IE" b="1" dirty="0" err="1"/>
              <a:t>Ballyboden</a:t>
            </a:r>
            <a:r>
              <a:rPr lang="en-IE" b="1" dirty="0"/>
              <a:t> Road and  </a:t>
            </a:r>
            <a:r>
              <a:rPr lang="en-IE" b="1" dirty="0" err="1"/>
              <a:t>Whitechurch</a:t>
            </a:r>
            <a:r>
              <a:rPr lang="en-IE" b="1" dirty="0"/>
              <a:t> Road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6656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5126"/>
            <a:ext cx="11010900" cy="323850"/>
          </a:xfrm>
        </p:spPr>
        <p:txBody>
          <a:bodyPr>
            <a:normAutofit fontScale="90000"/>
          </a:bodyPr>
          <a:lstStyle/>
          <a:p>
            <a:r>
              <a:rPr lang="en-IE" sz="3600" b="1" dirty="0"/>
              <a:t>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4331"/>
            <a:ext cx="10515600" cy="4722632"/>
          </a:xfrm>
        </p:spPr>
        <p:txBody>
          <a:bodyPr>
            <a:normAutofit fontScale="92500" lnSpcReduction="10000"/>
          </a:bodyPr>
          <a:lstStyle/>
          <a:p>
            <a:r>
              <a:rPr lang="en-IE" sz="2600" dirty="0"/>
              <a:t>Part 8 Planning originally envisaged as scheme is inside the Threshold for Part 10 Planning and Environmental Impact Assessment Report not required.</a:t>
            </a:r>
          </a:p>
          <a:p>
            <a:endParaRPr lang="en-IE" sz="2600" dirty="0"/>
          </a:p>
          <a:p>
            <a:r>
              <a:rPr lang="en-IE" sz="2600" dirty="0"/>
              <a:t>Following </a:t>
            </a:r>
            <a:r>
              <a:rPr lang="en-IE" sz="2600" i="1" dirty="0"/>
              <a:t>Sweetman v </a:t>
            </a:r>
            <a:r>
              <a:rPr lang="en-IE" sz="2600" i="1" dirty="0" err="1"/>
              <a:t>Coillte</a:t>
            </a:r>
            <a:r>
              <a:rPr lang="en-IE" sz="2600" i="1" dirty="0"/>
              <a:t> </a:t>
            </a:r>
            <a:r>
              <a:rPr lang="en-IE" sz="2600" dirty="0"/>
              <a:t>case in June 2018</a:t>
            </a:r>
            <a:r>
              <a:rPr lang="en-IE" sz="2600" i="1" dirty="0"/>
              <a:t>; </a:t>
            </a:r>
            <a:r>
              <a:rPr lang="en-IE" sz="2600" dirty="0"/>
              <a:t>Environmental Mitigation Measures cannot be included at Appropriate Assessment Stage so Natura Impact Statement required</a:t>
            </a:r>
            <a:r>
              <a:rPr lang="en-IE" sz="2600" i="1" dirty="0"/>
              <a:t> </a:t>
            </a:r>
            <a:r>
              <a:rPr lang="en-IE" sz="2600" dirty="0"/>
              <a:t>- </a:t>
            </a:r>
            <a:r>
              <a:rPr lang="en-IE" sz="2600" dirty="0">
                <a:hlinkClick r:id="rId2"/>
              </a:rPr>
              <a:t>Advice on Sweetman v </a:t>
            </a:r>
            <a:r>
              <a:rPr lang="en-IE" sz="2600" dirty="0" err="1">
                <a:hlinkClick r:id="rId2"/>
              </a:rPr>
              <a:t>Coillte</a:t>
            </a:r>
            <a:r>
              <a:rPr lang="en-IE" sz="2600" dirty="0">
                <a:hlinkClick r:id="rId2"/>
              </a:rPr>
              <a:t> June 2018</a:t>
            </a:r>
            <a:endParaRPr lang="en-IE" sz="2600" dirty="0"/>
          </a:p>
          <a:p>
            <a:pPr marL="0" indent="0">
              <a:buNone/>
            </a:pPr>
            <a:endParaRPr lang="en-IE" sz="2600" dirty="0"/>
          </a:p>
          <a:p>
            <a:r>
              <a:rPr lang="en-IE" sz="2600" dirty="0"/>
              <a:t>An </a:t>
            </a:r>
            <a:r>
              <a:rPr lang="en-IE" sz="2600" dirty="0" err="1"/>
              <a:t>Bord</a:t>
            </a:r>
            <a:r>
              <a:rPr lang="en-IE" sz="2600" dirty="0"/>
              <a:t> </a:t>
            </a:r>
            <a:r>
              <a:rPr lang="en-IE" sz="2600" dirty="0" err="1"/>
              <a:t>Pleanala</a:t>
            </a:r>
            <a:r>
              <a:rPr lang="en-IE" sz="2600" dirty="0"/>
              <a:t> - Section 177AE - </a:t>
            </a:r>
            <a:r>
              <a:rPr lang="en-IE" sz="2600" dirty="0">
                <a:hlinkClick r:id="rId3"/>
              </a:rPr>
              <a:t>APB Section 177AE Guidelines</a:t>
            </a:r>
            <a:endParaRPr lang="en-IE" sz="2600" dirty="0"/>
          </a:p>
          <a:p>
            <a:endParaRPr lang="en-IE" sz="2600" dirty="0"/>
          </a:p>
          <a:p>
            <a:r>
              <a:rPr lang="en-IE" sz="2600" dirty="0"/>
              <a:t>Public Information Events to be held in Q4 2019 </a:t>
            </a:r>
          </a:p>
          <a:p>
            <a:pPr marL="0" indent="0">
              <a:buNone/>
            </a:pPr>
            <a:endParaRPr lang="en-IE" sz="2600" dirty="0"/>
          </a:p>
          <a:p>
            <a:r>
              <a:rPr lang="en-IE" sz="2600" dirty="0"/>
              <a:t>Estimated time for Planning – 6 months</a:t>
            </a:r>
          </a:p>
          <a:p>
            <a:pPr marL="0" indent="0">
              <a:buNone/>
            </a:pPr>
            <a:endParaRPr lang="en-IE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15</a:t>
            </a:fld>
            <a:endParaRPr lang="en-IE" dirty="0"/>
          </a:p>
        </p:txBody>
      </p:sp>
      <p:pic>
        <p:nvPicPr>
          <p:cNvPr id="6" name="Picture 5" descr="Whitechurch FAS - ">
            <a:extLst>
              <a:ext uri="{FF2B5EF4-FFF2-40B4-BE49-F238E27FC236}">
                <a16:creationId xmlns:a16="http://schemas.microsoft.com/office/drawing/2014/main" id="{2CC762F1-114E-44C7-A848-F3CEF1D4A3D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187" y="358600"/>
            <a:ext cx="2354005" cy="323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2065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108" y="365126"/>
            <a:ext cx="11019692" cy="315912"/>
          </a:xfrm>
        </p:spPr>
        <p:txBody>
          <a:bodyPr>
            <a:normAutofit fontScale="90000"/>
          </a:bodyPr>
          <a:lstStyle/>
          <a:p>
            <a:r>
              <a:rPr lang="en-IE" sz="3600" b="1" dirty="0"/>
              <a:t>Current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36617"/>
            <a:ext cx="10515600" cy="4940346"/>
          </a:xfrm>
        </p:spPr>
        <p:txBody>
          <a:bodyPr>
            <a:normAutofit fontScale="77500" lnSpcReduction="20000"/>
          </a:bodyPr>
          <a:lstStyle/>
          <a:p>
            <a:r>
              <a:rPr lang="en-IE" dirty="0"/>
              <a:t>Preferred Option Selected</a:t>
            </a:r>
          </a:p>
          <a:p>
            <a:r>
              <a:rPr lang="en-IE" dirty="0"/>
              <a:t>Rainfall and Flow Monitoring Surveys completed</a:t>
            </a:r>
          </a:p>
          <a:p>
            <a:r>
              <a:rPr lang="en-IE" dirty="0"/>
              <a:t>Hydraulic Modelling and Hydrological Analysis completed</a:t>
            </a:r>
          </a:p>
          <a:p>
            <a:r>
              <a:rPr lang="en-IE" dirty="0"/>
              <a:t>Cost Benefit Analysis Completed</a:t>
            </a:r>
          </a:p>
          <a:p>
            <a:r>
              <a:rPr lang="en-IE" dirty="0"/>
              <a:t>CCTV and Manhole Surveys completed</a:t>
            </a:r>
          </a:p>
          <a:p>
            <a:r>
              <a:rPr lang="en-IE" dirty="0"/>
              <a:t>Structural Condition Surveys completed</a:t>
            </a:r>
          </a:p>
          <a:p>
            <a:r>
              <a:rPr lang="en-IE" dirty="0"/>
              <a:t>Environmental Screening and Assessment have commenced</a:t>
            </a:r>
            <a:endParaRPr lang="en-IE" dirty="0">
              <a:solidFill>
                <a:srgbClr val="FF0000"/>
              </a:solidFill>
            </a:endParaRPr>
          </a:p>
          <a:p>
            <a:r>
              <a:rPr lang="en-IE" dirty="0"/>
              <a:t>Topography and Threshold Surveys Completed</a:t>
            </a:r>
          </a:p>
          <a:p>
            <a:r>
              <a:rPr lang="en-IE" dirty="0"/>
              <a:t>Project Website Live </a:t>
            </a:r>
            <a:r>
              <a:rPr lang="en-IE" dirty="0">
                <a:solidFill>
                  <a:srgbClr val="FF0000"/>
                </a:solidFill>
                <a:hlinkClick r:id="rId2"/>
              </a:rPr>
              <a:t>www.whitechurchfas.ie</a:t>
            </a:r>
            <a:endParaRPr lang="en-IE" dirty="0"/>
          </a:p>
          <a:p>
            <a:r>
              <a:rPr lang="en-IE" dirty="0"/>
              <a:t>Site Investigation Surveys to commence in October 2019</a:t>
            </a:r>
          </a:p>
          <a:p>
            <a:r>
              <a:rPr lang="en-IE" dirty="0"/>
              <a:t>Planning Submission to An </a:t>
            </a:r>
            <a:r>
              <a:rPr lang="en-IE" dirty="0" err="1"/>
              <a:t>Bord</a:t>
            </a:r>
            <a:r>
              <a:rPr lang="en-IE" dirty="0"/>
              <a:t> </a:t>
            </a:r>
            <a:r>
              <a:rPr lang="en-IE" dirty="0" err="1"/>
              <a:t>Pleanala</a:t>
            </a:r>
            <a:r>
              <a:rPr lang="en-IE" dirty="0"/>
              <a:t> expected in Q4 2019</a:t>
            </a:r>
          </a:p>
          <a:p>
            <a:r>
              <a:rPr lang="en-IE" dirty="0"/>
              <a:t>Works to commence in Q2 2020</a:t>
            </a:r>
          </a:p>
          <a:p>
            <a:r>
              <a:rPr lang="en-IE" dirty="0"/>
              <a:t>Estimated Construction Cost of €1.75 million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16</a:t>
            </a:fld>
            <a:endParaRPr lang="en-IE" dirty="0"/>
          </a:p>
        </p:txBody>
      </p:sp>
      <p:pic>
        <p:nvPicPr>
          <p:cNvPr id="6" name="Picture 5" descr="Whitechurch FAS - ">
            <a:extLst>
              <a:ext uri="{FF2B5EF4-FFF2-40B4-BE49-F238E27FC236}">
                <a16:creationId xmlns:a16="http://schemas.microsoft.com/office/drawing/2014/main" id="{F65D44D3-5931-4B7A-BEFF-FD832DD7BCC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187" y="358600"/>
            <a:ext cx="2354005" cy="323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6872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0535" y="2463115"/>
            <a:ext cx="10515600" cy="25935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E" sz="3600" b="1"/>
              <a:t>Thank You</a:t>
            </a:r>
          </a:p>
          <a:p>
            <a:pPr marL="0" indent="0" algn="ctr">
              <a:buNone/>
            </a:pPr>
            <a:endParaRPr lang="en-IE" sz="3600" b="1"/>
          </a:p>
          <a:p>
            <a:pPr marL="0" indent="0" algn="ctr">
              <a:buNone/>
            </a:pPr>
            <a:r>
              <a:rPr lang="en-IE" sz="3600" b="1"/>
              <a:t>Any Questions?</a:t>
            </a:r>
            <a:endParaRPr lang="en-IE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2F4E734-C878-485F-8BAB-DEFCF586D2D0}" type="slidenum">
              <a:rPr lang="en-IE" smtClean="0"/>
              <a:pPr/>
              <a:t>17</a:t>
            </a:fld>
            <a:endParaRPr lang="en-IE" dirty="0"/>
          </a:p>
        </p:txBody>
      </p:sp>
      <p:pic>
        <p:nvPicPr>
          <p:cNvPr id="6" name="Picture 5" descr="Whitechurch FAS - ">
            <a:extLst>
              <a:ext uri="{FF2B5EF4-FFF2-40B4-BE49-F238E27FC236}">
                <a16:creationId xmlns:a16="http://schemas.microsoft.com/office/drawing/2014/main" id="{01E7C6BF-4D8E-454E-A488-52C6E77A3FD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187" y="358600"/>
            <a:ext cx="2354005" cy="323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4521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5126"/>
            <a:ext cx="11010900" cy="323850"/>
          </a:xfrm>
        </p:spPr>
        <p:txBody>
          <a:bodyPr>
            <a:normAutofit fontScale="90000"/>
          </a:bodyPr>
          <a:lstStyle/>
          <a:p>
            <a:r>
              <a:rPr lang="en-IE" sz="3600" b="1" dirty="0"/>
              <a:t>History							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1783" y="1262742"/>
            <a:ext cx="5085806" cy="5230131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IE" sz="6000" dirty="0"/>
              <a:t>The Office of Public Works (OPW) in partnership with South Dublin County Council (SDCC) and Dublin City Council (DCC) carried out a Catchment Flood Risk Assessment and Management (CFRAM) Study for the River Dodder Catchment.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IE" sz="6000" dirty="0" err="1"/>
              <a:t>Whitechurch</a:t>
            </a:r>
            <a:r>
              <a:rPr lang="en-IE" sz="6000" dirty="0"/>
              <a:t> Stream was included as part of the study as it is a sub catchment of the Dodder Catchment.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IE" sz="6000" dirty="0"/>
              <a:t>The River Dodder Catchment Flood Risk Management Plan (CFRMP) which was published in November 2014 identified a preferred flood risk management option for the Area of Potential Significant Risk (APSR) named as Tara Hill and St. Enda’s, now referred to as </a:t>
            </a:r>
            <a:r>
              <a:rPr lang="en-IE" sz="6000" dirty="0" err="1"/>
              <a:t>Whitechurch</a:t>
            </a:r>
            <a:r>
              <a:rPr lang="en-IE" sz="6000" dirty="0"/>
              <a:t> Stream.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IE" sz="6000" dirty="0"/>
              <a:t>SDCC and the OPW have initiated the development of a Flood Alleviation Scheme for </a:t>
            </a:r>
            <a:r>
              <a:rPr lang="en-IE" sz="6000" dirty="0" err="1"/>
              <a:t>Whitechurch</a:t>
            </a:r>
            <a:r>
              <a:rPr lang="en-IE" sz="6000" dirty="0"/>
              <a:t> Stream to alleviate fluvial flooding for the Tara Hill and St. Enda’s APSR.</a:t>
            </a:r>
          </a:p>
          <a:p>
            <a:pPr marL="0" indent="0">
              <a:buNone/>
            </a:pPr>
            <a:endParaRPr lang="en-IE" sz="4200" dirty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2F4E734-C878-485F-8BAB-DEFCF586D2D0}" type="slidenum">
              <a:rPr lang="en-IE" smtClean="0"/>
              <a:pPr/>
              <a:t>2</a:t>
            </a:fld>
            <a:endParaRPr lang="en-IE" dirty="0"/>
          </a:p>
        </p:txBody>
      </p:sp>
      <p:pic>
        <p:nvPicPr>
          <p:cNvPr id="6" name="Picture 5" descr="Whitechurch FAS - ">
            <a:extLst>
              <a:ext uri="{FF2B5EF4-FFF2-40B4-BE49-F238E27FC236}">
                <a16:creationId xmlns:a16="http://schemas.microsoft.com/office/drawing/2014/main" id="{DCF986B8-3EAE-4352-A4BF-351096A0313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187" y="358600"/>
            <a:ext cx="2354005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08F57D-8AE7-4CEF-8B7E-149F47435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875" y="1062682"/>
            <a:ext cx="3471342" cy="532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79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3</a:t>
            </a:fld>
            <a:endParaRPr lang="en-IE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61E13DB2-A58B-4DEF-8C2B-3F5668470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690" y="994176"/>
            <a:ext cx="5660573" cy="5182787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endParaRPr lang="en-IE" dirty="0"/>
          </a:p>
          <a:p>
            <a:pPr marL="0" indent="0">
              <a:lnSpc>
                <a:spcPct val="170000"/>
              </a:lnSpc>
              <a:buNone/>
            </a:pPr>
            <a:r>
              <a:rPr lang="en-IE" sz="6000" dirty="0"/>
              <a:t>The </a:t>
            </a:r>
            <a:r>
              <a:rPr lang="en-IE" sz="6000" dirty="0" err="1"/>
              <a:t>Whitechurch</a:t>
            </a:r>
            <a:r>
              <a:rPr lang="en-IE" sz="6000" dirty="0"/>
              <a:t> is a tributary of the </a:t>
            </a:r>
            <a:r>
              <a:rPr lang="en-IE" sz="6000" dirty="0" err="1"/>
              <a:t>Owendoher</a:t>
            </a:r>
            <a:r>
              <a:rPr lang="en-IE" sz="6000" dirty="0"/>
              <a:t> and rises between </a:t>
            </a:r>
            <a:r>
              <a:rPr lang="en-IE" sz="6000" dirty="0" err="1"/>
              <a:t>Tibradden</a:t>
            </a:r>
            <a:r>
              <a:rPr lang="en-IE" sz="6000" dirty="0"/>
              <a:t> and </a:t>
            </a:r>
            <a:r>
              <a:rPr lang="en-IE" sz="6000" dirty="0" err="1"/>
              <a:t>Kilmashogue</a:t>
            </a:r>
            <a:r>
              <a:rPr lang="en-IE" sz="6000" dirty="0"/>
              <a:t> Mountains at an elevation of approximately 480 </a:t>
            </a:r>
            <a:r>
              <a:rPr lang="en-IE" sz="6000" dirty="0" err="1"/>
              <a:t>mOD</a:t>
            </a:r>
            <a:r>
              <a:rPr lang="en-IE" sz="6000" dirty="0"/>
              <a:t>. It flows in a northerly direction through Marley Park and St. Enda’s Park and onto </a:t>
            </a:r>
            <a:r>
              <a:rPr lang="en-IE" sz="6000" dirty="0" err="1"/>
              <a:t>Willbrook</a:t>
            </a:r>
            <a:r>
              <a:rPr lang="en-IE" sz="6000" dirty="0"/>
              <a:t> where it meets the </a:t>
            </a:r>
            <a:r>
              <a:rPr lang="en-IE" sz="6000" dirty="0" err="1"/>
              <a:t>Owendoher</a:t>
            </a:r>
            <a:r>
              <a:rPr lang="en-IE" sz="6000" dirty="0"/>
              <a:t>. The stream is approximately 7.7 km in length, falls at an average gradient of 1 in 18 and drains a catchment of approximately 8.9 km2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IE" sz="6000" dirty="0"/>
              <a:t>The study area considered for the purpose of the flood alleviation scheme runs from the upstream end of St. Enda’s Park at Taylor’s Lane to the streams confluence with the </a:t>
            </a:r>
            <a:r>
              <a:rPr lang="en-IE" sz="6000" dirty="0" err="1"/>
              <a:t>Owendoher</a:t>
            </a:r>
            <a:r>
              <a:rPr lang="en-IE" sz="6000" dirty="0"/>
              <a:t> River where </a:t>
            </a:r>
            <a:r>
              <a:rPr lang="en-IE" sz="6000" dirty="0" err="1"/>
              <a:t>Whitechurch</a:t>
            </a:r>
            <a:r>
              <a:rPr lang="en-IE" sz="6000" dirty="0"/>
              <a:t> Road merges onto </a:t>
            </a:r>
            <a:r>
              <a:rPr lang="en-IE" sz="6000" dirty="0" err="1"/>
              <a:t>Willbrook</a:t>
            </a:r>
            <a:r>
              <a:rPr lang="en-IE" sz="6000" dirty="0"/>
              <a:t> Road. 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en-IE" sz="6000" dirty="0"/>
              <a:t>No flood risk management measures will be considered upstream of St. Enda’s Park or for the </a:t>
            </a:r>
            <a:r>
              <a:rPr lang="en-IE" sz="6000" dirty="0" err="1"/>
              <a:t>Owendoher</a:t>
            </a:r>
            <a:r>
              <a:rPr lang="en-IE" sz="6000" dirty="0"/>
              <a:t> River as part of this flood alleviation scheme.</a:t>
            </a:r>
          </a:p>
          <a:p>
            <a:endParaRPr lang="en-I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75CED04-8EE7-463A-AF93-E88731B7E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575" y="1262743"/>
            <a:ext cx="4257225" cy="4753046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B100212F-A7EF-4477-BD0F-C34BC933F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9" y="301485"/>
            <a:ext cx="11204723" cy="379552"/>
          </a:xfrm>
        </p:spPr>
        <p:txBody>
          <a:bodyPr>
            <a:noAutofit/>
          </a:bodyPr>
          <a:lstStyle/>
          <a:p>
            <a:r>
              <a:rPr lang="en-IE" sz="3200" b="1" dirty="0"/>
              <a:t>Study Area</a:t>
            </a:r>
          </a:p>
        </p:txBody>
      </p:sp>
      <p:pic>
        <p:nvPicPr>
          <p:cNvPr id="19" name="Picture 18" descr="Whitechurch FAS - ">
            <a:extLst>
              <a:ext uri="{FF2B5EF4-FFF2-40B4-BE49-F238E27FC236}">
                <a16:creationId xmlns:a16="http://schemas.microsoft.com/office/drawing/2014/main" id="{ECE4FEE1-C448-4A3E-B2A4-CA0F2B12E95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187" y="358600"/>
            <a:ext cx="2354005" cy="323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022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523" y="365126"/>
            <a:ext cx="11037277" cy="315912"/>
          </a:xfrm>
        </p:spPr>
        <p:txBody>
          <a:bodyPr>
            <a:normAutofit fontScale="90000"/>
          </a:bodyPr>
          <a:lstStyle/>
          <a:p>
            <a:r>
              <a:rPr lang="en-IE" sz="3600" b="1" dirty="0"/>
              <a:t>Recent Flood Events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149350"/>
            <a:ext cx="5158339" cy="5027613"/>
          </a:xfrm>
        </p:spPr>
        <p:txBody>
          <a:bodyPr>
            <a:normAutofit/>
          </a:bodyPr>
          <a:lstStyle/>
          <a:p>
            <a:r>
              <a:rPr lang="en-IE" dirty="0"/>
              <a:t>24/10/2011 – 90mm of rainfall in 6 hour period </a:t>
            </a:r>
          </a:p>
          <a:p>
            <a:pPr marL="0" indent="0">
              <a:buNone/>
            </a:pPr>
            <a:endParaRPr lang="en-IE" dirty="0"/>
          </a:p>
          <a:p>
            <a:r>
              <a:rPr lang="en-IE" dirty="0"/>
              <a:t>05/09/2008 – 58mm of rainfall over 11 hour period</a:t>
            </a:r>
          </a:p>
          <a:p>
            <a:endParaRPr lang="en-IE" dirty="0"/>
          </a:p>
          <a:p>
            <a:r>
              <a:rPr lang="en-IE" dirty="0"/>
              <a:t>06/11/2000 – 103mm of rainfall in 48hr period.</a:t>
            </a:r>
          </a:p>
          <a:p>
            <a:pPr marL="0" indent="0">
              <a:buNone/>
            </a:pPr>
            <a:endParaRPr lang="en-IE" dirty="0"/>
          </a:p>
          <a:p>
            <a:r>
              <a:rPr lang="en-IE" dirty="0"/>
              <a:t>25/08/1986 – Hurricane Charlie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4</a:t>
            </a:fld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00724E-204F-46C8-BDC3-780D92343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149351"/>
            <a:ext cx="4953000" cy="4920524"/>
          </a:xfrm>
          <a:prstGeom prst="rect">
            <a:avLst/>
          </a:prstGeom>
        </p:spPr>
      </p:pic>
      <p:pic>
        <p:nvPicPr>
          <p:cNvPr id="8" name="Picture 7" descr="Whitechurch FAS - ">
            <a:extLst>
              <a:ext uri="{FF2B5EF4-FFF2-40B4-BE49-F238E27FC236}">
                <a16:creationId xmlns:a16="http://schemas.microsoft.com/office/drawing/2014/main" id="{F782DEE1-3D5B-4E81-B552-1AE982162DB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187" y="358600"/>
            <a:ext cx="2354005" cy="3238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CC3595-D731-4120-B34D-D077B3ED4DCD}"/>
              </a:ext>
            </a:extLst>
          </p:cNvPr>
          <p:cNvSpPr txBox="1"/>
          <p:nvPr/>
        </p:nvSpPr>
        <p:spPr>
          <a:xfrm>
            <a:off x="7175863" y="6278404"/>
            <a:ext cx="3718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Flood Map for a 1 in 100 year Event</a:t>
            </a:r>
          </a:p>
        </p:txBody>
      </p:sp>
    </p:spTree>
    <p:extLst>
      <p:ext uri="{BB962C8B-B14F-4D97-AF65-F5344CB8AC3E}">
        <p14:creationId xmlns:p14="http://schemas.microsoft.com/office/powerpoint/2010/main" val="2938736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5126"/>
            <a:ext cx="11010900" cy="323850"/>
          </a:xfrm>
        </p:spPr>
        <p:txBody>
          <a:bodyPr>
            <a:normAutofit fontScale="90000"/>
          </a:bodyPr>
          <a:lstStyle/>
          <a:p>
            <a:r>
              <a:rPr lang="en-IE" sz="3600" b="1" dirty="0" err="1"/>
              <a:t>Whitechurch</a:t>
            </a:r>
            <a:r>
              <a:rPr lang="en-IE" sz="3600" b="1" dirty="0"/>
              <a:t> Stream Flood Alleviation Scheme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  <a:p>
            <a:r>
              <a:rPr lang="en-IE" dirty="0"/>
              <a:t>Devised from 2014 River Dodder CFRAM Study</a:t>
            </a:r>
          </a:p>
          <a:p>
            <a:r>
              <a:rPr lang="en-IE" dirty="0"/>
              <a:t>Dual-Agency Input – OPW funded; Project Managed and led by SDCC</a:t>
            </a:r>
          </a:p>
          <a:p>
            <a:r>
              <a:rPr lang="en-IE" dirty="0"/>
              <a:t>Consultant Appointed in Q4 2018 – RPS Group Ltd</a:t>
            </a:r>
          </a:p>
          <a:p>
            <a:r>
              <a:rPr lang="en-IE" dirty="0"/>
              <a:t>Preliminary Design carried by OPW Hydrological Team with 30% Blockage analysis</a:t>
            </a:r>
          </a:p>
          <a:p>
            <a:r>
              <a:rPr lang="en-IE" dirty="0"/>
              <a:t>No option for Inline or Offline storage due to the Urban nature</a:t>
            </a:r>
          </a:p>
          <a:p>
            <a:r>
              <a:rPr lang="en-IE" dirty="0"/>
              <a:t>Designed to protect up to 150 Properties 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5</a:t>
            </a:fld>
            <a:endParaRPr lang="en-IE" dirty="0"/>
          </a:p>
        </p:txBody>
      </p:sp>
      <p:pic>
        <p:nvPicPr>
          <p:cNvPr id="6" name="Picture 5" descr="Whitechurch FAS - ">
            <a:extLst>
              <a:ext uri="{FF2B5EF4-FFF2-40B4-BE49-F238E27FC236}">
                <a16:creationId xmlns:a16="http://schemas.microsoft.com/office/drawing/2014/main" id="{95E3732F-336A-4D80-9D5A-AB4C780B66E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187" y="358600"/>
            <a:ext cx="2354005" cy="323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800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108" y="365126"/>
            <a:ext cx="11019692" cy="323851"/>
          </a:xfrm>
        </p:spPr>
        <p:txBody>
          <a:bodyPr>
            <a:normAutofit fontScale="90000"/>
          </a:bodyPr>
          <a:lstStyle/>
          <a:p>
            <a:r>
              <a:rPr lang="en-IE" sz="3600" b="1" dirty="0"/>
              <a:t>Proposed Scope of Scheme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88571"/>
            <a:ext cx="10515600" cy="5479284"/>
          </a:xfrm>
        </p:spPr>
        <p:txBody>
          <a:bodyPr>
            <a:normAutofit fontScale="55000" lnSpcReduction="20000"/>
          </a:bodyPr>
          <a:lstStyle/>
          <a:p>
            <a:r>
              <a:rPr lang="en-IE" sz="3600" dirty="0"/>
              <a:t>Main intervention area from St Enda’s Park to conflux with </a:t>
            </a:r>
            <a:r>
              <a:rPr lang="en-IE" sz="3600" dirty="0" err="1"/>
              <a:t>Owendoher</a:t>
            </a:r>
            <a:r>
              <a:rPr lang="en-IE" sz="3600" dirty="0"/>
              <a:t> River</a:t>
            </a:r>
          </a:p>
          <a:p>
            <a:pPr marL="0" indent="0">
              <a:buNone/>
            </a:pPr>
            <a:endParaRPr lang="en-IE" sz="3600" dirty="0"/>
          </a:p>
          <a:p>
            <a:r>
              <a:rPr lang="en-IE" sz="3600" dirty="0"/>
              <a:t>Combination of Hard Defences (</a:t>
            </a:r>
            <a:r>
              <a:rPr lang="en-IE" sz="3600" dirty="0" err="1"/>
              <a:t>avg</a:t>
            </a:r>
            <a:r>
              <a:rPr lang="en-IE" sz="3600" dirty="0"/>
              <a:t> 1.2m high) with Debris Management</a:t>
            </a:r>
          </a:p>
          <a:p>
            <a:endParaRPr lang="en-IE" sz="3600" dirty="0"/>
          </a:p>
          <a:p>
            <a:r>
              <a:rPr lang="en-IE" sz="3600" dirty="0"/>
              <a:t>Introduction of Debris Traps and Trash Screens</a:t>
            </a:r>
          </a:p>
          <a:p>
            <a:endParaRPr lang="en-IE" sz="3600" dirty="0"/>
          </a:p>
          <a:p>
            <a:r>
              <a:rPr lang="en-IE" sz="3600" dirty="0"/>
              <a:t>Minor re-alignment of River Channel</a:t>
            </a:r>
          </a:p>
          <a:p>
            <a:endParaRPr lang="en-IE" sz="3600" dirty="0"/>
          </a:p>
          <a:p>
            <a:r>
              <a:rPr lang="en-IE" sz="3600" dirty="0"/>
              <a:t>Assessment of local Drainage Networks and introduction of Non Return Flap Valves</a:t>
            </a:r>
          </a:p>
          <a:p>
            <a:endParaRPr lang="en-IE" sz="3600" dirty="0"/>
          </a:p>
          <a:p>
            <a:r>
              <a:rPr lang="en-IE" sz="3600" dirty="0"/>
              <a:t>Removal of Bankside Vegetation</a:t>
            </a:r>
          </a:p>
          <a:p>
            <a:pPr marL="0" indent="0">
              <a:buNone/>
            </a:pPr>
            <a:endParaRPr lang="en-IE" sz="3600" dirty="0"/>
          </a:p>
          <a:p>
            <a:r>
              <a:rPr lang="en-IE" sz="3600" dirty="0"/>
              <a:t>Localised Erosion Measures</a:t>
            </a:r>
          </a:p>
          <a:p>
            <a:endParaRPr lang="en-IE" sz="3600" dirty="0"/>
          </a:p>
          <a:p>
            <a:r>
              <a:rPr lang="en-IE" sz="3600" dirty="0"/>
              <a:t>Maintenance Plan</a:t>
            </a:r>
          </a:p>
          <a:p>
            <a:pPr marL="457200" lvl="1" indent="0">
              <a:buNone/>
            </a:pPr>
            <a:endParaRPr lang="en-IE" dirty="0"/>
          </a:p>
          <a:p>
            <a:pPr lvl="1"/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6</a:t>
            </a:fld>
            <a:endParaRPr lang="en-IE" dirty="0"/>
          </a:p>
        </p:txBody>
      </p:sp>
      <p:pic>
        <p:nvPicPr>
          <p:cNvPr id="7" name="Picture 6" descr="Whitechurch FAS - ">
            <a:extLst>
              <a:ext uri="{FF2B5EF4-FFF2-40B4-BE49-F238E27FC236}">
                <a16:creationId xmlns:a16="http://schemas.microsoft.com/office/drawing/2014/main" id="{CACC2E17-CCB6-467D-8183-DDE2CB5EC90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187" y="358600"/>
            <a:ext cx="2354005" cy="323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8105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5126"/>
            <a:ext cx="11010900" cy="323850"/>
          </a:xfrm>
        </p:spPr>
        <p:txBody>
          <a:bodyPr>
            <a:normAutofit fontScale="90000"/>
          </a:bodyPr>
          <a:lstStyle/>
          <a:p>
            <a:r>
              <a:rPr lang="en-IE" sz="3600" b="1" dirty="0"/>
              <a:t>Main Elements of Proposed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810731"/>
            <a:ext cx="5418221" cy="591074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IE" sz="5600" b="1" dirty="0"/>
              <a:t>Hard Defences 1.2m -1.9m high:</a:t>
            </a:r>
          </a:p>
          <a:p>
            <a:r>
              <a:rPr lang="en-IE" sz="5600" dirty="0"/>
              <a:t>87m Right Bank between Sarah Curran Ave to St </a:t>
            </a:r>
            <a:r>
              <a:rPr lang="en-IE" sz="5600" dirty="0" err="1"/>
              <a:t>Gatiens</a:t>
            </a:r>
            <a:r>
              <a:rPr lang="en-IE" sz="5600" dirty="0"/>
              <a:t> Court</a:t>
            </a:r>
          </a:p>
          <a:p>
            <a:r>
              <a:rPr lang="en-IE" sz="5600" dirty="0"/>
              <a:t>110m Right Bank between St </a:t>
            </a:r>
            <a:r>
              <a:rPr lang="en-IE" sz="5600" dirty="0" err="1"/>
              <a:t>Gatiens</a:t>
            </a:r>
            <a:r>
              <a:rPr lang="en-IE" sz="5600" dirty="0"/>
              <a:t> Court to Ford Garage Culvert</a:t>
            </a:r>
          </a:p>
          <a:p>
            <a:r>
              <a:rPr lang="en-IE" sz="5600" dirty="0"/>
              <a:t>240m Right and Left Bank from Ford Garage to </a:t>
            </a:r>
            <a:r>
              <a:rPr lang="en-IE" sz="5600" dirty="0" err="1"/>
              <a:t>Willbrook</a:t>
            </a:r>
            <a:r>
              <a:rPr lang="en-IE" sz="5600" dirty="0"/>
              <a:t> Lawn</a:t>
            </a:r>
          </a:p>
          <a:p>
            <a:pPr marL="0" indent="0">
              <a:buNone/>
            </a:pPr>
            <a:endParaRPr lang="en-IE" sz="5600" b="1" dirty="0"/>
          </a:p>
          <a:p>
            <a:pPr marL="0" indent="0">
              <a:buNone/>
            </a:pPr>
            <a:r>
              <a:rPr lang="en-IE" sz="5600" b="1" dirty="0"/>
              <a:t>Trash Screens:</a:t>
            </a:r>
          </a:p>
          <a:p>
            <a:r>
              <a:rPr lang="en-IE" sz="5600" dirty="0"/>
              <a:t>2no. </a:t>
            </a:r>
            <a:r>
              <a:rPr lang="en-IE" sz="5600" dirty="0" err="1"/>
              <a:t>Whitechurch</a:t>
            </a:r>
            <a:r>
              <a:rPr lang="en-IE" sz="5600" dirty="0"/>
              <a:t> Rd Crossing and Ford Garage Culvert inlet</a:t>
            </a:r>
          </a:p>
          <a:p>
            <a:pPr marL="0" indent="0">
              <a:buNone/>
            </a:pPr>
            <a:endParaRPr lang="en-IE" sz="5600" b="1" dirty="0"/>
          </a:p>
          <a:p>
            <a:pPr marL="0" indent="0">
              <a:buNone/>
            </a:pPr>
            <a:r>
              <a:rPr lang="en-IE" sz="5600" b="1" dirty="0"/>
              <a:t>Bank Protection:</a:t>
            </a:r>
          </a:p>
          <a:p>
            <a:r>
              <a:rPr lang="en-IE" sz="5600" dirty="0"/>
              <a:t>65m at St Enda’s Park</a:t>
            </a:r>
          </a:p>
          <a:p>
            <a:r>
              <a:rPr lang="en-IE" sz="5600" dirty="0"/>
              <a:t>100m Sarah Curran Ave to </a:t>
            </a:r>
            <a:r>
              <a:rPr lang="en-IE" sz="5600" dirty="0" err="1"/>
              <a:t>Whitechurch</a:t>
            </a:r>
            <a:r>
              <a:rPr lang="en-IE" sz="5600" dirty="0"/>
              <a:t> Road</a:t>
            </a:r>
          </a:p>
          <a:p>
            <a:r>
              <a:rPr lang="en-IE" sz="5600" dirty="0"/>
              <a:t>200m </a:t>
            </a:r>
            <a:r>
              <a:rPr lang="en-IE" sz="5600" dirty="0" err="1"/>
              <a:t>Willbrook</a:t>
            </a:r>
            <a:r>
              <a:rPr lang="en-IE" sz="5600" dirty="0"/>
              <a:t> Lawn to </a:t>
            </a:r>
            <a:r>
              <a:rPr lang="en-IE" sz="5600" dirty="0" err="1"/>
              <a:t>Whitechurch</a:t>
            </a:r>
            <a:r>
              <a:rPr lang="en-IE" sz="5600" dirty="0"/>
              <a:t> Rd Crossing</a:t>
            </a:r>
          </a:p>
          <a:p>
            <a:pPr marL="0" indent="0">
              <a:buNone/>
            </a:pPr>
            <a:endParaRPr lang="en-IE" sz="5600" b="1" dirty="0"/>
          </a:p>
          <a:p>
            <a:pPr marL="0" indent="0">
              <a:buNone/>
            </a:pPr>
            <a:r>
              <a:rPr lang="en-IE" sz="5600" b="1" dirty="0"/>
              <a:t>Debris Poles:</a:t>
            </a:r>
          </a:p>
          <a:p>
            <a:r>
              <a:rPr lang="en-IE" sz="5600" dirty="0"/>
              <a:t>2no. St Enda’s Park and prior to </a:t>
            </a:r>
            <a:r>
              <a:rPr lang="en-IE" sz="5600" dirty="0" err="1"/>
              <a:t>Whitechurch</a:t>
            </a:r>
            <a:r>
              <a:rPr lang="en-IE" sz="5600" dirty="0"/>
              <a:t> Rd Crossing</a:t>
            </a:r>
          </a:p>
          <a:p>
            <a:pPr marL="0" indent="0">
              <a:buNone/>
            </a:pPr>
            <a:endParaRPr lang="en-IE" sz="5600" dirty="0"/>
          </a:p>
          <a:p>
            <a:pPr marL="0" indent="0">
              <a:buNone/>
            </a:pPr>
            <a:r>
              <a:rPr lang="en-IE" sz="5600" b="1" dirty="0"/>
              <a:t>Other proposed works:</a:t>
            </a:r>
          </a:p>
          <a:p>
            <a:r>
              <a:rPr lang="en-IE" sz="5600" dirty="0"/>
              <a:t>Removal of Japanese Knotweed at </a:t>
            </a:r>
            <a:r>
              <a:rPr lang="en-IE" sz="5600" dirty="0" err="1"/>
              <a:t>Whitechurch</a:t>
            </a:r>
            <a:r>
              <a:rPr lang="en-IE" sz="5600" dirty="0"/>
              <a:t> Rd Crossing</a:t>
            </a:r>
            <a:endParaRPr lang="en-IE" sz="5600" b="1" dirty="0"/>
          </a:p>
          <a:p>
            <a:r>
              <a:rPr lang="en-IE" sz="5600" dirty="0"/>
              <a:t>150m possible Wall Remediation works</a:t>
            </a:r>
          </a:p>
          <a:p>
            <a:r>
              <a:rPr lang="en-IE" sz="5600" dirty="0"/>
              <a:t>Tree Removal/Tree Replacement Programme and Bankside Maintenance to accommodate works</a:t>
            </a:r>
          </a:p>
          <a:p>
            <a:r>
              <a:rPr lang="en-IE" sz="5600" dirty="0"/>
              <a:t>2no. Water level gauges with Telemetry</a:t>
            </a:r>
          </a:p>
          <a:p>
            <a:pPr marL="0" indent="0">
              <a:buNone/>
            </a:pPr>
            <a:r>
              <a:rPr lang="en-IE" sz="560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7</a:t>
            </a:fld>
            <a:endParaRPr lang="en-IE" dirty="0"/>
          </a:p>
        </p:txBody>
      </p:sp>
      <p:pic>
        <p:nvPicPr>
          <p:cNvPr id="6" name="Picture 5" descr="Whitechurch FAS - ">
            <a:extLst>
              <a:ext uri="{FF2B5EF4-FFF2-40B4-BE49-F238E27FC236}">
                <a16:creationId xmlns:a16="http://schemas.microsoft.com/office/drawing/2014/main" id="{4B65EB6E-9704-411B-8BD4-0B15B6736C5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187" y="358600"/>
            <a:ext cx="2354005" cy="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7E0B98-9A36-47B2-85DE-177DE73E3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2931" y="810733"/>
            <a:ext cx="4750869" cy="554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6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625F7-1817-4160-9F75-BAE1FADF3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51" y="365126"/>
            <a:ext cx="10996749" cy="253186"/>
          </a:xfrm>
        </p:spPr>
        <p:txBody>
          <a:bodyPr>
            <a:noAutofit/>
          </a:bodyPr>
          <a:lstStyle/>
          <a:p>
            <a:r>
              <a:rPr lang="en-IE" sz="3200" b="1" dirty="0"/>
              <a:t>Proposed 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F9B98-330E-4E37-BD08-2DAB70A18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8</a:t>
            </a:fld>
            <a:endParaRPr lang="en-I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D38E88-3396-4A54-92B7-79F93A8EF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8" y="927300"/>
            <a:ext cx="10515601" cy="48116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752A6C-BCD0-4AC4-80C5-8B75879DABBE}"/>
              </a:ext>
            </a:extLst>
          </p:cNvPr>
          <p:cNvSpPr txBox="1"/>
          <p:nvPr/>
        </p:nvSpPr>
        <p:spPr>
          <a:xfrm>
            <a:off x="975360" y="6104710"/>
            <a:ext cx="1037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                                                     Flood Alleviation Measures within St Enda’s Park</a:t>
            </a:r>
          </a:p>
        </p:txBody>
      </p:sp>
      <p:pic>
        <p:nvPicPr>
          <p:cNvPr id="14" name="Picture 13" descr="Whitechurch FAS - ">
            <a:extLst>
              <a:ext uri="{FF2B5EF4-FFF2-40B4-BE49-F238E27FC236}">
                <a16:creationId xmlns:a16="http://schemas.microsoft.com/office/drawing/2014/main" id="{3F3EB1E0-EA94-4FEA-8E9A-2C7811926EA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187" y="358600"/>
            <a:ext cx="2354005" cy="323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4597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48F6E-DCAA-4818-8C37-639AF9169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09" y="365126"/>
            <a:ext cx="11040291" cy="305150"/>
          </a:xfrm>
        </p:spPr>
        <p:txBody>
          <a:bodyPr>
            <a:noAutofit/>
          </a:bodyPr>
          <a:lstStyle/>
          <a:p>
            <a:r>
              <a:rPr lang="en-IE" sz="3200" b="1" dirty="0"/>
              <a:t>Proposed Works</a:t>
            </a:r>
            <a:endParaRPr lang="en-IE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4E739F-290C-4FC0-907A-7BB97927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4E734-C878-485F-8BAB-DEFCF586D2D0}" type="slidenum">
              <a:rPr lang="en-IE" smtClean="0"/>
              <a:pPr/>
              <a:t>9</a:t>
            </a:fld>
            <a:endParaRPr lang="en-IE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163D1E0A-C08C-43F6-94C6-D5DB02945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96983"/>
            <a:ext cx="10515600" cy="50683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79C63B-FA89-4EE0-AB63-8DFF81E98EC0}"/>
              </a:ext>
            </a:extLst>
          </p:cNvPr>
          <p:cNvSpPr/>
          <p:nvPr/>
        </p:nvSpPr>
        <p:spPr>
          <a:xfrm>
            <a:off x="3734231" y="6192078"/>
            <a:ext cx="4723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/>
              <a:t> </a:t>
            </a:r>
            <a:r>
              <a:rPr lang="en-IE" b="1" dirty="0"/>
              <a:t>Sarah Curran Bridge to Weir at </a:t>
            </a:r>
            <a:r>
              <a:rPr lang="en-IE" b="1" dirty="0" err="1"/>
              <a:t>Whitechurch</a:t>
            </a:r>
            <a:r>
              <a:rPr lang="en-IE" b="1" dirty="0"/>
              <a:t> Rd</a:t>
            </a:r>
            <a:endParaRPr lang="en-IE" dirty="0"/>
          </a:p>
        </p:txBody>
      </p:sp>
      <p:pic>
        <p:nvPicPr>
          <p:cNvPr id="7" name="Picture 6" descr="Whitechurch FAS - ">
            <a:extLst>
              <a:ext uri="{FF2B5EF4-FFF2-40B4-BE49-F238E27FC236}">
                <a16:creationId xmlns:a16="http://schemas.microsoft.com/office/drawing/2014/main" id="{F61D4556-BCA9-4A50-AE75-ED2C88C1B23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187" y="358600"/>
            <a:ext cx="2354005" cy="323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0865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1289</TotalTime>
  <Words>859</Words>
  <Application>Microsoft Office PowerPoint</Application>
  <PresentationFormat>Widescreen</PresentationFormat>
  <Paragraphs>132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Whitechurch Stream  Flood Alleviation Scheme Presentation to RTFB Area Committee September 2019 by David Grant, Project Resident Engineer</vt:lpstr>
      <vt:lpstr>History         </vt:lpstr>
      <vt:lpstr>Study Area</vt:lpstr>
      <vt:lpstr>Recent Flood Events</vt:lpstr>
      <vt:lpstr>Whitechurch Stream Flood Alleviation Scheme</vt:lpstr>
      <vt:lpstr>Proposed Scope of Scheme</vt:lpstr>
      <vt:lpstr>Main Elements of Proposed Works</vt:lpstr>
      <vt:lpstr>Proposed Works</vt:lpstr>
      <vt:lpstr>Proposed Works</vt:lpstr>
      <vt:lpstr>Proposed Works</vt:lpstr>
      <vt:lpstr>Proposed Works</vt:lpstr>
      <vt:lpstr>Proposed Works</vt:lpstr>
      <vt:lpstr>Proposed Works</vt:lpstr>
      <vt:lpstr>Proposed Works</vt:lpstr>
      <vt:lpstr>Planning</vt:lpstr>
      <vt:lpstr>Current Status</vt:lpstr>
      <vt:lpstr>PowerPoint Presentation</vt:lpstr>
    </vt:vector>
  </TitlesOfParts>
  <Company>South Dublin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River Poddle Flood Alleviation Scheme</dc:title>
  <dc:creator>David Grant</dc:creator>
  <cp:lastModifiedBy>David Grant</cp:lastModifiedBy>
  <cp:revision>63</cp:revision>
  <dcterms:created xsi:type="dcterms:W3CDTF">2018-09-17T11:22:31Z</dcterms:created>
  <dcterms:modified xsi:type="dcterms:W3CDTF">2019-09-04T09:26:04Z</dcterms:modified>
</cp:coreProperties>
</file>