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1" r:id="rId1"/>
    <p:sldMasterId id="2147483648" r:id="rId2"/>
  </p:sldMasterIdLst>
  <p:notesMasterIdLst>
    <p:notesMasterId r:id="rId29"/>
  </p:notesMasterIdLst>
  <p:sldIdLst>
    <p:sldId id="294" r:id="rId3"/>
    <p:sldId id="297" r:id="rId4"/>
    <p:sldId id="257" r:id="rId5"/>
    <p:sldId id="259" r:id="rId6"/>
    <p:sldId id="260" r:id="rId7"/>
    <p:sldId id="262" r:id="rId8"/>
    <p:sldId id="263" r:id="rId9"/>
    <p:sldId id="264" r:id="rId10"/>
    <p:sldId id="265" r:id="rId11"/>
    <p:sldId id="269" r:id="rId12"/>
    <p:sldId id="270" r:id="rId13"/>
    <p:sldId id="273" r:id="rId14"/>
    <p:sldId id="275" r:id="rId15"/>
    <p:sldId id="276" r:id="rId16"/>
    <p:sldId id="279" r:id="rId17"/>
    <p:sldId id="280" r:id="rId18"/>
    <p:sldId id="283" r:id="rId19"/>
    <p:sldId id="286" r:id="rId20"/>
    <p:sldId id="287" r:id="rId21"/>
    <p:sldId id="288" r:id="rId22"/>
    <p:sldId id="290" r:id="rId23"/>
    <p:sldId id="291" r:id="rId24"/>
    <p:sldId id="292" r:id="rId25"/>
    <p:sldId id="293" r:id="rId26"/>
    <p:sldId id="295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McGrath" initials="J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F10"/>
    <a:srgbClr val="33CC33"/>
    <a:srgbClr val="00CC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6-18T17:14:00.815" idx="1">
    <p:pos x="10" y="10"/>
    <p:text/>
  </p:cm>
  <p:cm authorId="1" dt="2019-06-18T17:14:30.669" idx="2">
    <p:pos x="146" y="146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5950A-E3F6-4C6E-BAB1-8B2BE0FD42A2}" type="datetimeFigureOut">
              <a:rPr lang="en-IE" smtClean="0"/>
              <a:t>05/09/2019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62E96-6A71-432B-83DD-4B6B11FE779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50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A0EFFC-AEF7-4806-B19A-DE826A46E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318038" y="-11993563"/>
            <a:ext cx="22572663" cy="12698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CC90CB-F2A4-4A2D-9D78-D7312D732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I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0D0281-7653-4E5D-8081-EB62E8C62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318038" y="-11993563"/>
            <a:ext cx="22572663" cy="12698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EA703E-0156-44CE-8C5E-42BA9216C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I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40CE9C-6027-4BEB-AA4E-5E5B18820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318038" y="-11993563"/>
            <a:ext cx="22572663" cy="12698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F52777-A9EC-4C68-9A02-C457AAE73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I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0ED9E-AF1F-4DE0-8931-6074746894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318038" y="-11993563"/>
            <a:ext cx="22572663" cy="12698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1399DE-767A-4339-AC86-EB7BA2E1D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Times New Roman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8B7640-5CDB-4580-BB06-EDE9826C7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318038" y="-11993563"/>
            <a:ext cx="22572663" cy="12698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3CA2F0-4856-43FB-9932-318FAA654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I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0210E-9706-458C-95DA-EAF422F895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318038" y="-11993563"/>
            <a:ext cx="22572663" cy="1269841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E0256A-A6BE-4BF5-BD1A-AB713207A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I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225B77E-238F-49E5-A32C-D8EB22053F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FF5432-2D49-4F5F-A9A6-A0705BB23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EAC5E08-6D43-4CE6-84C0-9789E43C99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A11CA-F48D-4147-9442-CDCC79EAC2D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079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D0BA-DD93-465E-BBEE-11C890978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7BD10-4FB8-4416-A743-DC35E64E7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B7866-DCBE-46DE-976E-A576D4C8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26B8-1C78-4C55-96F1-1F468C92E429}" type="datetimeFigureOut">
              <a:rPr lang="en-IE" smtClean="0"/>
              <a:t>05/09/2019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5E244-9707-48EC-BD33-8A80844D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DE7B7-C022-4575-9660-81EC8BD9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D341-A607-41EF-BB61-CBA97516F2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69294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535EB-FD28-4899-B2AB-9D838E130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4E791C-0632-4213-B664-C8BBA248D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B453F-9980-4A6A-8273-2C88FF1B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26B8-1C78-4C55-96F1-1F468C92E429}" type="datetimeFigureOut">
              <a:rPr lang="en-IE" smtClean="0"/>
              <a:t>05/09/2019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E9768-E3DF-4380-9942-9D067458C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B4310-6536-4EF6-870C-535A3071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BD341-A607-41EF-BB61-CBA97516F2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880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bg1"/>
            </a:gs>
            <a:gs pos="83000">
              <a:srgbClr val="FF9900">
                <a:alpha val="25000"/>
              </a:srgb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69FA2F17-11B2-433E-BF58-2F66DB259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76"/>
            <a:ext cx="12192000" cy="4678363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None/>
              <a:defRPr/>
            </a:pPr>
            <a:endParaRPr lang="en-US" altLang="en-US"/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1DD54A52-21F1-4745-AD16-351BF19CEF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2101" y="122238"/>
            <a:ext cx="9903884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95588" name="Rectangle 4">
            <a:extLst>
              <a:ext uri="{FF2B5EF4-FFF2-40B4-BE49-F238E27FC236}">
                <a16:creationId xmlns:a16="http://schemas.microsoft.com/office/drawing/2014/main" id="{544E9E34-93AA-4AB1-8649-7183EC485D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6918" y="1414463"/>
            <a:ext cx="11550649" cy="467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95589" name="Rectangle 5">
            <a:extLst>
              <a:ext uri="{FF2B5EF4-FFF2-40B4-BE49-F238E27FC236}">
                <a16:creationId xmlns:a16="http://schemas.microsoft.com/office/drawing/2014/main" id="{B55B15DF-DC96-4B43-8893-3232D6EB9A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95590" name="Rectangle 6">
            <a:extLst>
              <a:ext uri="{FF2B5EF4-FFF2-40B4-BE49-F238E27FC236}">
                <a16:creationId xmlns:a16="http://schemas.microsoft.com/office/drawing/2014/main" id="{2D00C70F-8062-4B76-B26B-D9686AFA63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95591" name="Rectangle 7">
            <a:extLst>
              <a:ext uri="{FF2B5EF4-FFF2-40B4-BE49-F238E27FC236}">
                <a16:creationId xmlns:a16="http://schemas.microsoft.com/office/drawing/2014/main" id="{AF901D80-E612-48C8-86B2-69468DBCAF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B9D2CD4-1FE7-4ACB-9F7B-7A69F1DC33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1032" name="Picture 10" descr="Logo_SDCC_Colour">
            <a:extLst>
              <a:ext uri="{FF2B5EF4-FFF2-40B4-BE49-F238E27FC236}">
                <a16:creationId xmlns:a16="http://schemas.microsoft.com/office/drawing/2014/main" id="{08DD7EFF-1F70-46E8-ACA7-5E7AA917B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867" y="333376"/>
            <a:ext cx="187113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3" name="Line 9">
            <a:extLst>
              <a:ext uri="{FF2B5EF4-FFF2-40B4-BE49-F238E27FC236}">
                <a16:creationId xmlns:a16="http://schemas.microsoft.com/office/drawing/2014/main" id="{D25FCF60-867D-46D3-93E9-EC81D43C3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20867" y="115889"/>
            <a:ext cx="0" cy="1189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 kern="1200">
          <a:solidFill>
            <a:srgbClr val="FF99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Eurostil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Eurostil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Eurostil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Eurostil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Eurostil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Eurostil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Eurostil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Eurostile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bg1"/>
            </a:gs>
            <a:gs pos="83000">
              <a:srgbClr val="FF9900">
                <a:alpha val="25000"/>
              </a:srgb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3FA2E5-D12F-4D84-A80F-9BE291BC1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A06D2-D4AC-43A4-90B1-B7FCD0D39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AAFC-5500-41D3-93DA-EF66B065E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C26B8-1C78-4C55-96F1-1F468C92E429}" type="datetimeFigureOut">
              <a:rPr lang="en-IE" smtClean="0"/>
              <a:t>05/09/2019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08F2A-DE3B-4614-A4A6-11F53BB69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9919C-B11A-4881-A33E-593871E82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BD341-A607-41EF-BB61-CBA97516F2D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526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406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85000">
              <a:srgbClr val="92D050"/>
            </a:gs>
            <a:gs pos="100000">
              <a:schemeClr val="bg1"/>
            </a:gs>
            <a:gs pos="65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EB03BC-AAE3-434D-8DCD-E5DCC9DA8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0" y="981075"/>
            <a:ext cx="9144000" cy="48958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811830-B033-4E65-985D-E1C7265E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439" y="836613"/>
            <a:ext cx="5222875" cy="1504950"/>
          </a:xfrm>
        </p:spPr>
        <p:txBody>
          <a:bodyPr/>
          <a:lstStyle/>
          <a:p>
            <a:pPr algn="r">
              <a:defRPr/>
            </a:pPr>
            <a:r>
              <a:rPr lang="en-GB" sz="2100" dirty="0">
                <a:solidFill>
                  <a:srgbClr val="F3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DUBLIN COUNTY COUNCIL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500" dirty="0">
                <a:solidFill>
                  <a:srgbClr val="024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</a:t>
            </a:r>
            <a:br>
              <a:rPr lang="en-GB" sz="3500" dirty="0">
                <a:solidFill>
                  <a:srgbClr val="024C7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500" dirty="0">
                <a:solidFill>
                  <a:srgbClr val="024C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PLAN</a:t>
            </a:r>
            <a:endParaRPr lang="en-IE" sz="3500" dirty="0">
              <a:solidFill>
                <a:srgbClr val="024C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4F543-CE63-46BF-B478-C43E3484F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76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861E3-ED5B-41FA-8F49-4793818EA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I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03F18D-7A2E-45B6-BD13-DF54417E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SDCC CCAP 2019-2024</a:t>
            </a:r>
            <a:b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Transport				- 21 Actions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CB4A946F-4D4C-4796-9F67-B34B63692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4463"/>
            <a:ext cx="914400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939A0E-EB80-4677-99BC-C399C8F6D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25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0A61CA6-F730-40C4-AA74-5F84F7705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EC85B7-AEC6-4704-BA63-750BAD9EA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61B134A1-7228-441E-80A6-676BBB0F9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7" y="1315511"/>
            <a:ext cx="5923502" cy="228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D186BC-F8EF-430B-B02F-8B0F7B2AF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181ADB-D7DF-4476-9F8E-1EC5E20905EC}"/>
              </a:ext>
            </a:extLst>
          </p:cNvPr>
          <p:cNvSpPr txBox="1"/>
          <p:nvPr/>
        </p:nvSpPr>
        <p:spPr>
          <a:xfrm>
            <a:off x="660400" y="485693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46E24"/>
                </a:solidFill>
              </a:rPr>
              <a:t>Promote Modal Shift From Single Occupancy Vehicles To More</a:t>
            </a:r>
          </a:p>
          <a:p>
            <a:r>
              <a:rPr lang="en-GB" sz="1600" dirty="0">
                <a:solidFill>
                  <a:srgbClr val="F46E24"/>
                </a:solidFill>
              </a:rPr>
              <a:t>Sustainable Modes of Transport</a:t>
            </a:r>
            <a:endParaRPr lang="en-IE" sz="1600" dirty="0">
              <a:solidFill>
                <a:srgbClr val="F46E24"/>
              </a:solidFill>
            </a:endParaRPr>
          </a:p>
        </p:txBody>
      </p:sp>
      <p:pic>
        <p:nvPicPr>
          <p:cNvPr id="8" name="Picture 7" descr="A picture containing outdoor, tree, sky, fence&#10;&#10;Description automatically generated">
            <a:extLst>
              <a:ext uri="{FF2B5EF4-FFF2-40B4-BE49-F238E27FC236}">
                <a16:creationId xmlns:a16="http://schemas.microsoft.com/office/drawing/2014/main" id="{D43E0695-1703-43CF-9986-ADA6B3524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02" y="1315511"/>
            <a:ext cx="5557422" cy="48544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54173B-7ECE-47C2-AA8B-03F6020BAF38}"/>
              </a:ext>
            </a:extLst>
          </p:cNvPr>
          <p:cNvSpPr/>
          <p:nvPr/>
        </p:nvSpPr>
        <p:spPr>
          <a:xfrm>
            <a:off x="6471966" y="6279546"/>
            <a:ext cx="5326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46E24"/>
                </a:solidFill>
              </a:rPr>
              <a:t>Expand the County’s Green Routes and Cycle Networks</a:t>
            </a:r>
            <a:endParaRPr lang="en-IE" dirty="0">
              <a:solidFill>
                <a:srgbClr val="F46E24"/>
              </a:solidFill>
            </a:endParaRPr>
          </a:p>
        </p:txBody>
      </p:sp>
      <p:pic>
        <p:nvPicPr>
          <p:cNvPr id="11" name="Picture 10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375E4690-7E07-477C-B5DA-CA5B01DCD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6" y="3602037"/>
            <a:ext cx="5850385" cy="25713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D2A827-D614-4D80-9A32-CA1775EDC548}"/>
              </a:ext>
            </a:extLst>
          </p:cNvPr>
          <p:cNvSpPr/>
          <p:nvPr/>
        </p:nvSpPr>
        <p:spPr>
          <a:xfrm>
            <a:off x="1067735" y="6235184"/>
            <a:ext cx="2446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46E24"/>
                </a:solidFill>
              </a:rPr>
              <a:t>Bicycle Storage Facilities</a:t>
            </a:r>
            <a:endParaRPr lang="en-IE" dirty="0">
              <a:solidFill>
                <a:srgbClr val="F46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20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23DA-06D6-4DD7-BC10-B79DD565A7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61CA6-F730-40C4-AA74-5F84F7705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EC85B7-AEC6-4704-BA63-750BAD9EA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F8BBF4C3-21E4-4655-9CB6-0C4EB4492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400" y="1122364"/>
            <a:ext cx="8864600" cy="5270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3A2A65-E2FE-4D25-98B3-5D2BCCEB2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81EB94-A936-45A4-8B64-E7620F37AC89}"/>
              </a:ext>
            </a:extLst>
          </p:cNvPr>
          <p:cNvSpPr txBox="1"/>
          <p:nvPr/>
        </p:nvSpPr>
        <p:spPr>
          <a:xfrm>
            <a:off x="660400" y="485693"/>
            <a:ext cx="904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46E24"/>
                </a:solidFill>
              </a:rPr>
              <a:t>Introduction of Additional Electric Vehicles to SDCC’s Fleet</a:t>
            </a:r>
            <a:endParaRPr lang="en-IE" sz="2800" dirty="0">
              <a:solidFill>
                <a:srgbClr val="F46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96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A3D3D-FEF7-47C9-ABE4-04A35CC6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SDCC CCAP 2019-2024 </a:t>
            </a:r>
            <a:b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Flood Resilience			- 22 Actions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BA1FC-C55F-469A-A645-24E66199A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IE" dirty="0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74D2B2A7-AB35-4192-8AF5-87C808D62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414463"/>
            <a:ext cx="912495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E1280F-0B6E-49E4-9BC6-041DF03B4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9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23DA-06D6-4DD7-BC10-B79DD565A7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61CA6-F730-40C4-AA74-5F84F7705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EC85B7-AEC6-4704-BA63-750BAD9EA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 descr="A screenshot of text&#10;&#10;Description automatically generated">
            <a:extLst>
              <a:ext uri="{FF2B5EF4-FFF2-40B4-BE49-F238E27FC236}">
                <a16:creationId xmlns:a16="http://schemas.microsoft.com/office/drawing/2014/main" id="{8D4C2A67-164C-4F4D-BF97-6D5F082C3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58282"/>
            <a:ext cx="4725879" cy="5014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50E33-4299-44C0-94C0-0C53CC264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CD25CB-EAD7-41C0-9F5A-7EAA15F2C30B}"/>
              </a:ext>
            </a:extLst>
          </p:cNvPr>
          <p:cNvSpPr txBox="1"/>
          <p:nvPr/>
        </p:nvSpPr>
        <p:spPr>
          <a:xfrm>
            <a:off x="660400" y="485693"/>
            <a:ext cx="904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46E24"/>
                </a:solidFill>
              </a:rPr>
              <a:t>Cross-Boundary Flood Management with Neighbouring LAs</a:t>
            </a:r>
            <a:endParaRPr lang="en-IE" sz="2800" dirty="0">
              <a:solidFill>
                <a:srgbClr val="F46E24"/>
              </a:solidFill>
            </a:endParaRPr>
          </a:p>
        </p:txBody>
      </p:sp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4282845-A542-49A8-8E9F-51E5B6A92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11" y="1358282"/>
            <a:ext cx="4793941" cy="50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86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89403-C292-48A3-9D6C-6FE9BC98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SDCC CCAP 2019-2024 </a:t>
            </a:r>
            <a:b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Nature based Solutions	- 33 Actions</a:t>
            </a:r>
            <a:endParaRPr lang="en-I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A391E9-97FF-4DAB-89A5-F336960C3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403351"/>
            <a:ext cx="9144000" cy="46894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072F3-8AF7-493B-B6C3-7965A338B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66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23DA-06D6-4DD7-BC10-B79DD565A7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61CA6-F730-40C4-AA74-5F84F7705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91074"/>
            <a:ext cx="9144000" cy="466726"/>
          </a:xfrm>
        </p:spPr>
        <p:txBody>
          <a:bodyPr/>
          <a:lstStyle/>
          <a:p>
            <a:r>
              <a:rPr lang="en-GB">
                <a:solidFill>
                  <a:srgbClr val="F46E24"/>
                </a:solidFill>
              </a:rPr>
              <a:t>Promote Active Travel</a:t>
            </a:r>
            <a:endParaRPr lang="en-IE" dirty="0">
              <a:solidFill>
                <a:srgbClr val="F46E24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EC85B7-AEC6-4704-BA63-750BAD9EA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F46E24"/>
                </a:solidFill>
              </a:rPr>
              <a:t>Promote Active Travel</a:t>
            </a:r>
            <a:endParaRPr lang="en-IE" dirty="0">
              <a:solidFill>
                <a:srgbClr val="F46E24"/>
              </a:solidFill>
            </a:endParaRPr>
          </a:p>
          <a:p>
            <a:r>
              <a:rPr lang="en-GB" dirty="0">
                <a:solidFill>
                  <a:srgbClr val="F46E24"/>
                </a:solidFill>
              </a:rPr>
              <a:t>Promote Active Travel</a:t>
            </a:r>
            <a:endParaRPr lang="en-IE" dirty="0">
              <a:solidFill>
                <a:srgbClr val="F46E24"/>
              </a:solidFill>
            </a:endParaRPr>
          </a:p>
          <a:p>
            <a:endParaRPr lang="en-IE" dirty="0"/>
          </a:p>
        </p:txBody>
      </p:sp>
      <p:pic>
        <p:nvPicPr>
          <p:cNvPr id="6" name="Picture 5" descr="A person walking down a dirt road&#10;&#10;Description automatically generated">
            <a:extLst>
              <a:ext uri="{FF2B5EF4-FFF2-40B4-BE49-F238E27FC236}">
                <a16:creationId xmlns:a16="http://schemas.microsoft.com/office/drawing/2014/main" id="{4B428CEC-7062-4E95-B69B-28D089DCC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363" y="1370776"/>
            <a:ext cx="4572001" cy="2309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7BAEF-A0DF-4D47-9FF1-B99519AD5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34F417-0568-42F0-B944-50BA659EF940}"/>
              </a:ext>
            </a:extLst>
          </p:cNvPr>
          <p:cNvSpPr txBox="1"/>
          <p:nvPr/>
        </p:nvSpPr>
        <p:spPr>
          <a:xfrm>
            <a:off x="0" y="1122363"/>
            <a:ext cx="904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46E24"/>
                </a:solidFill>
              </a:rPr>
              <a:t>Expansion of Community Gardens and Allotments for Local Food Production</a:t>
            </a:r>
            <a:endParaRPr lang="en-IE" dirty="0">
              <a:solidFill>
                <a:srgbClr val="F46E24"/>
              </a:solidFill>
            </a:endParaRPr>
          </a:p>
        </p:txBody>
      </p:sp>
      <p:pic>
        <p:nvPicPr>
          <p:cNvPr id="9" name="Picture 8" descr="A person in a green field&#10;&#10;Description automatically generated">
            <a:extLst>
              <a:ext uri="{FF2B5EF4-FFF2-40B4-BE49-F238E27FC236}">
                <a16:creationId xmlns:a16="http://schemas.microsoft.com/office/drawing/2014/main" id="{68296C5B-326F-4EFE-9368-EFD1F5BEB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84" y="1491694"/>
            <a:ext cx="6993246" cy="37661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ED9257-F452-4E3D-92B3-35B42BA62CD9}"/>
              </a:ext>
            </a:extLst>
          </p:cNvPr>
          <p:cNvSpPr/>
          <p:nvPr/>
        </p:nvSpPr>
        <p:spPr>
          <a:xfrm>
            <a:off x="9099355" y="1714123"/>
            <a:ext cx="2063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46E24"/>
                </a:solidFill>
              </a:rPr>
              <a:t>Promote Active Play</a:t>
            </a:r>
            <a:endParaRPr lang="en-IE" dirty="0">
              <a:solidFill>
                <a:srgbClr val="F46E24"/>
              </a:solidFill>
            </a:endParaRPr>
          </a:p>
        </p:txBody>
      </p:sp>
      <p:pic>
        <p:nvPicPr>
          <p:cNvPr id="10" name="Picture 9" descr="A person riding a bike down a dirt road&#10;&#10;Description automatically generated">
            <a:extLst>
              <a:ext uri="{FF2B5EF4-FFF2-40B4-BE49-F238E27FC236}">
                <a16:creationId xmlns:a16="http://schemas.microsoft.com/office/drawing/2014/main" id="{826E54BE-B2F4-4EEA-99EE-650CABC48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4292218"/>
            <a:ext cx="7563775" cy="2390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716CFD8-59D8-4CE9-8E16-B7F068DAA2AC}"/>
              </a:ext>
            </a:extLst>
          </p:cNvPr>
          <p:cNvSpPr/>
          <p:nvPr/>
        </p:nvSpPr>
        <p:spPr>
          <a:xfrm>
            <a:off x="310718" y="3795713"/>
            <a:ext cx="3941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46E24"/>
                </a:solidFill>
              </a:rPr>
              <a:t>Promote Active Travel</a:t>
            </a:r>
            <a:endParaRPr lang="en-IE" dirty="0">
              <a:solidFill>
                <a:srgbClr val="F46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75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23DA-06D6-4DD7-BC10-B79DD565A7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61CA6-F730-40C4-AA74-5F84F7705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EC85B7-AEC6-4704-BA63-750BAD9EA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 descr="A picture containing outdoor, tree, person, man&#10;&#10;Description automatically generated">
            <a:extLst>
              <a:ext uri="{FF2B5EF4-FFF2-40B4-BE49-F238E27FC236}">
                <a16:creationId xmlns:a16="http://schemas.microsoft.com/office/drawing/2014/main" id="{8267BAD1-30BF-4E14-A950-2903A412B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7" y="1122363"/>
            <a:ext cx="4713057" cy="5134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C8D86-D58A-449E-9665-C97E537BF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130E26-928C-42FE-B2CC-DE49C0AA14EB}"/>
              </a:ext>
            </a:extLst>
          </p:cNvPr>
          <p:cNvSpPr txBox="1"/>
          <p:nvPr/>
        </p:nvSpPr>
        <p:spPr>
          <a:xfrm>
            <a:off x="660400" y="485693"/>
            <a:ext cx="2970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46E24"/>
                </a:solidFill>
              </a:rPr>
              <a:t>Planting Native Tree Species</a:t>
            </a:r>
            <a:endParaRPr lang="en-IE" dirty="0">
              <a:solidFill>
                <a:srgbClr val="F46E24"/>
              </a:solidFill>
            </a:endParaRPr>
          </a:p>
        </p:txBody>
      </p:sp>
      <p:pic>
        <p:nvPicPr>
          <p:cNvPr id="9" name="Picture 8" descr="A close up of a flower garden&#10;&#10;Description automatically generated">
            <a:extLst>
              <a:ext uri="{FF2B5EF4-FFF2-40B4-BE49-F238E27FC236}">
                <a16:creationId xmlns:a16="http://schemas.microsoft.com/office/drawing/2014/main" id="{2260288E-E1FD-4AC7-815F-0D6E8EF3D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04" y="1122363"/>
            <a:ext cx="5501196" cy="51538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B5B760-760B-412C-B309-E30782D89AD8}"/>
              </a:ext>
            </a:extLst>
          </p:cNvPr>
          <p:cNvSpPr/>
          <p:nvPr/>
        </p:nvSpPr>
        <p:spPr>
          <a:xfrm>
            <a:off x="5291091" y="485693"/>
            <a:ext cx="4847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46E24"/>
                </a:solidFill>
              </a:rPr>
              <a:t>Wildflower Meadows to Encourage Pollination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46137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26DDC-CB4A-4B90-A372-80684743C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SDCC CCAP 2019-2024 </a:t>
            </a:r>
            <a:b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Resource management	- 27 Actions</a:t>
            </a:r>
            <a:endParaRPr lang="en-I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63072D-349B-4CB3-842C-4A747AC54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412875"/>
            <a:ext cx="9144000" cy="467995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2044E-FD7D-4A7D-B9C2-99C019BCB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43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23DA-06D6-4DD7-BC10-B79DD565A7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61CA6-F730-40C4-AA74-5F84F7705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EC85B7-AEC6-4704-BA63-750BAD9EA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 descr="A picture containing grass, tree, outdoor, building&#10;&#10;Description automatically generated">
            <a:extLst>
              <a:ext uri="{FF2B5EF4-FFF2-40B4-BE49-F238E27FC236}">
                <a16:creationId xmlns:a16="http://schemas.microsoft.com/office/drawing/2014/main" id="{0663C290-C9F6-4CA6-A5A5-F0D7660DD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5353" y="814803"/>
            <a:ext cx="8576733" cy="4824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236037-A5A9-4E96-8B1B-10E2BD98B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846811-ECED-4782-B69E-DE96185C1461}"/>
              </a:ext>
            </a:extLst>
          </p:cNvPr>
          <p:cNvSpPr txBox="1"/>
          <p:nvPr/>
        </p:nvSpPr>
        <p:spPr>
          <a:xfrm>
            <a:off x="660400" y="485692"/>
            <a:ext cx="24003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46E24"/>
                </a:solidFill>
              </a:rPr>
              <a:t>Introduction of Public Water Fountains to Reduce Reliance on Single use Plastics</a:t>
            </a:r>
            <a:endParaRPr lang="en-IE" sz="2800" dirty="0">
              <a:solidFill>
                <a:srgbClr val="F46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16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85000">
              <a:srgbClr val="92D050"/>
            </a:gs>
            <a:gs pos="65000">
              <a:schemeClr val="bg1"/>
            </a:gs>
            <a:gs pos="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5918D10-15D9-47EB-9E58-8C389F820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385" y="5361793"/>
            <a:ext cx="2672653" cy="133162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0A61CA6-F730-40C4-AA74-5F84F7705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9712" y="5989552"/>
            <a:ext cx="9144000" cy="1283471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353ADD6-6955-4E1E-843D-00BB7B9B5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53" y="1129722"/>
            <a:ext cx="3774795" cy="550892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BEB574-1A40-42A6-A898-3D57226D73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CEBC8-9B54-45C5-94AC-B43D5DDC7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543" y="776255"/>
            <a:ext cx="2170189" cy="1016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283EDC-1D18-4D7D-9D4E-3BBF9B513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436" y="1558768"/>
            <a:ext cx="2322692" cy="1319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B3AFA3-8499-463F-ACB5-A2ACDC4F4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1901" y="2683523"/>
            <a:ext cx="2180831" cy="2387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F50148-E29A-4BD6-9397-F1E22C96A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621" y="3172562"/>
            <a:ext cx="1845982" cy="21172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F051AB-82CE-435A-8CCE-ED473EB09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1653" y="1348313"/>
            <a:ext cx="2003030" cy="21736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66BFD8-74D3-4D02-ACCA-6DEB84022A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2492" y="3635781"/>
            <a:ext cx="2870557" cy="2875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6D23DA-06D6-4DD7-BC10-B79DD565A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268730"/>
            <a:ext cx="9144000" cy="2323120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9F10"/>
                </a:solidFill>
              </a:rPr>
              <a:t>National Context 2019 - 2030</a:t>
            </a:r>
            <a:endParaRPr lang="en-IE" sz="5400" dirty="0">
              <a:solidFill>
                <a:srgbClr val="FF9F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47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23DA-06D6-4DD7-BC10-B79DD565A7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61CA6-F730-40C4-AA74-5F84F7705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EC85B7-AEC6-4704-BA63-750BAD9EA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7314096-DB81-42B2-84EE-94C28D91C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82" y="1047226"/>
            <a:ext cx="8752035" cy="4925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D303D6-A204-420E-BCA7-8B7C49C87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148403-1AD4-4938-AD5B-963D2B0EA58C}"/>
              </a:ext>
            </a:extLst>
          </p:cNvPr>
          <p:cNvSpPr txBox="1"/>
          <p:nvPr/>
        </p:nvSpPr>
        <p:spPr>
          <a:xfrm>
            <a:off x="660399" y="485693"/>
            <a:ext cx="9811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46E24"/>
                </a:solidFill>
              </a:rPr>
              <a:t>Continued Support and Promotion of Local Tidy Towns Initiatives</a:t>
            </a:r>
            <a:endParaRPr lang="en-IE" sz="2800" dirty="0">
              <a:solidFill>
                <a:srgbClr val="F46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70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91753-C37D-478F-9F52-AD1737F31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675" y="674119"/>
            <a:ext cx="9903884" cy="1219200"/>
          </a:xfrm>
        </p:spPr>
        <p:txBody>
          <a:bodyPr/>
          <a:lstStyle/>
          <a:p>
            <a:pPr>
              <a:defRPr/>
            </a:pPr>
            <a:r>
              <a:rPr lang="en-GB" sz="4000" dirty="0">
                <a:solidFill>
                  <a:srgbClr val="FF9F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GB" sz="4000" baseline="30000" dirty="0">
                <a:solidFill>
                  <a:srgbClr val="FF9F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000" dirty="0">
                <a:solidFill>
                  <a:srgbClr val="FF9F1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Action Area – Citizen Engagement</a:t>
            </a:r>
            <a:br>
              <a:rPr lang="en-GB" sz="4000" dirty="0">
                <a:solidFill>
                  <a:srgbClr val="FF9F1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dirty="0"/>
            </a:br>
            <a:endParaRPr lang="en-I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5746BE-AD67-472D-ACD1-472466CACE6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9" y="1408906"/>
            <a:ext cx="2701636" cy="202438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6DAAE9-3206-41F5-A261-33889243EE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9" y="4096795"/>
            <a:ext cx="2700020" cy="2024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00D881B-AC9A-4BC1-A404-06DB523F7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530724" y="3182936"/>
            <a:ext cx="3289300" cy="19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7F3AD-8293-4931-A560-27559F4C0FF8}"/>
              </a:ext>
            </a:extLst>
          </p:cNvPr>
          <p:cNvSpPr/>
          <p:nvPr/>
        </p:nvSpPr>
        <p:spPr>
          <a:xfrm>
            <a:off x="4824096" y="2318541"/>
            <a:ext cx="26466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E" b="0" dirty="0">
                <a:solidFill>
                  <a:schemeClr val="tx1"/>
                </a:solidFill>
                <a:latin typeface="+mn-lt"/>
              </a:rPr>
              <a:t>Multiple Events &amp; Strategic Social Media </a:t>
            </a:r>
          </a:p>
          <a:p>
            <a:pPr algn="ctr">
              <a:defRPr/>
            </a:pPr>
            <a:r>
              <a:rPr lang="en-IE" b="0" dirty="0">
                <a:solidFill>
                  <a:schemeClr val="tx1"/>
                </a:solidFill>
                <a:latin typeface="+mn-lt"/>
              </a:rPr>
              <a:t>Campaign</a:t>
            </a:r>
          </a:p>
        </p:txBody>
      </p:sp>
      <p:sp>
        <p:nvSpPr>
          <p:cNvPr id="18441" name="Rectangle 10">
            <a:extLst>
              <a:ext uri="{FF2B5EF4-FFF2-40B4-BE49-F238E27FC236}">
                <a16:creationId xmlns:a16="http://schemas.microsoft.com/office/drawing/2014/main" id="{06DB49CF-84C8-4DF6-B5C9-3B9E4CA5326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601368" y="5634036"/>
            <a:ext cx="314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IE" altLang="en-US" b="0" dirty="0">
                <a:solidFill>
                  <a:schemeClr val="tx1"/>
                </a:solidFill>
              </a:rPr>
              <a:t>www.dublinclimatechange.ie</a:t>
            </a:r>
          </a:p>
        </p:txBody>
      </p:sp>
      <p:sp>
        <p:nvSpPr>
          <p:cNvPr id="18442" name="Rectangle 11">
            <a:extLst>
              <a:ext uri="{FF2B5EF4-FFF2-40B4-BE49-F238E27FC236}">
                <a16:creationId xmlns:a16="http://schemas.microsoft.com/office/drawing/2014/main" id="{63B3C54D-988B-454A-8091-518FB6C5F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225" y="5264944"/>
            <a:ext cx="2749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IE" altLang="en-US" b="0" dirty="0">
                <a:solidFill>
                  <a:schemeClr val="tx1"/>
                </a:solidFill>
              </a:rPr>
              <a:t>#Councils4ClimateAction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5F764-22FA-4F3F-A731-34E56DCDF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6F3E8A-BF5B-4EDC-AE05-CE2F2545739E}"/>
              </a:ext>
            </a:extLst>
          </p:cNvPr>
          <p:cNvSpPr txBox="1"/>
          <p:nvPr/>
        </p:nvSpPr>
        <p:spPr>
          <a:xfrm>
            <a:off x="8063680" y="1692665"/>
            <a:ext cx="36709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UPCOMING EVENTS</a:t>
            </a:r>
          </a:p>
          <a:p>
            <a:endParaRPr lang="en-GB" dirty="0"/>
          </a:p>
          <a:p>
            <a:r>
              <a:rPr lang="en-GB" b="1" dirty="0"/>
              <a:t>October</a:t>
            </a: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Climate Action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Re-use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Leaf Campaign</a:t>
            </a:r>
          </a:p>
          <a:p>
            <a:endParaRPr lang="en-GB" dirty="0"/>
          </a:p>
          <a:p>
            <a:r>
              <a:rPr lang="en-GB" b="1" dirty="0"/>
              <a:t>November</a:t>
            </a: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Deadline for Green Flag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European Waste Reduction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Climate awareness workshops</a:t>
            </a:r>
          </a:p>
          <a:p>
            <a:endParaRPr lang="en-GB" dirty="0"/>
          </a:p>
          <a:p>
            <a:endParaRPr lang="en-GB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8803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487">
              <a:schemeClr val="bg1"/>
            </a:gs>
            <a:gs pos="85000">
              <a:srgbClr val="92D050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rrow: Curved Up 52">
            <a:extLst>
              <a:ext uri="{FF2B5EF4-FFF2-40B4-BE49-F238E27FC236}">
                <a16:creationId xmlns:a16="http://schemas.microsoft.com/office/drawing/2014/main" id="{F5B4EB26-C4B0-4EE4-B467-B8A79A34B41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759450" y="4681538"/>
            <a:ext cx="833438" cy="438150"/>
          </a:xfrm>
          <a:prstGeom prst="curvedUpArrow">
            <a:avLst>
              <a:gd name="adj1" fmla="val 24922"/>
              <a:gd name="adj2" fmla="val 49862"/>
              <a:gd name="adj3" fmla="val 25000"/>
            </a:avLst>
          </a:prstGeom>
          <a:solidFill>
            <a:srgbClr val="F270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92150" indent="-347663"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None/>
            </a:pPr>
            <a:endParaRPr lang="en-IE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E3A48-0B29-43B6-A155-B39F51B09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Teams are Key to CCAP Implementation</a:t>
            </a:r>
          </a:p>
        </p:txBody>
      </p:sp>
      <p:sp>
        <p:nvSpPr>
          <p:cNvPr id="25604" name="Rectangle 15">
            <a:extLst>
              <a:ext uri="{FF2B5EF4-FFF2-40B4-BE49-F238E27FC236}">
                <a16:creationId xmlns:a16="http://schemas.microsoft.com/office/drawing/2014/main" id="{736A8FD2-4ED6-4FA5-88A8-68046AE23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IE" altLang="en-US"/>
          </a:p>
        </p:txBody>
      </p:sp>
      <p:sp>
        <p:nvSpPr>
          <p:cNvPr id="25605" name="Rectangle 27">
            <a:extLst>
              <a:ext uri="{FF2B5EF4-FFF2-40B4-BE49-F238E27FC236}">
                <a16:creationId xmlns:a16="http://schemas.microsoft.com/office/drawing/2014/main" id="{6D1C0508-0DD2-4555-9102-F549F40E0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IE" altLang="en-US"/>
          </a:p>
        </p:txBody>
      </p:sp>
      <p:sp>
        <p:nvSpPr>
          <p:cNvPr id="19463" name="Rectangle: Rounded Corners 17">
            <a:extLst>
              <a:ext uri="{FF2B5EF4-FFF2-40B4-BE49-F238E27FC236}">
                <a16:creationId xmlns:a16="http://schemas.microsoft.com/office/drawing/2014/main" id="{100F8665-F4E6-4BF3-88EA-43686999D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992563"/>
            <a:ext cx="1479550" cy="995362"/>
          </a:xfrm>
          <a:prstGeom prst="roundRect">
            <a:avLst>
              <a:gd name="adj" fmla="val 37602"/>
            </a:avLst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altLang="en-US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9469" name="Text Box 21">
            <a:extLst>
              <a:ext uri="{FF2B5EF4-FFF2-40B4-BE49-F238E27FC236}">
                <a16:creationId xmlns:a16="http://schemas.microsoft.com/office/drawing/2014/main" id="{6B95E8EF-68D7-4076-8C4E-92B00F5AA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902076"/>
            <a:ext cx="147955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GB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altLang="en-US" sz="12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 TEAM 1</a:t>
            </a:r>
            <a:endParaRPr lang="en-GB" altLang="en-US" sz="600" u="sng"/>
          </a:p>
          <a:p>
            <a:pPr algn="ctr"/>
            <a:endParaRPr lang="en-GB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&amp; BUILDINGS</a:t>
            </a:r>
            <a:endParaRPr lang="en-GB" altLang="en-US" sz="600"/>
          </a:p>
          <a:p>
            <a:r>
              <a:rPr lang="en-GB" alt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/>
          </a:p>
        </p:txBody>
      </p:sp>
      <p:sp>
        <p:nvSpPr>
          <p:cNvPr id="19471" name="Oval 41">
            <a:extLst>
              <a:ext uri="{FF2B5EF4-FFF2-40B4-BE49-F238E27FC236}">
                <a16:creationId xmlns:a16="http://schemas.microsoft.com/office/drawing/2014/main" id="{C2FD2AE6-ECBD-46CC-8E60-14B5C9A69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950" y="3065463"/>
            <a:ext cx="3989388" cy="129540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GB" altLang="en-US" sz="1200" u="sng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altLang="en-US" sz="12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ACTION STEERING GROUP </a:t>
            </a:r>
            <a:endParaRPr lang="en-GB" altLang="en-US" sz="600"/>
          </a:p>
          <a:p>
            <a:pPr algn="ctr"/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of Services EWCC </a:t>
            </a:r>
            <a:endParaRPr lang="en-GB" altLang="en-US" sz="600"/>
          </a:p>
          <a:p>
            <a:pPr algn="ctr"/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of Services LUTP </a:t>
            </a:r>
            <a:endParaRPr lang="en-GB" altLang="en-US" sz="600"/>
          </a:p>
          <a:p>
            <a:pPr algn="ctr"/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County Architect</a:t>
            </a:r>
            <a:endParaRPr lang="en-GB" altLang="en-US" sz="600"/>
          </a:p>
          <a:p>
            <a:pPr algn="ctr"/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Chairs of Action Area Teams </a:t>
            </a:r>
            <a:endParaRPr lang="en-GB" altLang="en-US" sz="600"/>
          </a:p>
          <a:p>
            <a:endParaRPr lang="en-GB" altLang="en-US"/>
          </a:p>
        </p:txBody>
      </p:sp>
      <p:sp>
        <p:nvSpPr>
          <p:cNvPr id="19473" name="Rectangle: Single Corner Snipped 42">
            <a:extLst>
              <a:ext uri="{FF2B5EF4-FFF2-40B4-BE49-F238E27FC236}">
                <a16:creationId xmlns:a16="http://schemas.microsoft.com/office/drawing/2014/main" id="{E23313F2-6792-4CF2-85F3-0C56BF71596A}"/>
              </a:ext>
            </a:extLst>
          </p:cNvPr>
          <p:cNvSpPr>
            <a:spLocks/>
          </p:cNvSpPr>
          <p:nvPr/>
        </p:nvSpPr>
        <p:spPr bwMode="auto">
          <a:xfrm>
            <a:off x="2176463" y="1433514"/>
            <a:ext cx="1333500" cy="706437"/>
          </a:xfrm>
          <a:custGeom>
            <a:avLst/>
            <a:gdLst>
              <a:gd name="T0" fmla="*/ 0 w 1422772"/>
              <a:gd name="T1" fmla="*/ 0 h 793630"/>
              <a:gd name="T2" fmla="*/ 933544 w 1422772"/>
              <a:gd name="T3" fmla="*/ 0 h 793630"/>
              <a:gd name="T4" fmla="*/ 1029231 w 1422772"/>
              <a:gd name="T5" fmla="*/ 73962 h 793630"/>
              <a:gd name="T6" fmla="*/ 1029231 w 1422772"/>
              <a:gd name="T7" fmla="*/ 443771 h 793630"/>
              <a:gd name="T8" fmla="*/ 0 w 1422772"/>
              <a:gd name="T9" fmla="*/ 443771 h 793630"/>
              <a:gd name="T10" fmla="*/ 0 w 1422772"/>
              <a:gd name="T11" fmla="*/ 0 h 7936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22772"/>
              <a:gd name="T19" fmla="*/ 0 h 793630"/>
              <a:gd name="T20" fmla="*/ 1422772 w 1422772"/>
              <a:gd name="T21" fmla="*/ 793630 h 7936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22772" h="793630">
                <a:moveTo>
                  <a:pt x="0" y="0"/>
                </a:moveTo>
                <a:lnTo>
                  <a:pt x="1290498" y="0"/>
                </a:lnTo>
                <a:lnTo>
                  <a:pt x="1422772" y="132274"/>
                </a:lnTo>
                <a:lnTo>
                  <a:pt x="1422772" y="793630"/>
                </a:lnTo>
                <a:lnTo>
                  <a:pt x="0" y="793630"/>
                </a:lnTo>
                <a:lnTo>
                  <a:pt x="0" y="0"/>
                </a:lnTo>
                <a:close/>
              </a:path>
            </a:pathLst>
          </a:custGeom>
          <a:solidFill>
            <a:srgbClr val="F8CBAD"/>
          </a:soli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en-US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COUNCIL </a:t>
            </a:r>
            <a:endParaRPr lang="en-GB" altLang="en-US" sz="600"/>
          </a:p>
          <a:p>
            <a:pPr algn="ctr"/>
            <a:r>
              <a:rPr lang="en-GB" altLang="en-US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SPC</a:t>
            </a:r>
            <a:endParaRPr lang="en-GB" altLang="en-US"/>
          </a:p>
        </p:txBody>
      </p:sp>
      <p:sp>
        <p:nvSpPr>
          <p:cNvPr id="19474" name="Rectangle: Single Corner Snipped 43">
            <a:extLst>
              <a:ext uri="{FF2B5EF4-FFF2-40B4-BE49-F238E27FC236}">
                <a16:creationId xmlns:a16="http://schemas.microsoft.com/office/drawing/2014/main" id="{1A848780-9C64-41D9-B40C-62375B8AA16E}"/>
              </a:ext>
            </a:extLst>
          </p:cNvPr>
          <p:cNvSpPr>
            <a:spLocks/>
          </p:cNvSpPr>
          <p:nvPr/>
        </p:nvSpPr>
        <p:spPr bwMode="auto">
          <a:xfrm>
            <a:off x="3729039" y="1430338"/>
            <a:ext cx="1646237" cy="709612"/>
          </a:xfrm>
          <a:custGeom>
            <a:avLst/>
            <a:gdLst>
              <a:gd name="T0" fmla="*/ 0 w 1422772"/>
              <a:gd name="T1" fmla="*/ 0 h 793379"/>
              <a:gd name="T2" fmla="*/ 1757183 w 1422772"/>
              <a:gd name="T3" fmla="*/ 0 h 793379"/>
              <a:gd name="T4" fmla="*/ 1937230 w 1422772"/>
              <a:gd name="T5" fmla="*/ 96656 h 793379"/>
              <a:gd name="T6" fmla="*/ 1937230 w 1422772"/>
              <a:gd name="T7" fmla="*/ 579930 h 793379"/>
              <a:gd name="T8" fmla="*/ 0 w 1422772"/>
              <a:gd name="T9" fmla="*/ 579930 h 793379"/>
              <a:gd name="T10" fmla="*/ 0 w 1422772"/>
              <a:gd name="T11" fmla="*/ 0 h 7933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22772"/>
              <a:gd name="T19" fmla="*/ 0 h 793379"/>
              <a:gd name="T20" fmla="*/ 1422772 w 1422772"/>
              <a:gd name="T21" fmla="*/ 793379 h 79337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22772" h="793379">
                <a:moveTo>
                  <a:pt x="0" y="0"/>
                </a:moveTo>
                <a:lnTo>
                  <a:pt x="1290540" y="0"/>
                </a:lnTo>
                <a:lnTo>
                  <a:pt x="1422772" y="132232"/>
                </a:lnTo>
                <a:lnTo>
                  <a:pt x="1422772" y="793379"/>
                </a:lnTo>
                <a:lnTo>
                  <a:pt x="0" y="793379"/>
                </a:lnTo>
                <a:lnTo>
                  <a:pt x="0" y="0"/>
                </a:lnTo>
                <a:close/>
              </a:path>
            </a:pathLst>
          </a:custGeom>
          <a:solidFill>
            <a:srgbClr val="F8CBAD"/>
          </a:soli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</a:t>
            </a:r>
          </a:p>
          <a:p>
            <a:pPr algn="ctr"/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COVENANT OF MAYORS</a:t>
            </a:r>
            <a:endParaRPr lang="en-GB" altLang="en-US" sz="600"/>
          </a:p>
        </p:txBody>
      </p:sp>
      <p:sp>
        <p:nvSpPr>
          <p:cNvPr id="19475" name="Rectangle: Single Corner Snipped 44">
            <a:extLst>
              <a:ext uri="{FF2B5EF4-FFF2-40B4-BE49-F238E27FC236}">
                <a16:creationId xmlns:a16="http://schemas.microsoft.com/office/drawing/2014/main" id="{4AF61189-54B6-4716-B978-9D03C54B16C0}"/>
              </a:ext>
            </a:extLst>
          </p:cNvPr>
          <p:cNvSpPr>
            <a:spLocks/>
          </p:cNvSpPr>
          <p:nvPr/>
        </p:nvSpPr>
        <p:spPr bwMode="auto">
          <a:xfrm>
            <a:off x="5503863" y="1433514"/>
            <a:ext cx="1325562" cy="706437"/>
          </a:xfrm>
          <a:custGeom>
            <a:avLst/>
            <a:gdLst>
              <a:gd name="T0" fmla="*/ 0 w 1414732"/>
              <a:gd name="T1" fmla="*/ 0 h 802257"/>
              <a:gd name="T2" fmla="*/ 925630 w 1414732"/>
              <a:gd name="T3" fmla="*/ 0 h 802257"/>
              <a:gd name="T4" fmla="*/ 1022247 w 1414732"/>
              <a:gd name="T5" fmla="*/ 70833 h 802257"/>
              <a:gd name="T6" fmla="*/ 1022247 w 1414732"/>
              <a:gd name="T7" fmla="*/ 424990 h 802257"/>
              <a:gd name="T8" fmla="*/ 0 w 1414732"/>
              <a:gd name="T9" fmla="*/ 424990 h 802257"/>
              <a:gd name="T10" fmla="*/ 0 w 1414732"/>
              <a:gd name="T11" fmla="*/ 0 h 8022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14732"/>
              <a:gd name="T19" fmla="*/ 0 h 802257"/>
              <a:gd name="T20" fmla="*/ 1414732 w 1414732"/>
              <a:gd name="T21" fmla="*/ 802257 h 8022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14732" h="802257">
                <a:moveTo>
                  <a:pt x="0" y="0"/>
                </a:moveTo>
                <a:lnTo>
                  <a:pt x="1281020" y="0"/>
                </a:lnTo>
                <a:lnTo>
                  <a:pt x="1414732" y="133712"/>
                </a:lnTo>
                <a:lnTo>
                  <a:pt x="1414732" y="802257"/>
                </a:lnTo>
                <a:lnTo>
                  <a:pt x="0" y="802257"/>
                </a:lnTo>
                <a:lnTo>
                  <a:pt x="0" y="0"/>
                </a:lnTo>
                <a:close/>
              </a:path>
            </a:pathLst>
          </a:custGeom>
          <a:solidFill>
            <a:srgbClr val="F8CBAD"/>
          </a:soli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en-US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CARO</a:t>
            </a:r>
            <a:endParaRPr lang="en-GB" altLang="en-US"/>
          </a:p>
        </p:txBody>
      </p:sp>
      <p:sp>
        <p:nvSpPr>
          <p:cNvPr id="19476" name="Rectangle: Single Corner Snipped 45">
            <a:extLst>
              <a:ext uri="{FF2B5EF4-FFF2-40B4-BE49-F238E27FC236}">
                <a16:creationId xmlns:a16="http://schemas.microsoft.com/office/drawing/2014/main" id="{7D881837-08C5-4266-A81B-DAF50EC291B3}"/>
              </a:ext>
            </a:extLst>
          </p:cNvPr>
          <p:cNvSpPr>
            <a:spLocks/>
          </p:cNvSpPr>
          <p:nvPr/>
        </p:nvSpPr>
        <p:spPr bwMode="auto">
          <a:xfrm>
            <a:off x="8797925" y="1430338"/>
            <a:ext cx="1333500" cy="709612"/>
          </a:xfrm>
          <a:custGeom>
            <a:avLst/>
            <a:gdLst>
              <a:gd name="T0" fmla="*/ 0 w 1422771"/>
              <a:gd name="T1" fmla="*/ 0 h 793630"/>
              <a:gd name="T2" fmla="*/ 933547 w 1422771"/>
              <a:gd name="T3" fmla="*/ 0 h 793630"/>
              <a:gd name="T4" fmla="*/ 1029234 w 1422771"/>
              <a:gd name="T5" fmla="*/ 80683 h 793630"/>
              <a:gd name="T6" fmla="*/ 1029234 w 1422771"/>
              <a:gd name="T7" fmla="*/ 484092 h 793630"/>
              <a:gd name="T8" fmla="*/ 0 w 1422771"/>
              <a:gd name="T9" fmla="*/ 484092 h 793630"/>
              <a:gd name="T10" fmla="*/ 0 w 1422771"/>
              <a:gd name="T11" fmla="*/ 0 h 7936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22771"/>
              <a:gd name="T19" fmla="*/ 0 h 793630"/>
              <a:gd name="T20" fmla="*/ 1422771 w 1422771"/>
              <a:gd name="T21" fmla="*/ 793630 h 79363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22771" h="793630">
                <a:moveTo>
                  <a:pt x="0" y="0"/>
                </a:moveTo>
                <a:lnTo>
                  <a:pt x="1290497" y="0"/>
                </a:lnTo>
                <a:lnTo>
                  <a:pt x="1422771" y="132274"/>
                </a:lnTo>
                <a:lnTo>
                  <a:pt x="1422771" y="793630"/>
                </a:lnTo>
                <a:lnTo>
                  <a:pt x="0" y="793630"/>
                </a:lnTo>
                <a:lnTo>
                  <a:pt x="0" y="0"/>
                </a:lnTo>
                <a:close/>
              </a:path>
            </a:pathLst>
          </a:custGeom>
          <a:solidFill>
            <a:srgbClr val="F8CBAD"/>
          </a:soli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en-US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LGMA</a:t>
            </a:r>
            <a:endParaRPr lang="en-GB" altLang="en-US"/>
          </a:p>
        </p:txBody>
      </p:sp>
      <p:sp>
        <p:nvSpPr>
          <p:cNvPr id="19477" name="Rectangle: Single Corner Snipped 31">
            <a:extLst>
              <a:ext uri="{FF2B5EF4-FFF2-40B4-BE49-F238E27FC236}">
                <a16:creationId xmlns:a16="http://schemas.microsoft.com/office/drawing/2014/main" id="{58BCCA6F-4475-4737-AA11-2855D4E0058D}"/>
              </a:ext>
            </a:extLst>
          </p:cNvPr>
          <p:cNvSpPr>
            <a:spLocks/>
          </p:cNvSpPr>
          <p:nvPr/>
        </p:nvSpPr>
        <p:spPr bwMode="auto">
          <a:xfrm>
            <a:off x="7165976" y="1430338"/>
            <a:ext cx="1325563" cy="709612"/>
          </a:xfrm>
          <a:custGeom>
            <a:avLst/>
            <a:gdLst>
              <a:gd name="T0" fmla="*/ 0 w 1414732"/>
              <a:gd name="T1" fmla="*/ 0 h 802257"/>
              <a:gd name="T2" fmla="*/ 925633 w 1414732"/>
              <a:gd name="T3" fmla="*/ 0 h 802257"/>
              <a:gd name="T4" fmla="*/ 1022250 w 1414732"/>
              <a:gd name="T5" fmla="*/ 77268 h 802257"/>
              <a:gd name="T6" fmla="*/ 1022250 w 1414732"/>
              <a:gd name="T7" fmla="*/ 463601 h 802257"/>
              <a:gd name="T8" fmla="*/ 0 w 1414732"/>
              <a:gd name="T9" fmla="*/ 463601 h 802257"/>
              <a:gd name="T10" fmla="*/ 0 w 1414732"/>
              <a:gd name="T11" fmla="*/ 0 h 80225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14732"/>
              <a:gd name="T19" fmla="*/ 0 h 802257"/>
              <a:gd name="T20" fmla="*/ 1414732 w 1414732"/>
              <a:gd name="T21" fmla="*/ 802257 h 80225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14732" h="802257">
                <a:moveTo>
                  <a:pt x="0" y="0"/>
                </a:moveTo>
                <a:lnTo>
                  <a:pt x="1281020" y="0"/>
                </a:lnTo>
                <a:lnTo>
                  <a:pt x="1414732" y="133712"/>
                </a:lnTo>
                <a:lnTo>
                  <a:pt x="1414732" y="802257"/>
                </a:lnTo>
                <a:lnTo>
                  <a:pt x="0" y="802257"/>
                </a:lnTo>
                <a:lnTo>
                  <a:pt x="0" y="0"/>
                </a:lnTo>
                <a:close/>
              </a:path>
            </a:pathLst>
          </a:custGeom>
          <a:solidFill>
            <a:srgbClr val="F8CBAD"/>
          </a:soli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en-US" sz="16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DCCAE</a:t>
            </a:r>
            <a:endParaRPr lang="en-GB" altLang="en-US"/>
          </a:p>
        </p:txBody>
      </p:sp>
      <p:sp>
        <p:nvSpPr>
          <p:cNvPr id="25614" name="Rectangle 33">
            <a:extLst>
              <a:ext uri="{FF2B5EF4-FFF2-40B4-BE49-F238E27FC236}">
                <a16:creationId xmlns:a16="http://schemas.microsoft.com/office/drawing/2014/main" id="{68264D3F-A4DA-4E5F-9BE5-BE50CC2CF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4" y="214314"/>
            <a:ext cx="8574087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IE" altLang="en-US"/>
          </a:p>
        </p:txBody>
      </p:sp>
      <p:sp>
        <p:nvSpPr>
          <p:cNvPr id="25615" name="Rectangle 50">
            <a:extLst>
              <a:ext uri="{FF2B5EF4-FFF2-40B4-BE49-F238E27FC236}">
                <a16:creationId xmlns:a16="http://schemas.microsoft.com/office/drawing/2014/main" id="{B5367FFE-8E26-4E66-8B89-F15F487E215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246314" y="608014"/>
            <a:ext cx="8574087" cy="4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IE" altLang="en-US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7FF1C9D9-E4A2-49BE-94CB-6F8066C11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750" y="2205038"/>
            <a:ext cx="2154238" cy="81756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70A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92150" indent="-347663"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None/>
            </a:pPr>
            <a:endParaRPr lang="en-IE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606F6-1020-445B-8796-C67F2C7CF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603501"/>
            <a:ext cx="1100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200">
                <a:solidFill>
                  <a:schemeClr val="tx1"/>
                </a:solidFill>
              </a:rPr>
              <a:t>REPORTING</a:t>
            </a:r>
            <a:endParaRPr lang="en-IE" altLang="en-US" sz="1200">
              <a:solidFill>
                <a:schemeClr val="tx1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73486A43-F5F5-4AF9-93E1-EBFF57685C66}"/>
              </a:ext>
            </a:extLst>
          </p:cNvPr>
          <p:cNvSpPr/>
          <p:nvPr/>
        </p:nvSpPr>
        <p:spPr bwMode="auto">
          <a:xfrm>
            <a:off x="5292725" y="4395789"/>
            <a:ext cx="1792288" cy="657225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/>
          <a:lstStyle/>
          <a:p>
            <a:pPr marL="692150" indent="-347663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None/>
              <a:defRPr/>
            </a:pPr>
            <a:endParaRPr lang="en-IE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552541-CA74-4443-86FA-D3F1A99B1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825" y="4592639"/>
            <a:ext cx="9540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200">
                <a:solidFill>
                  <a:schemeClr val="tx1"/>
                </a:solidFill>
              </a:rPr>
              <a:t>ACTION UPDATES</a:t>
            </a:r>
            <a:endParaRPr lang="en-IE" altLang="en-US" sz="1200">
              <a:solidFill>
                <a:schemeClr val="tx1"/>
              </a:solidFill>
            </a:endParaRPr>
          </a:p>
        </p:txBody>
      </p:sp>
      <p:sp>
        <p:nvSpPr>
          <p:cNvPr id="31" name="Rectangle: Rounded Corners 17">
            <a:extLst>
              <a:ext uri="{FF2B5EF4-FFF2-40B4-BE49-F238E27FC236}">
                <a16:creationId xmlns:a16="http://schemas.microsoft.com/office/drawing/2014/main" id="{3E242ABB-2264-455E-8BF1-0CA3BFA1E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763" y="4787901"/>
            <a:ext cx="1479550" cy="995363"/>
          </a:xfrm>
          <a:prstGeom prst="roundRect">
            <a:avLst>
              <a:gd name="adj" fmla="val 37602"/>
            </a:avLst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altLang="en-US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2" name="Rectangle: Rounded Corners 17">
            <a:extLst>
              <a:ext uri="{FF2B5EF4-FFF2-40B4-BE49-F238E27FC236}">
                <a16:creationId xmlns:a16="http://schemas.microsoft.com/office/drawing/2014/main" id="{FA535A8A-0B91-4E1A-B088-2F2B41B95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2475" y="5172076"/>
            <a:ext cx="1479550" cy="995363"/>
          </a:xfrm>
          <a:prstGeom prst="roundRect">
            <a:avLst>
              <a:gd name="adj" fmla="val 37602"/>
            </a:avLst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altLang="en-US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9470" name="Text Box 26">
            <a:extLst>
              <a:ext uri="{FF2B5EF4-FFF2-40B4-BE49-F238E27FC236}">
                <a16:creationId xmlns:a16="http://schemas.microsoft.com/office/drawing/2014/main" id="{A766608D-1D44-4B3B-B377-633AB103B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5763" y="4960938"/>
            <a:ext cx="14795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12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 TEAM 2</a:t>
            </a:r>
            <a:endParaRPr lang="en-GB" altLang="en-US" sz="600" u="sng"/>
          </a:p>
          <a:p>
            <a:pPr algn="ctr"/>
            <a:endParaRPr lang="en-GB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endParaRPr lang="en-GB" altLang="en-US" sz="600"/>
          </a:p>
          <a:p>
            <a:r>
              <a:rPr lang="en-GB" alt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600"/>
          </a:p>
          <a:p>
            <a:endParaRPr lang="en-GB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8AAD5-8BD0-4631-B6B5-D89F859CF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2475" y="5319713"/>
            <a:ext cx="1479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2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 TEAM 3</a:t>
            </a:r>
            <a:endParaRPr lang="en-GB" altLang="en-US" sz="1200" u="sng"/>
          </a:p>
          <a:p>
            <a:pPr algn="ctr"/>
            <a:endParaRPr lang="en-GB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FLOOD RESILIENCE</a:t>
            </a:r>
            <a:endParaRPr lang="en-GB" altLang="en-US" sz="1200"/>
          </a:p>
        </p:txBody>
      </p:sp>
      <p:sp>
        <p:nvSpPr>
          <p:cNvPr id="37" name="Rectangle: Rounded Corners 17">
            <a:extLst>
              <a:ext uri="{FF2B5EF4-FFF2-40B4-BE49-F238E27FC236}">
                <a16:creationId xmlns:a16="http://schemas.microsoft.com/office/drawing/2014/main" id="{7FD87AD9-029A-45D3-B8E6-6D6EC1E5C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638" y="5172076"/>
            <a:ext cx="1479550" cy="995363"/>
          </a:xfrm>
          <a:prstGeom prst="roundRect">
            <a:avLst>
              <a:gd name="adj" fmla="val 37602"/>
            </a:avLst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altLang="en-US" sz="11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 TEAM 4</a:t>
            </a:r>
            <a:endParaRPr lang="en-GB" altLang="en-US" sz="1100" u="sng"/>
          </a:p>
          <a:p>
            <a:pPr algn="ctr"/>
            <a:endParaRPr lang="en-GB" altLang="en-US" sz="11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altLang="en-US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 BASED SOLUTIONS</a:t>
            </a:r>
            <a:endParaRPr lang="en-GB" altLang="en-US" sz="1100"/>
          </a:p>
        </p:txBody>
      </p:sp>
      <p:sp>
        <p:nvSpPr>
          <p:cNvPr id="40" name="Rectangle: Rounded Corners 17">
            <a:extLst>
              <a:ext uri="{FF2B5EF4-FFF2-40B4-BE49-F238E27FC236}">
                <a16:creationId xmlns:a16="http://schemas.microsoft.com/office/drawing/2014/main" id="{6ACE8CFA-DF48-4C13-B1B8-9C3269558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9550" y="4787901"/>
            <a:ext cx="1479550" cy="995363"/>
          </a:xfrm>
          <a:prstGeom prst="roundRect">
            <a:avLst>
              <a:gd name="adj" fmla="val 37602"/>
            </a:avLst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altLang="en-US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9" name="Text Box 26">
            <a:extLst>
              <a:ext uri="{FF2B5EF4-FFF2-40B4-BE49-F238E27FC236}">
                <a16:creationId xmlns:a16="http://schemas.microsoft.com/office/drawing/2014/main" id="{DD916B1F-9B2F-4661-922B-03E93F058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0825" y="4840288"/>
            <a:ext cx="14795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12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 TEAM 5</a:t>
            </a:r>
            <a:endParaRPr lang="en-GB" altLang="en-US" sz="600" u="sng"/>
          </a:p>
          <a:p>
            <a:pPr algn="ctr"/>
            <a:endParaRPr lang="en-GB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 MANAGEMENT</a:t>
            </a:r>
            <a:endParaRPr lang="en-GB" altLang="en-US" sz="600"/>
          </a:p>
          <a:p>
            <a:r>
              <a:rPr lang="en-GB" alt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600"/>
          </a:p>
          <a:p>
            <a:endParaRPr lang="en-GB" altLang="en-US"/>
          </a:p>
        </p:txBody>
      </p:sp>
      <p:sp>
        <p:nvSpPr>
          <p:cNvPr id="41" name="Rectangle: Rounded Corners 17">
            <a:extLst>
              <a:ext uri="{FF2B5EF4-FFF2-40B4-BE49-F238E27FC236}">
                <a16:creationId xmlns:a16="http://schemas.microsoft.com/office/drawing/2014/main" id="{7C1AA959-6196-49F6-A336-EB5281420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8450" y="3992563"/>
            <a:ext cx="1479550" cy="995362"/>
          </a:xfrm>
          <a:prstGeom prst="roundRect">
            <a:avLst>
              <a:gd name="adj" fmla="val 37602"/>
            </a:avLst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altLang="en-US" sz="1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CEE118-794A-4607-B54C-07742349D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3825" y="4057650"/>
            <a:ext cx="1828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sz="12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 TEAM 6</a:t>
            </a:r>
            <a:endParaRPr lang="en-GB" altLang="en-US" sz="1200" u="sng"/>
          </a:p>
          <a:p>
            <a:pPr algn="ctr"/>
            <a:endParaRPr lang="en-GB" altLang="en-US" sz="1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CITIZEN </a:t>
            </a:r>
          </a:p>
          <a:p>
            <a:pPr algn="ctr"/>
            <a:r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ENGAGEMENT</a:t>
            </a:r>
            <a:endParaRPr lang="en-GB" altLang="en-US" sz="1200"/>
          </a:p>
        </p:txBody>
      </p: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00F99981-4293-4358-AA91-545933C30E29}"/>
              </a:ext>
            </a:extLst>
          </p:cNvPr>
          <p:cNvSpPr>
            <a:spLocks noChangeArrowheads="1"/>
          </p:cNvSpPr>
          <p:nvPr/>
        </p:nvSpPr>
        <p:spPr bwMode="auto">
          <a:xfrm rot="1860386">
            <a:off x="2090739" y="5260975"/>
            <a:ext cx="835025" cy="438150"/>
          </a:xfrm>
          <a:prstGeom prst="curvedUpArrow">
            <a:avLst>
              <a:gd name="adj1" fmla="val 24969"/>
              <a:gd name="adj2" fmla="val 49957"/>
              <a:gd name="adj3" fmla="val 25000"/>
            </a:avLst>
          </a:prstGeom>
          <a:solidFill>
            <a:srgbClr val="F270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92150" indent="-347663"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None/>
            </a:pPr>
            <a:endParaRPr lang="en-IE" altLang="en-US"/>
          </a:p>
        </p:txBody>
      </p:sp>
      <p:sp>
        <p:nvSpPr>
          <p:cNvPr id="45" name="Arrow: Curved Up 44">
            <a:extLst>
              <a:ext uri="{FF2B5EF4-FFF2-40B4-BE49-F238E27FC236}">
                <a16:creationId xmlns:a16="http://schemas.microsoft.com/office/drawing/2014/main" id="{E16F336E-AEBA-4098-872C-0C840700F691}"/>
              </a:ext>
            </a:extLst>
          </p:cNvPr>
          <p:cNvSpPr>
            <a:spLocks noChangeArrowheads="1"/>
          </p:cNvSpPr>
          <p:nvPr/>
        </p:nvSpPr>
        <p:spPr bwMode="auto">
          <a:xfrm rot="1068680">
            <a:off x="3754439" y="5942013"/>
            <a:ext cx="835025" cy="438150"/>
          </a:xfrm>
          <a:prstGeom prst="curvedUpArrow">
            <a:avLst>
              <a:gd name="adj1" fmla="val 24969"/>
              <a:gd name="adj2" fmla="val 49957"/>
              <a:gd name="adj3" fmla="val 25000"/>
            </a:avLst>
          </a:prstGeom>
          <a:solidFill>
            <a:srgbClr val="F270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92150" indent="-347663"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None/>
            </a:pPr>
            <a:endParaRPr lang="en-IE" altLang="en-US"/>
          </a:p>
        </p:txBody>
      </p:sp>
      <p:sp>
        <p:nvSpPr>
          <p:cNvPr id="46" name="Arrow: Curved Up 45">
            <a:extLst>
              <a:ext uri="{FF2B5EF4-FFF2-40B4-BE49-F238E27FC236}">
                <a16:creationId xmlns:a16="http://schemas.microsoft.com/office/drawing/2014/main" id="{F43E6F52-9646-4C03-ACFB-B3B1DA881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8489" y="6181725"/>
            <a:ext cx="835025" cy="438150"/>
          </a:xfrm>
          <a:prstGeom prst="curvedUpArrow">
            <a:avLst>
              <a:gd name="adj1" fmla="val 24969"/>
              <a:gd name="adj2" fmla="val 49957"/>
              <a:gd name="adj3" fmla="val 25000"/>
            </a:avLst>
          </a:prstGeom>
          <a:solidFill>
            <a:srgbClr val="F270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92150" indent="-347663"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None/>
            </a:pPr>
            <a:endParaRPr lang="en-IE" altLang="en-US"/>
          </a:p>
        </p:txBody>
      </p:sp>
      <p:sp>
        <p:nvSpPr>
          <p:cNvPr id="47" name="Arrow: Curved Up 46">
            <a:extLst>
              <a:ext uri="{FF2B5EF4-FFF2-40B4-BE49-F238E27FC236}">
                <a16:creationId xmlns:a16="http://schemas.microsoft.com/office/drawing/2014/main" id="{C18B6D16-6C2F-4ED7-8EFB-2E68751A6A0E}"/>
              </a:ext>
            </a:extLst>
          </p:cNvPr>
          <p:cNvSpPr>
            <a:spLocks noChangeArrowheads="1"/>
          </p:cNvSpPr>
          <p:nvPr/>
        </p:nvSpPr>
        <p:spPr bwMode="auto">
          <a:xfrm rot="19944574">
            <a:off x="7604125" y="5975351"/>
            <a:ext cx="833438" cy="436563"/>
          </a:xfrm>
          <a:prstGeom prst="curvedUpArrow">
            <a:avLst>
              <a:gd name="adj1" fmla="val 25013"/>
              <a:gd name="adj2" fmla="val 50043"/>
              <a:gd name="adj3" fmla="val 25000"/>
            </a:avLst>
          </a:prstGeom>
          <a:solidFill>
            <a:srgbClr val="F270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92150" indent="-347663"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None/>
            </a:pPr>
            <a:endParaRPr lang="en-IE" altLang="en-US"/>
          </a:p>
        </p:txBody>
      </p:sp>
      <p:sp>
        <p:nvSpPr>
          <p:cNvPr id="48" name="Arrow: Curved Up 47">
            <a:extLst>
              <a:ext uri="{FF2B5EF4-FFF2-40B4-BE49-F238E27FC236}">
                <a16:creationId xmlns:a16="http://schemas.microsoft.com/office/drawing/2014/main" id="{2C743553-155E-4026-9B20-54314EE77694}"/>
              </a:ext>
            </a:extLst>
          </p:cNvPr>
          <p:cNvSpPr>
            <a:spLocks noChangeArrowheads="1"/>
          </p:cNvSpPr>
          <p:nvPr/>
        </p:nvSpPr>
        <p:spPr bwMode="auto">
          <a:xfrm rot="18743392">
            <a:off x="9335295" y="5206207"/>
            <a:ext cx="833437" cy="438150"/>
          </a:xfrm>
          <a:prstGeom prst="curvedUpArrow">
            <a:avLst>
              <a:gd name="adj1" fmla="val 24922"/>
              <a:gd name="adj2" fmla="val 49862"/>
              <a:gd name="adj3" fmla="val 25000"/>
            </a:avLst>
          </a:prstGeom>
          <a:solidFill>
            <a:srgbClr val="F270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92150" indent="-347663"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None/>
            </a:pPr>
            <a:endParaRPr lang="en-IE" altLang="en-US"/>
          </a:p>
        </p:txBody>
      </p:sp>
      <p:sp>
        <p:nvSpPr>
          <p:cNvPr id="49" name="Arrow: Curved Up 48">
            <a:extLst>
              <a:ext uri="{FF2B5EF4-FFF2-40B4-BE49-F238E27FC236}">
                <a16:creationId xmlns:a16="http://schemas.microsoft.com/office/drawing/2014/main" id="{0C129827-1B3E-4784-88D9-354D4313000A}"/>
              </a:ext>
            </a:extLst>
          </p:cNvPr>
          <p:cNvSpPr>
            <a:spLocks noChangeArrowheads="1"/>
          </p:cNvSpPr>
          <p:nvPr/>
        </p:nvSpPr>
        <p:spPr bwMode="auto">
          <a:xfrm rot="13141476">
            <a:off x="2978150" y="4065588"/>
            <a:ext cx="833438" cy="436562"/>
          </a:xfrm>
          <a:prstGeom prst="curvedUpArrow">
            <a:avLst>
              <a:gd name="adj1" fmla="val 25013"/>
              <a:gd name="adj2" fmla="val 50043"/>
              <a:gd name="adj3" fmla="val 25000"/>
            </a:avLst>
          </a:prstGeom>
          <a:solidFill>
            <a:srgbClr val="F270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92150" indent="-347663"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None/>
            </a:pPr>
            <a:endParaRPr lang="en-IE" altLang="en-US"/>
          </a:p>
        </p:txBody>
      </p:sp>
      <p:sp>
        <p:nvSpPr>
          <p:cNvPr id="50" name="Arrow: Curved Up 49">
            <a:extLst>
              <a:ext uri="{FF2B5EF4-FFF2-40B4-BE49-F238E27FC236}">
                <a16:creationId xmlns:a16="http://schemas.microsoft.com/office/drawing/2014/main" id="{199B4843-30A7-4153-8AA8-25B6E7ABB82C}"/>
              </a:ext>
            </a:extLst>
          </p:cNvPr>
          <p:cNvSpPr>
            <a:spLocks noChangeArrowheads="1"/>
          </p:cNvSpPr>
          <p:nvPr/>
        </p:nvSpPr>
        <p:spPr bwMode="auto">
          <a:xfrm rot="12400413">
            <a:off x="4241800" y="4541838"/>
            <a:ext cx="833438" cy="438150"/>
          </a:xfrm>
          <a:prstGeom prst="curvedUpArrow">
            <a:avLst>
              <a:gd name="adj1" fmla="val 24922"/>
              <a:gd name="adj2" fmla="val 49862"/>
              <a:gd name="adj3" fmla="val 25000"/>
            </a:avLst>
          </a:prstGeom>
          <a:solidFill>
            <a:srgbClr val="F270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92150" indent="-347663"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None/>
            </a:pPr>
            <a:endParaRPr lang="en-IE" altLang="en-US"/>
          </a:p>
        </p:txBody>
      </p:sp>
      <p:sp>
        <p:nvSpPr>
          <p:cNvPr id="51" name="Arrow: Curved Up 50">
            <a:extLst>
              <a:ext uri="{FF2B5EF4-FFF2-40B4-BE49-F238E27FC236}">
                <a16:creationId xmlns:a16="http://schemas.microsoft.com/office/drawing/2014/main" id="{E398418F-CC9D-485E-8328-A8281B5C494C}"/>
              </a:ext>
            </a:extLst>
          </p:cNvPr>
          <p:cNvSpPr>
            <a:spLocks noChangeArrowheads="1"/>
          </p:cNvSpPr>
          <p:nvPr/>
        </p:nvSpPr>
        <p:spPr bwMode="auto">
          <a:xfrm rot="8950973">
            <a:off x="7043739" y="4552950"/>
            <a:ext cx="835025" cy="438150"/>
          </a:xfrm>
          <a:prstGeom prst="curvedUpArrow">
            <a:avLst>
              <a:gd name="adj1" fmla="val 24969"/>
              <a:gd name="adj2" fmla="val 49957"/>
              <a:gd name="adj3" fmla="val 25000"/>
            </a:avLst>
          </a:prstGeom>
          <a:solidFill>
            <a:srgbClr val="F270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92150" indent="-347663"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None/>
            </a:pPr>
            <a:endParaRPr lang="en-IE" altLang="en-US"/>
          </a:p>
        </p:txBody>
      </p:sp>
      <p:sp>
        <p:nvSpPr>
          <p:cNvPr id="52" name="Arrow: Curved Up 51">
            <a:extLst>
              <a:ext uri="{FF2B5EF4-FFF2-40B4-BE49-F238E27FC236}">
                <a16:creationId xmlns:a16="http://schemas.microsoft.com/office/drawing/2014/main" id="{9A877105-E5D2-4C1D-A292-4D8FC066DC7B}"/>
              </a:ext>
            </a:extLst>
          </p:cNvPr>
          <p:cNvSpPr>
            <a:spLocks noChangeArrowheads="1"/>
          </p:cNvSpPr>
          <p:nvPr/>
        </p:nvSpPr>
        <p:spPr bwMode="auto">
          <a:xfrm rot="7854935">
            <a:off x="8344695" y="4110832"/>
            <a:ext cx="835025" cy="436563"/>
          </a:xfrm>
          <a:prstGeom prst="curvedUpArrow">
            <a:avLst>
              <a:gd name="adj1" fmla="val 25060"/>
              <a:gd name="adj2" fmla="val 50138"/>
              <a:gd name="adj3" fmla="val 25000"/>
            </a:avLst>
          </a:prstGeom>
          <a:solidFill>
            <a:srgbClr val="F270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92150" indent="-347663"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None/>
            </a:pPr>
            <a:endParaRPr lang="en-IE" alt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4FC30F3-5139-4DA7-ACDB-CFD54D59D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98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CB0A9-4002-4CF1-B137-C1DAAE29F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Implementation of the CCAP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BE277-60BF-489B-A7BE-21D34D1AC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4189" y="1412875"/>
            <a:ext cx="8662987" cy="4679950"/>
          </a:xfrm>
        </p:spPr>
        <p:txBody>
          <a:bodyPr/>
          <a:lstStyle/>
          <a:p>
            <a:pPr>
              <a:defRPr/>
            </a:pPr>
            <a:r>
              <a:rPr lang="en-IE" sz="2800" b="1" dirty="0"/>
              <a:t>Action Team Meetings </a:t>
            </a:r>
            <a:r>
              <a:rPr lang="en-IE" sz="2800" dirty="0"/>
              <a:t>– nomination of team members required , Track progress</a:t>
            </a:r>
          </a:p>
          <a:p>
            <a:pPr>
              <a:defRPr/>
            </a:pPr>
            <a:r>
              <a:rPr lang="en-IE" sz="2800" dirty="0"/>
              <a:t>5 Action Areas – 6 Action Teams, including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sz="2800" b="1" dirty="0"/>
              <a:t>	Action Team 6 Citizen Engagement</a:t>
            </a:r>
          </a:p>
          <a:p>
            <a:pPr>
              <a:defRPr/>
            </a:pPr>
            <a:r>
              <a:rPr lang="en-IE" sz="2800" b="1" dirty="0"/>
              <a:t>Risk</a:t>
            </a:r>
            <a:r>
              <a:rPr lang="en-IE" sz="2800" dirty="0"/>
              <a:t> – assess future potential climate impacts, develop risk register for each Action Team, prioritise climate risks</a:t>
            </a:r>
          </a:p>
          <a:p>
            <a:pPr>
              <a:defRPr/>
            </a:pPr>
            <a:r>
              <a:rPr lang="en-IE" sz="2800" b="1" dirty="0"/>
              <a:t>Budget</a:t>
            </a:r>
            <a:r>
              <a:rPr lang="en-IE" sz="2800" dirty="0"/>
              <a:t> – €250K Allocated in 2019</a:t>
            </a:r>
          </a:p>
          <a:p>
            <a:pPr>
              <a:defRPr/>
            </a:pPr>
            <a:r>
              <a:rPr lang="en-IE" sz="2800" dirty="0"/>
              <a:t>Continuous and o</a:t>
            </a:r>
            <a:r>
              <a:rPr lang="en-IE" sz="2800" dirty="0">
                <a:solidFill>
                  <a:prstClr val="black"/>
                </a:solidFill>
              </a:rPr>
              <a:t>n-going </a:t>
            </a:r>
            <a:r>
              <a:rPr lang="en-IE" sz="2800" b="1" dirty="0">
                <a:solidFill>
                  <a:prstClr val="black"/>
                </a:solidFill>
              </a:rPr>
              <a:t>public awareness </a:t>
            </a:r>
            <a:r>
              <a:rPr lang="en-IE" sz="2800" dirty="0">
                <a:solidFill>
                  <a:prstClr val="black"/>
                </a:solidFill>
              </a:rPr>
              <a:t>and interaction with our citizens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IE" sz="2800" dirty="0">
              <a:solidFill>
                <a:prstClr val="black"/>
              </a:solidFill>
            </a:endParaRPr>
          </a:p>
          <a:p>
            <a:pPr>
              <a:defRPr/>
            </a:pP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DB987-3FE2-4E81-9B7C-2D9377174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98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112A4-BE41-4B93-A17A-9E08D6584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How we are doing on Energy Targets</a:t>
            </a:r>
            <a:endParaRPr lang="en-IE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FA5708-B8AB-47A8-856D-5828FD1CB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892" y="1643459"/>
            <a:ext cx="4152900" cy="2038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185289-420A-4DDD-8439-23E1F33C1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235" y="1767284"/>
            <a:ext cx="2952750" cy="1914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FE5028-F0E0-40EF-A868-76C4BECDD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92" y="4119166"/>
            <a:ext cx="42195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3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73C-C99B-4424-AA0C-F490D07A6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600" dirty="0">
                <a:latin typeface="Calibri" panose="020F0502020204030204" pitchFamily="34" charset="0"/>
                <a:cs typeface="Calibri" panose="020F0502020204030204" pitchFamily="34" charset="0"/>
              </a:rPr>
              <a:t>2019 Key Targets</a:t>
            </a:r>
            <a:endParaRPr lang="en-IE" sz="4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A126E-4AA6-4BEE-A437-F23840F15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Development of </a:t>
            </a:r>
            <a:r>
              <a:rPr lang="en-GB" dirty="0" err="1"/>
              <a:t>Heatnet</a:t>
            </a:r>
            <a:endParaRPr lang="en-GB" dirty="0"/>
          </a:p>
          <a:p>
            <a:r>
              <a:rPr lang="en-GB" dirty="0"/>
              <a:t>Replace existing SOX public Lighting with LEDs</a:t>
            </a:r>
          </a:p>
          <a:p>
            <a:r>
              <a:rPr lang="en-IE" dirty="0"/>
              <a:t>Identify locations for EV charging stations</a:t>
            </a:r>
          </a:p>
          <a:p>
            <a:r>
              <a:rPr lang="en-IE" dirty="0"/>
              <a:t>Increase bicycle parking facilities </a:t>
            </a:r>
          </a:p>
          <a:p>
            <a:r>
              <a:rPr lang="en-IE" dirty="0"/>
              <a:t>Flood Alleviation Schemes (</a:t>
            </a:r>
            <a:r>
              <a:rPr lang="en-IE" dirty="0" err="1"/>
              <a:t>Poddle</a:t>
            </a:r>
            <a:r>
              <a:rPr lang="en-IE" dirty="0"/>
              <a:t>, </a:t>
            </a:r>
            <a:r>
              <a:rPr lang="en-IE" dirty="0" err="1"/>
              <a:t>Whitechurch</a:t>
            </a:r>
            <a:r>
              <a:rPr lang="en-IE" dirty="0"/>
              <a:t>, </a:t>
            </a:r>
            <a:r>
              <a:rPr lang="en-IE" dirty="0" err="1"/>
              <a:t>Camac</a:t>
            </a:r>
            <a:r>
              <a:rPr lang="en-IE" dirty="0"/>
              <a:t>)</a:t>
            </a:r>
          </a:p>
          <a:p>
            <a:r>
              <a:rPr lang="en-IE" dirty="0"/>
              <a:t>Plant 1,500 trees</a:t>
            </a:r>
          </a:p>
          <a:p>
            <a:r>
              <a:rPr lang="en-IE" dirty="0"/>
              <a:t>Introduce additional pollinator planters </a:t>
            </a:r>
          </a:p>
          <a:p>
            <a:r>
              <a:rPr lang="en-IE" dirty="0"/>
              <a:t>90 Hectares reserved for flower meadows</a:t>
            </a:r>
          </a:p>
          <a:p>
            <a:r>
              <a:rPr lang="en-IE" dirty="0"/>
              <a:t>Reduce Single Use Plastic – provide 9 water fountains</a:t>
            </a:r>
          </a:p>
        </p:txBody>
      </p:sp>
    </p:spTree>
    <p:extLst>
      <p:ext uri="{BB962C8B-B14F-4D97-AF65-F5344CB8AC3E}">
        <p14:creationId xmlns:p14="http://schemas.microsoft.com/office/powerpoint/2010/main" val="366164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73C-C99B-4424-AA0C-F490D07A6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600" dirty="0">
                <a:latin typeface="Calibri" panose="020F0502020204030204" pitchFamily="34" charset="0"/>
                <a:cs typeface="Calibri" panose="020F0502020204030204" pitchFamily="34" charset="0"/>
              </a:rPr>
              <a:t>2019 Climate Action Budget - €250K</a:t>
            </a:r>
            <a:endParaRPr lang="en-IE" sz="4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A126E-4AA6-4BEE-A437-F23840F15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EV Charging enabling works €30,000</a:t>
            </a:r>
          </a:p>
          <a:p>
            <a:r>
              <a:rPr lang="en-GB" dirty="0"/>
              <a:t>Eco Driver Training €5,000</a:t>
            </a:r>
          </a:p>
          <a:p>
            <a:r>
              <a:rPr lang="en-GB" dirty="0"/>
              <a:t>Piloting Sustainable Drainage Systems €90,000</a:t>
            </a:r>
          </a:p>
          <a:p>
            <a:r>
              <a:rPr lang="en-GB" dirty="0"/>
              <a:t>Pollinator and native hedgerow re-establishment €40,000</a:t>
            </a:r>
          </a:p>
          <a:p>
            <a:r>
              <a:rPr lang="en-GB" dirty="0"/>
              <a:t>Reduce single use plastic – provision of water fountains €55,000</a:t>
            </a:r>
          </a:p>
          <a:p>
            <a:r>
              <a:rPr lang="en-GB" dirty="0"/>
              <a:t>Citizen Engagement €30,000</a:t>
            </a:r>
          </a:p>
          <a:p>
            <a:pPr lvl="1"/>
            <a:r>
              <a:rPr lang="en-GB" sz="2800" dirty="0"/>
              <a:t>video, workshops, Tidy Towns Seminars and information materials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009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85000">
              <a:srgbClr val="92D050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1">
            <a:extLst>
              <a:ext uri="{FF2B5EF4-FFF2-40B4-BE49-F238E27FC236}">
                <a16:creationId xmlns:a16="http://schemas.microsoft.com/office/drawing/2014/main" id="{13383998-91FC-41F1-B98D-F1712C1E2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9" y="2208213"/>
            <a:ext cx="2973387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0" name="Rectangle 2">
            <a:extLst>
              <a:ext uri="{FF2B5EF4-FFF2-40B4-BE49-F238E27FC236}">
                <a16:creationId xmlns:a16="http://schemas.microsoft.com/office/drawing/2014/main" id="{97C8BEDB-3DA5-4818-B1A3-AEF767B8D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1" y="989013"/>
            <a:ext cx="9903884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IE" altLang="en-US" dirty="0">
                <a:latin typeface="Calibri" panose="020F0502020204030204" pitchFamily="34" charset="0"/>
                <a:cs typeface="Calibri" panose="020F0502020204030204" pitchFamily="34" charset="0"/>
              </a:rPr>
              <a:t>Our Mission – ‘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To lead and transform South Dublin into a carbon neutral and climate resilient county’</a:t>
            </a:r>
            <a:br>
              <a:rPr lang="en-IE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altLang="en-US" dirty="0">
                <a:latin typeface="Calibri" panose="020F0502020204030204" pitchFamily="34" charset="0"/>
                <a:cs typeface="Calibri" panose="020F0502020204030204" pitchFamily="34" charset="0"/>
              </a:rPr>
              <a:t>Our Plan</a:t>
            </a: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FF75B80E-0E99-46FB-9B87-5617EF722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76739" y="2974976"/>
            <a:ext cx="4968875" cy="3090863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dirty="0"/>
              <a:t>Adaptation Baseline </a:t>
            </a:r>
            <a:endParaRPr lang="en-GB" altLang="en-US" b="1" dirty="0">
              <a:solidFill>
                <a:srgbClr val="F99107"/>
              </a:solidFill>
            </a:endParaRPr>
          </a:p>
          <a:p>
            <a:pPr eaLnBrk="1" hangingPunct="1">
              <a:defRPr/>
            </a:pPr>
            <a:r>
              <a:rPr lang="en-GB" altLang="en-US" dirty="0"/>
              <a:t>Mitigation Baseline </a:t>
            </a:r>
            <a:endParaRPr lang="en-GB" altLang="en-US" b="1" dirty="0">
              <a:solidFill>
                <a:srgbClr val="F99107"/>
              </a:solidFill>
              <a:sym typeface="Wingdings" panose="05000000000000000000" pitchFamily="2" charset="2"/>
            </a:endParaRPr>
          </a:p>
          <a:p>
            <a:pPr eaLnBrk="1" hangingPunct="1">
              <a:defRPr/>
            </a:pPr>
            <a:r>
              <a:rPr lang="en-GB" altLang="en-US" dirty="0">
                <a:sym typeface="Wingdings" panose="05000000000000000000" pitchFamily="2" charset="2"/>
              </a:rPr>
              <a:t>4 Key Targets </a:t>
            </a:r>
            <a:endParaRPr lang="en-GB" altLang="en-US" b="1" dirty="0">
              <a:solidFill>
                <a:srgbClr val="F99107"/>
              </a:solidFill>
            </a:endParaRPr>
          </a:p>
          <a:p>
            <a:pPr eaLnBrk="1" hangingPunct="1">
              <a:defRPr/>
            </a:pPr>
            <a:r>
              <a:rPr lang="en-GB" altLang="en-US" dirty="0"/>
              <a:t>5 Action Areas </a:t>
            </a:r>
            <a:endParaRPr lang="en-GB" altLang="en-US" b="1" dirty="0">
              <a:solidFill>
                <a:srgbClr val="F99107"/>
              </a:solidFill>
            </a:endParaRPr>
          </a:p>
          <a:p>
            <a:pPr eaLnBrk="1" hangingPunct="1">
              <a:defRPr/>
            </a:pPr>
            <a:r>
              <a:rPr lang="en-GB" altLang="en-US" dirty="0"/>
              <a:t>Monitoring and Iteration </a:t>
            </a:r>
            <a:endParaRPr lang="en-GB" altLang="en-US" b="1" dirty="0">
              <a:solidFill>
                <a:srgbClr val="F9910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DA221-76D7-42EB-9341-790A535BB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70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>
            <a:extLst>
              <a:ext uri="{FF2B5EF4-FFF2-40B4-BE49-F238E27FC236}">
                <a16:creationId xmlns:a16="http://schemas.microsoft.com/office/drawing/2014/main" id="{038959C0-4DE7-46DE-9201-FE855F7DD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IE" altLang="en-US" dirty="0">
                <a:latin typeface="Calibri" panose="020F0502020204030204" pitchFamily="34" charset="0"/>
                <a:cs typeface="Calibri" panose="020F0502020204030204" pitchFamily="34" charset="0"/>
              </a:rPr>
              <a:t>Key Targets of the CCAP</a:t>
            </a: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217B8CC0-C1B4-4F77-9761-E7DD00F04F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1950" y="1412875"/>
            <a:ext cx="8928100" cy="46799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IE" altLang="en-US" sz="2600" dirty="0"/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IE" altLang="en-US" sz="26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IE" altLang="en-US" sz="2600" dirty="0"/>
          </a:p>
          <a:p>
            <a:pPr eaLnBrk="1" hangingPunct="1">
              <a:lnSpc>
                <a:spcPct val="90000"/>
              </a:lnSpc>
              <a:buFont typeface="Wingdings" charset="2"/>
              <a:buChar char="l"/>
              <a:defRPr/>
            </a:pPr>
            <a:endParaRPr lang="en-GB" altLang="en-US" sz="2600" dirty="0"/>
          </a:p>
        </p:txBody>
      </p:sp>
      <p:sp>
        <p:nvSpPr>
          <p:cNvPr id="12292" name="TextBox 2">
            <a:extLst>
              <a:ext uri="{FF2B5EF4-FFF2-40B4-BE49-F238E27FC236}">
                <a16:creationId xmlns:a16="http://schemas.microsoft.com/office/drawing/2014/main" id="{9EA69842-1542-4666-8543-EF615A5F9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89064"/>
            <a:ext cx="9144000" cy="4751387"/>
          </a:xfrm>
          <a:prstGeom prst="rect">
            <a:avLst/>
          </a:prstGeom>
          <a:solidFill>
            <a:srgbClr val="F270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IE" altLang="en-US"/>
          </a:p>
        </p:txBody>
      </p:sp>
      <p:sp>
        <p:nvSpPr>
          <p:cNvPr id="12293" name="TextBox 3">
            <a:extLst>
              <a:ext uri="{FF2B5EF4-FFF2-40B4-BE49-F238E27FC236}">
                <a16:creationId xmlns:a16="http://schemas.microsoft.com/office/drawing/2014/main" id="{2B063610-48ED-43F2-BDDE-09136D640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3" y="1557339"/>
            <a:ext cx="86741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800" b="0" u="sng">
                <a:solidFill>
                  <a:srgbClr val="024C78"/>
                </a:solidFill>
              </a:rPr>
              <a:t>4 KEY TARGETS                                                         </a:t>
            </a:r>
            <a:r>
              <a:rPr lang="en-GB" altLang="en-US" sz="2800" b="0" u="sng">
                <a:solidFill>
                  <a:srgbClr val="F3722E"/>
                </a:solidFill>
              </a:rPr>
              <a:t>.</a:t>
            </a:r>
            <a:endParaRPr lang="en-IE" altLang="en-US" sz="2800" b="0" u="sng">
              <a:solidFill>
                <a:srgbClr val="F3722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CB8DB8-E66E-4FE8-A0CF-D6ACBEDDF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75" y="2370139"/>
            <a:ext cx="42243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4000">
                <a:solidFill>
                  <a:srgbClr val="024C78"/>
                </a:solidFill>
              </a:rPr>
              <a:t>33%</a:t>
            </a:r>
          </a:p>
          <a:p>
            <a:r>
              <a:rPr lang="en-GB" altLang="en-US" sz="1400" b="0">
                <a:solidFill>
                  <a:schemeClr val="bg1"/>
                </a:solidFill>
              </a:rPr>
              <a:t>Improvement in the </a:t>
            </a:r>
          </a:p>
          <a:p>
            <a:r>
              <a:rPr lang="en-GB" altLang="en-US" sz="1400" b="0">
                <a:solidFill>
                  <a:schemeClr val="bg1"/>
                </a:solidFill>
              </a:rPr>
              <a:t>Council’s </a:t>
            </a:r>
            <a:r>
              <a:rPr lang="en-GB" altLang="en-US" sz="1400">
                <a:solidFill>
                  <a:schemeClr val="bg1"/>
                </a:solidFill>
              </a:rPr>
              <a:t>energy</a:t>
            </a:r>
          </a:p>
          <a:p>
            <a:r>
              <a:rPr lang="en-GB" altLang="en-US" sz="1400">
                <a:solidFill>
                  <a:schemeClr val="bg1"/>
                </a:solidFill>
              </a:rPr>
              <a:t>efficiency </a:t>
            </a:r>
            <a:r>
              <a:rPr lang="en-GB" altLang="en-US" sz="1400" b="0">
                <a:solidFill>
                  <a:schemeClr val="bg1"/>
                </a:solidFill>
              </a:rPr>
              <a:t>by 2020</a:t>
            </a:r>
          </a:p>
          <a:p>
            <a:endParaRPr lang="en-IE" altLang="en-US" sz="1400" b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A0E458-05E1-4E09-AA8C-452C7CC3E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3" t="27716" r="29987" b="46387"/>
          <a:stretch>
            <a:fillRect/>
          </a:stretch>
        </p:blipFill>
        <p:spPr bwMode="auto">
          <a:xfrm>
            <a:off x="6459539" y="2503489"/>
            <a:ext cx="13684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26B2EE-B5FA-4DE4-BC2A-41285092B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651" y="2352675"/>
            <a:ext cx="39274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endParaRPr lang="en-GB" altLang="en-US" sz="1400" b="0">
              <a:solidFill>
                <a:schemeClr val="bg1"/>
              </a:solidFill>
            </a:endParaRPr>
          </a:p>
          <a:p>
            <a:pPr algn="r"/>
            <a:r>
              <a:rPr lang="en-GB" altLang="en-US" sz="1400" b="0">
                <a:solidFill>
                  <a:schemeClr val="bg1"/>
                </a:solidFill>
              </a:rPr>
              <a:t>Make Dublin a </a:t>
            </a:r>
            <a:r>
              <a:rPr lang="en-GB" altLang="en-US" sz="1400">
                <a:solidFill>
                  <a:schemeClr val="bg1"/>
                </a:solidFill>
              </a:rPr>
              <a:t>climate-</a:t>
            </a:r>
          </a:p>
          <a:p>
            <a:pPr algn="r"/>
            <a:r>
              <a:rPr lang="en-GB" altLang="en-US" sz="1400">
                <a:solidFill>
                  <a:schemeClr val="bg1"/>
                </a:solidFill>
              </a:rPr>
              <a:t>resilient region</a:t>
            </a:r>
            <a:r>
              <a:rPr lang="en-GB" altLang="en-US" sz="1400" b="0">
                <a:solidFill>
                  <a:schemeClr val="bg1"/>
                </a:solidFill>
              </a:rPr>
              <a:t> by </a:t>
            </a:r>
          </a:p>
          <a:p>
            <a:pPr algn="r"/>
            <a:r>
              <a:rPr lang="en-GB" altLang="en-US" sz="1400" b="0">
                <a:solidFill>
                  <a:schemeClr val="bg1"/>
                </a:solidFill>
              </a:rPr>
              <a:t>reducing the impacts</a:t>
            </a:r>
          </a:p>
          <a:p>
            <a:pPr algn="r"/>
            <a:r>
              <a:rPr lang="en-GB" altLang="en-US" sz="1400" b="0">
                <a:solidFill>
                  <a:schemeClr val="bg1"/>
                </a:solidFill>
              </a:rPr>
              <a:t>of future climate </a:t>
            </a:r>
          </a:p>
          <a:p>
            <a:pPr algn="r"/>
            <a:r>
              <a:rPr lang="en-GB" altLang="en-US" sz="1400" b="0">
                <a:solidFill>
                  <a:schemeClr val="bg1"/>
                </a:solidFill>
              </a:rPr>
              <a:t>change-related events</a:t>
            </a:r>
          </a:p>
          <a:p>
            <a:pPr algn="r"/>
            <a:endParaRPr lang="en-GB" altLang="en-US" sz="1400" b="0">
              <a:solidFill>
                <a:schemeClr val="bg1"/>
              </a:solidFill>
            </a:endParaRPr>
          </a:p>
          <a:p>
            <a:endParaRPr lang="en-IE" altLang="en-US" sz="1400" b="0">
              <a:solidFill>
                <a:schemeClr val="bg1"/>
              </a:solidFill>
            </a:endParaRP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E4E6192F-0058-4E94-8283-5C3D4E20A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2" t="25014" r="51480" b="45506"/>
          <a:stretch>
            <a:fillRect/>
          </a:stretch>
        </p:blipFill>
        <p:spPr bwMode="auto">
          <a:xfrm>
            <a:off x="3975100" y="2370139"/>
            <a:ext cx="14605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16">
            <a:extLst>
              <a:ext uri="{FF2B5EF4-FFF2-40B4-BE49-F238E27FC236}">
                <a16:creationId xmlns:a16="http://schemas.microsoft.com/office/drawing/2014/main" id="{E5E53739-0137-4AE9-9689-8FC262971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75" y="4144964"/>
            <a:ext cx="42243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IE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EFF991-8718-4E1B-A82F-50C89E9EC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4168775"/>
            <a:ext cx="42227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4000">
                <a:solidFill>
                  <a:srgbClr val="024C78"/>
                </a:solidFill>
              </a:rPr>
              <a:t>40%</a:t>
            </a:r>
          </a:p>
          <a:p>
            <a:r>
              <a:rPr lang="en-GB" altLang="en-US" sz="1400" b="0">
                <a:solidFill>
                  <a:schemeClr val="bg1"/>
                </a:solidFill>
              </a:rPr>
              <a:t>Reduction in the </a:t>
            </a:r>
          </a:p>
          <a:p>
            <a:r>
              <a:rPr lang="en-GB" altLang="en-US" sz="1400" b="0">
                <a:solidFill>
                  <a:schemeClr val="bg1"/>
                </a:solidFill>
              </a:rPr>
              <a:t>Council’s </a:t>
            </a:r>
            <a:r>
              <a:rPr lang="en-GB" altLang="en-US" sz="1400">
                <a:solidFill>
                  <a:schemeClr val="bg1"/>
                </a:solidFill>
              </a:rPr>
              <a:t>greenhouse</a:t>
            </a:r>
          </a:p>
          <a:p>
            <a:r>
              <a:rPr lang="en-GB" altLang="en-US" sz="1400">
                <a:solidFill>
                  <a:schemeClr val="bg1"/>
                </a:solidFill>
              </a:rPr>
              <a:t>gas emissions </a:t>
            </a:r>
            <a:r>
              <a:rPr lang="en-GB" altLang="en-US" sz="1400" b="0">
                <a:solidFill>
                  <a:schemeClr val="bg1"/>
                </a:solidFill>
              </a:rPr>
              <a:t>by 2030</a:t>
            </a:r>
          </a:p>
          <a:p>
            <a:endParaRPr lang="en-IE" altLang="en-US" sz="1400" b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EACBB10-8B61-42AC-89B2-72FDFE2DD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1" t="71960" r="51634" b="6081"/>
          <a:stretch>
            <a:fillRect/>
          </a:stretch>
        </p:blipFill>
        <p:spPr bwMode="auto">
          <a:xfrm>
            <a:off x="4078289" y="4479926"/>
            <a:ext cx="12541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6BC1B6A-1C63-4177-8B40-F5F02BB32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01" y="4168775"/>
            <a:ext cx="39274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endParaRPr lang="en-GB" altLang="en-US" sz="1400" b="0">
              <a:solidFill>
                <a:schemeClr val="bg1"/>
              </a:solidFill>
            </a:endParaRPr>
          </a:p>
          <a:p>
            <a:pPr algn="r"/>
            <a:r>
              <a:rPr lang="en-GB" altLang="en-US" sz="1400" b="0">
                <a:solidFill>
                  <a:schemeClr val="bg1"/>
                </a:solidFill>
              </a:rPr>
              <a:t>Actively engage and </a:t>
            </a:r>
          </a:p>
          <a:p>
            <a:pPr algn="r"/>
            <a:r>
              <a:rPr lang="en-GB" altLang="en-US" sz="1400">
                <a:solidFill>
                  <a:schemeClr val="bg1"/>
                </a:solidFill>
              </a:rPr>
              <a:t>inform our citizens </a:t>
            </a:r>
          </a:p>
          <a:p>
            <a:pPr algn="r"/>
            <a:r>
              <a:rPr lang="en-GB" altLang="en-US" sz="1400" b="0">
                <a:solidFill>
                  <a:schemeClr val="bg1"/>
                </a:solidFill>
              </a:rPr>
              <a:t>on climate change</a:t>
            </a:r>
          </a:p>
          <a:p>
            <a:endParaRPr lang="en-IE" altLang="en-US" sz="1400" b="0">
              <a:solidFill>
                <a:schemeClr val="bg1"/>
              </a:solidFill>
            </a:endParaRPr>
          </a:p>
          <a:p>
            <a:endParaRPr lang="en-IE" altLang="en-US" sz="1400" b="0">
              <a:solidFill>
                <a:schemeClr val="bg1"/>
              </a:solidFill>
            </a:endParaRPr>
          </a:p>
          <a:p>
            <a:endParaRPr lang="en-IE" altLang="en-US" sz="1400" b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97EFB6-E18D-4C7A-A62E-20A783082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4" t="69591" r="29393" b="7986"/>
          <a:stretch>
            <a:fillRect/>
          </a:stretch>
        </p:blipFill>
        <p:spPr bwMode="auto">
          <a:xfrm>
            <a:off x="6530976" y="4371975"/>
            <a:ext cx="12239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B7962F-624A-4420-AAED-BC3EA1E5379B}"/>
              </a:ext>
            </a:extLst>
          </p:cNvPr>
          <p:cNvCxnSpPr/>
          <p:nvPr/>
        </p:nvCxnSpPr>
        <p:spPr bwMode="auto">
          <a:xfrm>
            <a:off x="9883776" y="4122738"/>
            <a:ext cx="9350375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87A1CB-6D41-42EE-A4D5-416D4DFEAC9E}"/>
              </a:ext>
            </a:extLst>
          </p:cNvPr>
          <p:cNvCxnSpPr/>
          <p:nvPr/>
        </p:nvCxnSpPr>
        <p:spPr bwMode="auto">
          <a:xfrm>
            <a:off x="10560050" y="6092825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F8796EA-EE4E-413B-B5ED-A9BDD06B689D}"/>
              </a:ext>
            </a:extLst>
          </p:cNvPr>
          <p:cNvCxnSpPr>
            <a:cxnSpLocks/>
          </p:cNvCxnSpPr>
          <p:nvPr/>
        </p:nvCxnSpPr>
        <p:spPr bwMode="auto">
          <a:xfrm flipV="1">
            <a:off x="1730376" y="3940175"/>
            <a:ext cx="839787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20444AB-FB2F-4D9E-8736-7595CB6AFA99}"/>
              </a:ext>
            </a:extLst>
          </p:cNvPr>
          <p:cNvCxnSpPr>
            <a:cxnSpLocks/>
          </p:cNvCxnSpPr>
          <p:nvPr/>
        </p:nvCxnSpPr>
        <p:spPr bwMode="auto">
          <a:xfrm flipH="1">
            <a:off x="5954714" y="2205039"/>
            <a:ext cx="7937" cy="356393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CC1CF2-4C65-4990-85A5-56F09FC96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45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>
            <a:extLst>
              <a:ext uri="{FF2B5EF4-FFF2-40B4-BE49-F238E27FC236}">
                <a16:creationId xmlns:a16="http://schemas.microsoft.com/office/drawing/2014/main" id="{5EF275FD-740A-422A-984C-F65DDC7A11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7388" y="131763"/>
            <a:ext cx="40322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IE" altLang="en-US" dirty="0">
                <a:latin typeface="Calibri" panose="020F0502020204030204" pitchFamily="34" charset="0"/>
                <a:cs typeface="Calibri" panose="020F0502020204030204" pitchFamily="34" charset="0"/>
              </a:rPr>
              <a:t>5 Action Areas</a:t>
            </a:r>
            <a:endParaRPr lang="en-GB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23A22B6-610D-4090-B0B6-E2BD121BA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2626" y="1624014"/>
            <a:ext cx="7724775" cy="4078287"/>
          </a:xfrm>
          <a:solidFill>
            <a:srgbClr val="F27024"/>
          </a:solidFill>
        </p:spPr>
      </p:pic>
      <p:sp>
        <p:nvSpPr>
          <p:cNvPr id="5" name="Block Arc 4">
            <a:extLst>
              <a:ext uri="{FF2B5EF4-FFF2-40B4-BE49-F238E27FC236}">
                <a16:creationId xmlns:a16="http://schemas.microsoft.com/office/drawing/2014/main" id="{0E175C8B-8CA3-42A2-A033-837481556C03}"/>
              </a:ext>
            </a:extLst>
          </p:cNvPr>
          <p:cNvSpPr/>
          <p:nvPr/>
        </p:nvSpPr>
        <p:spPr bwMode="auto">
          <a:xfrm rot="18989885">
            <a:off x="3641725" y="809626"/>
            <a:ext cx="3302000" cy="3305175"/>
          </a:xfrm>
          <a:prstGeom prst="blockArc">
            <a:avLst>
              <a:gd name="adj1" fmla="val 13038445"/>
              <a:gd name="adj2" fmla="val 15367058"/>
              <a:gd name="adj3" fmla="val 2404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92150" indent="-347663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None/>
              <a:defRPr/>
            </a:pPr>
            <a:endParaRPr lang="en-IE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6E025F3-4DD4-45EC-9FB9-553BA14DEE7B}"/>
              </a:ext>
            </a:extLst>
          </p:cNvPr>
          <p:cNvSpPr/>
          <p:nvPr/>
        </p:nvSpPr>
        <p:spPr bwMode="auto">
          <a:xfrm>
            <a:off x="2251076" y="3086100"/>
            <a:ext cx="2525713" cy="2306638"/>
          </a:xfrm>
          <a:custGeom>
            <a:avLst/>
            <a:gdLst>
              <a:gd name="connsiteX0" fmla="*/ 2223654 w 2524991"/>
              <a:gd name="connsiteY0" fmla="*/ 2296391 h 2306782"/>
              <a:gd name="connsiteX1" fmla="*/ 0 w 2524991"/>
              <a:gd name="connsiteY1" fmla="*/ 2306782 h 2306782"/>
              <a:gd name="connsiteX2" fmla="*/ 93518 w 2524991"/>
              <a:gd name="connsiteY2" fmla="*/ 1153391 h 2306782"/>
              <a:gd name="connsiteX3" fmla="*/ 394854 w 2524991"/>
              <a:gd name="connsiteY3" fmla="*/ 405245 h 2306782"/>
              <a:gd name="connsiteX4" fmla="*/ 550718 w 2524991"/>
              <a:gd name="connsiteY4" fmla="*/ 0 h 2306782"/>
              <a:gd name="connsiteX5" fmla="*/ 727363 w 2524991"/>
              <a:gd name="connsiteY5" fmla="*/ 176645 h 2306782"/>
              <a:gd name="connsiteX6" fmla="*/ 789709 w 2524991"/>
              <a:gd name="connsiteY6" fmla="*/ 218209 h 2306782"/>
              <a:gd name="connsiteX7" fmla="*/ 2524991 w 2524991"/>
              <a:gd name="connsiteY7" fmla="*/ 1465118 h 2306782"/>
              <a:gd name="connsiteX8" fmla="*/ 2223654 w 2524991"/>
              <a:gd name="connsiteY8" fmla="*/ 2296391 h 230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4991" h="2306782">
                <a:moveTo>
                  <a:pt x="2223654" y="2296391"/>
                </a:moveTo>
                <a:lnTo>
                  <a:pt x="0" y="2306782"/>
                </a:lnTo>
                <a:lnTo>
                  <a:pt x="93518" y="1153391"/>
                </a:lnTo>
                <a:lnTo>
                  <a:pt x="394854" y="405245"/>
                </a:lnTo>
                <a:lnTo>
                  <a:pt x="550718" y="0"/>
                </a:lnTo>
                <a:lnTo>
                  <a:pt x="727363" y="176645"/>
                </a:lnTo>
                <a:lnTo>
                  <a:pt x="789709" y="218209"/>
                </a:lnTo>
                <a:lnTo>
                  <a:pt x="2524991" y="1465118"/>
                </a:lnTo>
                <a:lnTo>
                  <a:pt x="2223654" y="2296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92150" indent="-347663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None/>
              <a:defRPr/>
            </a:pPr>
            <a:endParaRPr lang="en-IE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B0F7CDF-B9A6-42A7-BC04-E72236EC7BE5}"/>
              </a:ext>
            </a:extLst>
          </p:cNvPr>
          <p:cNvSpPr/>
          <p:nvPr/>
        </p:nvSpPr>
        <p:spPr bwMode="auto">
          <a:xfrm>
            <a:off x="4176714" y="2152651"/>
            <a:ext cx="2371725" cy="2100263"/>
          </a:xfrm>
          <a:custGeom>
            <a:avLst/>
            <a:gdLst>
              <a:gd name="connsiteX0" fmla="*/ 2095500 w 2371725"/>
              <a:gd name="connsiteY0" fmla="*/ 2100263 h 2100263"/>
              <a:gd name="connsiteX1" fmla="*/ 0 w 2371725"/>
              <a:gd name="connsiteY1" fmla="*/ 2100263 h 2100263"/>
              <a:gd name="connsiteX2" fmla="*/ 9525 w 2371725"/>
              <a:gd name="connsiteY2" fmla="*/ 1947863 h 2100263"/>
              <a:gd name="connsiteX3" fmla="*/ 19050 w 2371725"/>
              <a:gd name="connsiteY3" fmla="*/ 1790700 h 2100263"/>
              <a:gd name="connsiteX4" fmla="*/ 33337 w 2371725"/>
              <a:gd name="connsiteY4" fmla="*/ 1681163 h 2100263"/>
              <a:gd name="connsiteX5" fmla="*/ 47625 w 2371725"/>
              <a:gd name="connsiteY5" fmla="*/ 1524000 h 2100263"/>
              <a:gd name="connsiteX6" fmla="*/ 71437 w 2371725"/>
              <a:gd name="connsiteY6" fmla="*/ 1395413 h 2100263"/>
              <a:gd name="connsiteX7" fmla="*/ 100012 w 2371725"/>
              <a:gd name="connsiteY7" fmla="*/ 1257300 h 2100263"/>
              <a:gd name="connsiteX8" fmla="*/ 133350 w 2371725"/>
              <a:gd name="connsiteY8" fmla="*/ 1133475 h 2100263"/>
              <a:gd name="connsiteX9" fmla="*/ 152400 w 2371725"/>
              <a:gd name="connsiteY9" fmla="*/ 1052513 h 2100263"/>
              <a:gd name="connsiteX10" fmla="*/ 195262 w 2371725"/>
              <a:gd name="connsiteY10" fmla="*/ 919163 h 2100263"/>
              <a:gd name="connsiteX11" fmla="*/ 242887 w 2371725"/>
              <a:gd name="connsiteY11" fmla="*/ 781050 h 2100263"/>
              <a:gd name="connsiteX12" fmla="*/ 280987 w 2371725"/>
              <a:gd name="connsiteY12" fmla="*/ 709613 h 2100263"/>
              <a:gd name="connsiteX13" fmla="*/ 319087 w 2371725"/>
              <a:gd name="connsiteY13" fmla="*/ 590550 h 2100263"/>
              <a:gd name="connsiteX14" fmla="*/ 376237 w 2371725"/>
              <a:gd name="connsiteY14" fmla="*/ 490538 h 2100263"/>
              <a:gd name="connsiteX15" fmla="*/ 419100 w 2371725"/>
              <a:gd name="connsiteY15" fmla="*/ 400050 h 2100263"/>
              <a:gd name="connsiteX16" fmla="*/ 461962 w 2371725"/>
              <a:gd name="connsiteY16" fmla="*/ 323850 h 2100263"/>
              <a:gd name="connsiteX17" fmla="*/ 523875 w 2371725"/>
              <a:gd name="connsiteY17" fmla="*/ 209550 h 2100263"/>
              <a:gd name="connsiteX18" fmla="*/ 590550 w 2371725"/>
              <a:gd name="connsiteY18" fmla="*/ 114300 h 2100263"/>
              <a:gd name="connsiteX19" fmla="*/ 647700 w 2371725"/>
              <a:gd name="connsiteY19" fmla="*/ 42863 h 2100263"/>
              <a:gd name="connsiteX20" fmla="*/ 676275 w 2371725"/>
              <a:gd name="connsiteY20" fmla="*/ 0 h 2100263"/>
              <a:gd name="connsiteX21" fmla="*/ 2371725 w 2371725"/>
              <a:gd name="connsiteY21" fmla="*/ 1228725 h 2100263"/>
              <a:gd name="connsiteX22" fmla="*/ 2319337 w 2371725"/>
              <a:gd name="connsiteY22" fmla="*/ 1309688 h 2100263"/>
              <a:gd name="connsiteX23" fmla="*/ 2271712 w 2371725"/>
              <a:gd name="connsiteY23" fmla="*/ 1385888 h 2100263"/>
              <a:gd name="connsiteX24" fmla="*/ 2228850 w 2371725"/>
              <a:gd name="connsiteY24" fmla="*/ 1471613 h 2100263"/>
              <a:gd name="connsiteX25" fmla="*/ 2176462 w 2371725"/>
              <a:gd name="connsiteY25" fmla="*/ 1600200 h 2100263"/>
              <a:gd name="connsiteX26" fmla="*/ 2138362 w 2371725"/>
              <a:gd name="connsiteY26" fmla="*/ 1724025 h 2100263"/>
              <a:gd name="connsiteX27" fmla="*/ 2109787 w 2371725"/>
              <a:gd name="connsiteY27" fmla="*/ 1852613 h 2100263"/>
              <a:gd name="connsiteX28" fmla="*/ 2095500 w 2371725"/>
              <a:gd name="connsiteY28" fmla="*/ 1985963 h 2100263"/>
              <a:gd name="connsiteX29" fmla="*/ 2095500 w 2371725"/>
              <a:gd name="connsiteY29" fmla="*/ 2100263 h 210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71725" h="2100263">
                <a:moveTo>
                  <a:pt x="2095500" y="2100263"/>
                </a:moveTo>
                <a:lnTo>
                  <a:pt x="0" y="2100263"/>
                </a:lnTo>
                <a:lnTo>
                  <a:pt x="9525" y="1947863"/>
                </a:lnTo>
                <a:lnTo>
                  <a:pt x="19050" y="1790700"/>
                </a:lnTo>
                <a:lnTo>
                  <a:pt x="33337" y="1681163"/>
                </a:lnTo>
                <a:lnTo>
                  <a:pt x="47625" y="1524000"/>
                </a:lnTo>
                <a:lnTo>
                  <a:pt x="71437" y="1395413"/>
                </a:lnTo>
                <a:lnTo>
                  <a:pt x="100012" y="1257300"/>
                </a:lnTo>
                <a:lnTo>
                  <a:pt x="133350" y="1133475"/>
                </a:lnTo>
                <a:lnTo>
                  <a:pt x="152400" y="1052513"/>
                </a:lnTo>
                <a:lnTo>
                  <a:pt x="195262" y="919163"/>
                </a:lnTo>
                <a:lnTo>
                  <a:pt x="242887" y="781050"/>
                </a:lnTo>
                <a:lnTo>
                  <a:pt x="280987" y="709613"/>
                </a:lnTo>
                <a:lnTo>
                  <a:pt x="319087" y="590550"/>
                </a:lnTo>
                <a:lnTo>
                  <a:pt x="376237" y="490538"/>
                </a:lnTo>
                <a:lnTo>
                  <a:pt x="419100" y="400050"/>
                </a:lnTo>
                <a:lnTo>
                  <a:pt x="461962" y="323850"/>
                </a:lnTo>
                <a:lnTo>
                  <a:pt x="523875" y="209550"/>
                </a:lnTo>
                <a:lnTo>
                  <a:pt x="590550" y="114300"/>
                </a:lnTo>
                <a:lnTo>
                  <a:pt x="647700" y="42863"/>
                </a:lnTo>
                <a:lnTo>
                  <a:pt x="676275" y="0"/>
                </a:lnTo>
                <a:lnTo>
                  <a:pt x="2371725" y="1228725"/>
                </a:lnTo>
                <a:lnTo>
                  <a:pt x="2319337" y="1309688"/>
                </a:lnTo>
                <a:lnTo>
                  <a:pt x="2271712" y="1385888"/>
                </a:lnTo>
                <a:lnTo>
                  <a:pt x="2228850" y="1471613"/>
                </a:lnTo>
                <a:lnTo>
                  <a:pt x="2176462" y="1600200"/>
                </a:lnTo>
                <a:lnTo>
                  <a:pt x="2138362" y="1724025"/>
                </a:lnTo>
                <a:lnTo>
                  <a:pt x="2109787" y="1852613"/>
                </a:lnTo>
                <a:lnTo>
                  <a:pt x="2095500" y="1985963"/>
                </a:lnTo>
                <a:lnTo>
                  <a:pt x="2095500" y="210026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92150" indent="-347663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None/>
              <a:defRPr/>
            </a:pPr>
            <a:endParaRPr lang="en-IE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Partial Circle 23">
            <a:extLst>
              <a:ext uri="{FF2B5EF4-FFF2-40B4-BE49-F238E27FC236}">
                <a16:creationId xmlns:a16="http://schemas.microsoft.com/office/drawing/2014/main" id="{D75B8038-6570-4ADD-9803-DC415EA66B70}"/>
              </a:ext>
            </a:extLst>
          </p:cNvPr>
          <p:cNvSpPr/>
          <p:nvPr/>
        </p:nvSpPr>
        <p:spPr bwMode="auto">
          <a:xfrm>
            <a:off x="4295775" y="1893889"/>
            <a:ext cx="3024188" cy="3432175"/>
          </a:xfrm>
          <a:prstGeom prst="pi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92150" indent="-347663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None/>
              <a:defRPr/>
            </a:pPr>
            <a:endParaRPr lang="en-IE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Partial Circle 25">
            <a:extLst>
              <a:ext uri="{FF2B5EF4-FFF2-40B4-BE49-F238E27FC236}">
                <a16:creationId xmlns:a16="http://schemas.microsoft.com/office/drawing/2014/main" id="{A1ECC175-743A-4CB9-AA3D-50D5C96575F0}"/>
              </a:ext>
            </a:extLst>
          </p:cNvPr>
          <p:cNvSpPr/>
          <p:nvPr/>
        </p:nvSpPr>
        <p:spPr bwMode="auto">
          <a:xfrm rot="5400000">
            <a:off x="4279107" y="3786982"/>
            <a:ext cx="3049587" cy="3048000"/>
          </a:xfrm>
          <a:prstGeom prst="pie">
            <a:avLst>
              <a:gd name="adj1" fmla="val 5364032"/>
              <a:gd name="adj2" fmla="val 16260569"/>
            </a:avLst>
          </a:prstGeom>
          <a:solidFill>
            <a:srgbClr val="024C78"/>
          </a:solidFill>
          <a:ln>
            <a:noFill/>
          </a:ln>
          <a:effectLst/>
        </p:spPr>
        <p:txBody>
          <a:bodyPr/>
          <a:lstStyle/>
          <a:p>
            <a:pPr marL="692150" indent="-347663"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None/>
              <a:defRPr/>
            </a:pPr>
            <a:endParaRPr lang="en-I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8DDE75-AA77-438C-84E3-53688D91066E}"/>
              </a:ext>
            </a:extLst>
          </p:cNvPr>
          <p:cNvSpPr/>
          <p:nvPr/>
        </p:nvSpPr>
        <p:spPr>
          <a:xfrm>
            <a:off x="4260850" y="4440238"/>
            <a:ext cx="304800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CLIMATE CHANGE</a:t>
            </a:r>
          </a:p>
          <a:p>
            <a:pPr algn="ctr">
              <a:defRPr/>
            </a:pPr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ACTION PLAN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9AB3A0-D7C4-4090-A871-D925A48B6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62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699CF-07F2-4D4C-B63F-C12F9D39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SDCC CCAP 2019-2024  </a:t>
            </a:r>
            <a:b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dirty="0">
                <a:latin typeface="Calibri" panose="020F0502020204030204" pitchFamily="34" charset="0"/>
                <a:cs typeface="Calibri" panose="020F0502020204030204" pitchFamily="34" charset="0"/>
              </a:rPr>
              <a:t>Energy and Buildings		- 27 Actions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1EDAC7-6A02-4501-94FE-49BB0FBC8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GB" dirty="0"/>
          </a:p>
        </p:txBody>
      </p:sp>
      <p:pic>
        <p:nvPicPr>
          <p:cNvPr id="20484" name="Picture 7">
            <a:extLst>
              <a:ext uri="{FF2B5EF4-FFF2-40B4-BE49-F238E27FC236}">
                <a16:creationId xmlns:a16="http://schemas.microsoft.com/office/drawing/2014/main" id="{B8183C88-D1FF-4095-88D2-802E7C85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4463"/>
            <a:ext cx="914400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285F06-107C-4F41-A1A2-8C69D7616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71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85000">
              <a:srgbClr val="92D050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23DA-06D6-4DD7-BC10-B79DD565A7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61CA6-F730-40C4-AA74-5F84F7705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EC85B7-AEC6-4704-BA63-750BAD9EA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 descr="A person holding a gun&#10;&#10;Description automatically generated">
            <a:extLst>
              <a:ext uri="{FF2B5EF4-FFF2-40B4-BE49-F238E27FC236}">
                <a16:creationId xmlns:a16="http://schemas.microsoft.com/office/drawing/2014/main" id="{7AFABC2C-297F-4AF4-BF5B-7AFC5676C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81" y="1122363"/>
            <a:ext cx="9177119" cy="5176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6F3EB7-9AFA-4175-ABBC-535FD639F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D42B11-BD42-4C55-B468-0DDAB1A03F14}"/>
              </a:ext>
            </a:extLst>
          </p:cNvPr>
          <p:cNvSpPr txBox="1"/>
          <p:nvPr/>
        </p:nvSpPr>
        <p:spPr>
          <a:xfrm>
            <a:off x="660400" y="485693"/>
            <a:ext cx="9874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46E24"/>
                </a:solidFill>
              </a:rPr>
              <a:t>Upgrade 4,000 Public Lights to LED and Lighting in SDCC Buildings</a:t>
            </a:r>
            <a:endParaRPr lang="en-IE" sz="2800" dirty="0">
              <a:solidFill>
                <a:srgbClr val="F46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51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23DA-06D6-4DD7-BC10-B79DD565A7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61CA6-F730-40C4-AA74-5F84F7705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EC85B7-AEC6-4704-BA63-750BAD9EA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9308F3A-F692-4E14-A009-30AB4AAAF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7409"/>
            <a:ext cx="12192000" cy="3983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BBDA3-EFF4-40DD-A3D2-EB7536A67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87E73-1761-4D41-8433-3F6DDF6FC732}"/>
              </a:ext>
            </a:extLst>
          </p:cNvPr>
          <p:cNvSpPr txBox="1"/>
          <p:nvPr/>
        </p:nvSpPr>
        <p:spPr>
          <a:xfrm>
            <a:off x="660400" y="485693"/>
            <a:ext cx="904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46E24"/>
                </a:solidFill>
              </a:rPr>
              <a:t>Development of the Tallaght District Heating Scheme</a:t>
            </a:r>
            <a:endParaRPr lang="en-IE" sz="2800" dirty="0">
              <a:solidFill>
                <a:srgbClr val="F46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0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rgbClr val="92D050"/>
            </a:gs>
            <a:gs pos="65000">
              <a:schemeClr val="accent1">
                <a:lumMod val="5000"/>
                <a:lumOff val="9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23DA-06D6-4DD7-BC10-B79DD565A7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61CA6-F730-40C4-AA74-5F84F7705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EC85B7-AEC6-4704-BA63-750BAD9EA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Picture 5" descr="A picture containing boat, outdoor, water, sky&#10;&#10;Description automatically generated">
            <a:extLst>
              <a:ext uri="{FF2B5EF4-FFF2-40B4-BE49-F238E27FC236}">
                <a16:creationId xmlns:a16="http://schemas.microsoft.com/office/drawing/2014/main" id="{1859D36F-E439-4CE0-B704-03D5DDABD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8" y="1099507"/>
            <a:ext cx="4950288" cy="4158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7856DC-F3BB-406D-8BCA-61979517B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68" y="57761"/>
            <a:ext cx="1657132" cy="778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378F0F-5B63-4CF7-84EC-BCA905072E30}"/>
              </a:ext>
            </a:extLst>
          </p:cNvPr>
          <p:cNvSpPr txBox="1"/>
          <p:nvPr/>
        </p:nvSpPr>
        <p:spPr>
          <a:xfrm>
            <a:off x="660399" y="485693"/>
            <a:ext cx="10165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46E24"/>
                </a:solidFill>
              </a:rPr>
              <a:t>Energy Efficient Retrofits of Solar Panels to SDCC Municipal Buildings</a:t>
            </a:r>
            <a:endParaRPr lang="en-IE" sz="1600" dirty="0">
              <a:solidFill>
                <a:srgbClr val="F46E24"/>
              </a:solidFill>
            </a:endParaRPr>
          </a:p>
        </p:txBody>
      </p:sp>
      <p:pic>
        <p:nvPicPr>
          <p:cNvPr id="9" name="Picture 8" descr="A picture containing blue, truck, building, device&#10;&#10;Description automatically generated">
            <a:extLst>
              <a:ext uri="{FF2B5EF4-FFF2-40B4-BE49-F238E27FC236}">
                <a16:creationId xmlns:a16="http://schemas.microsoft.com/office/drawing/2014/main" id="{E389B438-4702-44E9-B830-7549E594D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86" y="1122363"/>
            <a:ext cx="5920916" cy="41354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D097F6-2AB6-4B7D-8C94-50AC5ED1AF89}"/>
              </a:ext>
            </a:extLst>
          </p:cNvPr>
          <p:cNvSpPr/>
          <p:nvPr/>
        </p:nvSpPr>
        <p:spPr>
          <a:xfrm>
            <a:off x="6160638" y="5371250"/>
            <a:ext cx="5370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46E24"/>
                </a:solidFill>
              </a:rPr>
              <a:t>Combined Heat &amp; Power Unit at Tallaght Leisure Centre</a:t>
            </a:r>
            <a:endParaRPr lang="en-IE" dirty="0">
              <a:solidFill>
                <a:srgbClr val="F46E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627065"/>
      </p:ext>
    </p:extLst>
  </p:cSld>
  <p:clrMapOvr>
    <a:masterClrMapping/>
  </p:clrMapOvr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Eurosti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92150" marR="0" indent="-347663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0000"/>
          <a:buFont typeface="Wingdings" charset="2"/>
          <a:buNone/>
          <a:tabLst/>
          <a:defRPr kumimoji="0" lang="en-GB" altLang="en-US" sz="1800" b="1" i="0" u="none" strike="noStrike" cap="none" normalizeH="0" baseline="0">
            <a:ln>
              <a:noFill/>
            </a:ln>
            <a:solidFill>
              <a:srgbClr val="FF9900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92150" marR="0" indent="-347663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0000"/>
          <a:buFont typeface="Wingdings" charset="2"/>
          <a:buNone/>
          <a:tabLst/>
          <a:defRPr kumimoji="0" lang="en-GB" altLang="en-US" sz="1800" b="1" i="0" u="none" strike="noStrike" cap="none" normalizeH="0" baseline="0">
            <a:ln>
              <a:noFill/>
            </a:ln>
            <a:solidFill>
              <a:srgbClr val="FF9900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505</Words>
  <Application>Microsoft Office PowerPoint</Application>
  <PresentationFormat>Widescreen</PresentationFormat>
  <Paragraphs>148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Eurostile</vt:lpstr>
      <vt:lpstr>Times New Roman</vt:lpstr>
      <vt:lpstr>Wingdings</vt:lpstr>
      <vt:lpstr>Network</vt:lpstr>
      <vt:lpstr>Office Theme</vt:lpstr>
      <vt:lpstr>SOUTH DUBLIN COUNTY COUNCIL CLIMATE CHANGE  ACTION PLAN</vt:lpstr>
      <vt:lpstr>National Context 2019 - 2030</vt:lpstr>
      <vt:lpstr>Our Mission – ‘To lead and transform South Dublin into a carbon neutral and climate resilient county’  Our Plan</vt:lpstr>
      <vt:lpstr>Key Targets of the CCAP</vt:lpstr>
      <vt:lpstr>5 Action Areas</vt:lpstr>
      <vt:lpstr>SDCC CCAP 2019-2024   Energy and Buildings  - 27 Actions</vt:lpstr>
      <vt:lpstr>PowerPoint Presentation</vt:lpstr>
      <vt:lpstr>PowerPoint Presentation</vt:lpstr>
      <vt:lpstr>PowerPoint Presentation</vt:lpstr>
      <vt:lpstr>SDCC CCAP 2019-2024 Transport    - 21 Actions</vt:lpstr>
      <vt:lpstr>PowerPoint Presentation</vt:lpstr>
      <vt:lpstr>PowerPoint Presentation</vt:lpstr>
      <vt:lpstr>SDCC CCAP 2019-2024  Flood Resilience   - 22 Actions</vt:lpstr>
      <vt:lpstr>PowerPoint Presentation</vt:lpstr>
      <vt:lpstr>SDCC CCAP 2019-2024  Nature based Solutions - 33 Actions</vt:lpstr>
      <vt:lpstr>PowerPoint Presentation</vt:lpstr>
      <vt:lpstr>PowerPoint Presentation</vt:lpstr>
      <vt:lpstr>SDCC CCAP 2019-2024  Resource management - 27 Actions</vt:lpstr>
      <vt:lpstr>PowerPoint Presentation</vt:lpstr>
      <vt:lpstr>PowerPoint Presentation</vt:lpstr>
      <vt:lpstr>6th Action Area – Citizen Engagement  </vt:lpstr>
      <vt:lpstr>Teams are Key to CCAP Implementation</vt:lpstr>
      <vt:lpstr>Implementation of the CCAP</vt:lpstr>
      <vt:lpstr>How we are doing on Energy Targets</vt:lpstr>
      <vt:lpstr>2019 Key Targets</vt:lpstr>
      <vt:lpstr>2019 Climate Action Budget - €250K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Plan</dc:title>
  <dc:creator>Darby Mullen</dc:creator>
  <cp:lastModifiedBy> </cp:lastModifiedBy>
  <cp:revision>37</cp:revision>
  <dcterms:created xsi:type="dcterms:W3CDTF">2019-08-27T13:33:29Z</dcterms:created>
  <dcterms:modified xsi:type="dcterms:W3CDTF">2019-09-05T14:53:50Z</dcterms:modified>
</cp:coreProperties>
</file>