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61" r:id="rId3"/>
    <p:sldId id="262" r:id="rId4"/>
    <p:sldId id="263" r:id="rId5"/>
  </p:sldIdLst>
  <p:sldSz cx="9144000" cy="6858000" type="screen4x3"/>
  <p:notesSz cx="6805613" cy="9944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709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100" d="100"/>
          <a:sy n="100" d="100"/>
        </p:scale>
        <p:origin x="1242" y="3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E493F9-0687-416A-8D1D-12E27C2F9749}" type="datetimeFigureOut">
              <a:rPr lang="en-IE" smtClean="0"/>
              <a:t>08/07/2019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B24F22B-37CB-48EF-AF93-75B9E3493BA3}" type="slidenum">
              <a:rPr lang="en-IE" smtClean="0"/>
              <a:t>‹#›</a:t>
            </a:fld>
            <a:endParaRPr lang="en-IE"/>
          </a:p>
        </p:txBody>
      </p:sp>
    </p:spTree>
    <p:extLst>
      <p:ext uri="{BB962C8B-B14F-4D97-AF65-F5344CB8AC3E}">
        <p14:creationId xmlns:p14="http://schemas.microsoft.com/office/powerpoint/2010/main" val="98824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E493F9-0687-416A-8D1D-12E27C2F9749}" type="datetimeFigureOut">
              <a:rPr lang="en-IE" smtClean="0"/>
              <a:t>08/07/2019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B24F22B-37CB-48EF-AF93-75B9E3493BA3}" type="slidenum">
              <a:rPr lang="en-IE" smtClean="0"/>
              <a:t>‹#›</a:t>
            </a:fld>
            <a:endParaRPr lang="en-IE"/>
          </a:p>
        </p:txBody>
      </p:sp>
    </p:spTree>
    <p:extLst>
      <p:ext uri="{BB962C8B-B14F-4D97-AF65-F5344CB8AC3E}">
        <p14:creationId xmlns:p14="http://schemas.microsoft.com/office/powerpoint/2010/main" val="3699618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E493F9-0687-416A-8D1D-12E27C2F9749}" type="datetimeFigureOut">
              <a:rPr lang="en-IE" smtClean="0"/>
              <a:t>08/07/2019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B24F22B-37CB-48EF-AF93-75B9E3493BA3}" type="slidenum">
              <a:rPr lang="en-IE" smtClean="0"/>
              <a:t>‹#›</a:t>
            </a:fld>
            <a:endParaRPr lang="en-IE"/>
          </a:p>
        </p:txBody>
      </p:sp>
    </p:spTree>
    <p:extLst>
      <p:ext uri="{BB962C8B-B14F-4D97-AF65-F5344CB8AC3E}">
        <p14:creationId xmlns:p14="http://schemas.microsoft.com/office/powerpoint/2010/main" val="1967414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E493F9-0687-416A-8D1D-12E27C2F9749}" type="datetimeFigureOut">
              <a:rPr lang="en-IE" smtClean="0"/>
              <a:t>08/07/2019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B24F22B-37CB-48EF-AF93-75B9E3493BA3}" type="slidenum">
              <a:rPr lang="en-IE" smtClean="0"/>
              <a:t>‹#›</a:t>
            </a:fld>
            <a:endParaRPr lang="en-IE"/>
          </a:p>
        </p:txBody>
      </p:sp>
    </p:spTree>
    <p:extLst>
      <p:ext uri="{BB962C8B-B14F-4D97-AF65-F5344CB8AC3E}">
        <p14:creationId xmlns:p14="http://schemas.microsoft.com/office/powerpoint/2010/main" val="474772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E493F9-0687-416A-8D1D-12E27C2F9749}" type="datetimeFigureOut">
              <a:rPr lang="en-IE" smtClean="0"/>
              <a:t>08/07/2019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B24F22B-37CB-48EF-AF93-75B9E3493BA3}" type="slidenum">
              <a:rPr lang="en-IE" smtClean="0"/>
              <a:t>‹#›</a:t>
            </a:fld>
            <a:endParaRPr lang="en-IE"/>
          </a:p>
        </p:txBody>
      </p:sp>
    </p:spTree>
    <p:extLst>
      <p:ext uri="{BB962C8B-B14F-4D97-AF65-F5344CB8AC3E}">
        <p14:creationId xmlns:p14="http://schemas.microsoft.com/office/powerpoint/2010/main" val="1440511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E493F9-0687-416A-8D1D-12E27C2F9749}" type="datetimeFigureOut">
              <a:rPr lang="en-IE" smtClean="0"/>
              <a:t>08/07/2019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B24F22B-37CB-48EF-AF93-75B9E3493BA3}" type="slidenum">
              <a:rPr lang="en-IE" smtClean="0"/>
              <a:t>‹#›</a:t>
            </a:fld>
            <a:endParaRPr lang="en-IE"/>
          </a:p>
        </p:txBody>
      </p:sp>
    </p:spTree>
    <p:extLst>
      <p:ext uri="{BB962C8B-B14F-4D97-AF65-F5344CB8AC3E}">
        <p14:creationId xmlns:p14="http://schemas.microsoft.com/office/powerpoint/2010/main" val="922997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E493F9-0687-416A-8D1D-12E27C2F9749}" type="datetimeFigureOut">
              <a:rPr lang="en-IE" smtClean="0"/>
              <a:t>08/07/2019</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9B24F22B-37CB-48EF-AF93-75B9E3493BA3}" type="slidenum">
              <a:rPr lang="en-IE" smtClean="0"/>
              <a:t>‹#›</a:t>
            </a:fld>
            <a:endParaRPr lang="en-IE"/>
          </a:p>
        </p:txBody>
      </p:sp>
    </p:spTree>
    <p:extLst>
      <p:ext uri="{BB962C8B-B14F-4D97-AF65-F5344CB8AC3E}">
        <p14:creationId xmlns:p14="http://schemas.microsoft.com/office/powerpoint/2010/main" val="3238884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E493F9-0687-416A-8D1D-12E27C2F9749}" type="datetimeFigureOut">
              <a:rPr lang="en-IE" smtClean="0"/>
              <a:t>08/07/2019</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9B24F22B-37CB-48EF-AF93-75B9E3493BA3}" type="slidenum">
              <a:rPr lang="en-IE" smtClean="0"/>
              <a:t>‹#›</a:t>
            </a:fld>
            <a:endParaRPr lang="en-IE"/>
          </a:p>
        </p:txBody>
      </p:sp>
    </p:spTree>
    <p:extLst>
      <p:ext uri="{BB962C8B-B14F-4D97-AF65-F5344CB8AC3E}">
        <p14:creationId xmlns:p14="http://schemas.microsoft.com/office/powerpoint/2010/main" val="1664092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E493F9-0687-416A-8D1D-12E27C2F9749}" type="datetimeFigureOut">
              <a:rPr lang="en-IE" smtClean="0"/>
              <a:t>08/07/2019</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9B24F22B-37CB-48EF-AF93-75B9E3493BA3}" type="slidenum">
              <a:rPr lang="en-IE" smtClean="0"/>
              <a:t>‹#›</a:t>
            </a:fld>
            <a:endParaRPr lang="en-IE"/>
          </a:p>
        </p:txBody>
      </p:sp>
    </p:spTree>
    <p:extLst>
      <p:ext uri="{BB962C8B-B14F-4D97-AF65-F5344CB8AC3E}">
        <p14:creationId xmlns:p14="http://schemas.microsoft.com/office/powerpoint/2010/main" val="2005134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E493F9-0687-416A-8D1D-12E27C2F9749}" type="datetimeFigureOut">
              <a:rPr lang="en-IE" smtClean="0"/>
              <a:t>08/07/2019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B24F22B-37CB-48EF-AF93-75B9E3493BA3}" type="slidenum">
              <a:rPr lang="en-IE" smtClean="0"/>
              <a:t>‹#›</a:t>
            </a:fld>
            <a:endParaRPr lang="en-IE"/>
          </a:p>
        </p:txBody>
      </p:sp>
    </p:spTree>
    <p:extLst>
      <p:ext uri="{BB962C8B-B14F-4D97-AF65-F5344CB8AC3E}">
        <p14:creationId xmlns:p14="http://schemas.microsoft.com/office/powerpoint/2010/main" val="884119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E493F9-0687-416A-8D1D-12E27C2F9749}" type="datetimeFigureOut">
              <a:rPr lang="en-IE" smtClean="0"/>
              <a:t>08/07/2019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B24F22B-37CB-48EF-AF93-75B9E3493BA3}" type="slidenum">
              <a:rPr lang="en-IE" smtClean="0"/>
              <a:t>‹#›</a:t>
            </a:fld>
            <a:endParaRPr lang="en-IE"/>
          </a:p>
        </p:txBody>
      </p:sp>
    </p:spTree>
    <p:extLst>
      <p:ext uri="{BB962C8B-B14F-4D97-AF65-F5344CB8AC3E}">
        <p14:creationId xmlns:p14="http://schemas.microsoft.com/office/powerpoint/2010/main" val="3703407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E493F9-0687-416A-8D1D-12E27C2F9749}" type="datetimeFigureOut">
              <a:rPr lang="en-IE" smtClean="0"/>
              <a:t>08/07/2019</a:t>
            </a:fld>
            <a:endParaRPr lang="en-I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24F22B-37CB-48EF-AF93-75B9E3493BA3}" type="slidenum">
              <a:rPr lang="en-IE" smtClean="0"/>
              <a:t>‹#›</a:t>
            </a:fld>
            <a:endParaRPr lang="en-IE"/>
          </a:p>
        </p:txBody>
      </p:sp>
    </p:spTree>
    <p:extLst>
      <p:ext uri="{BB962C8B-B14F-4D97-AF65-F5344CB8AC3E}">
        <p14:creationId xmlns:p14="http://schemas.microsoft.com/office/powerpoint/2010/main" val="5342680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2955" y="5642707"/>
            <a:ext cx="4056184" cy="646331"/>
          </a:xfrm>
          <a:prstGeom prst="rect">
            <a:avLst/>
          </a:prstGeom>
          <a:noFill/>
        </p:spPr>
        <p:txBody>
          <a:bodyPr wrap="square" rtlCol="0">
            <a:spAutoFit/>
          </a:bodyPr>
          <a:lstStyle/>
          <a:p>
            <a:r>
              <a:rPr lang="en-IE" b="1" dirty="0"/>
              <a:t>Land Use Planning and Transport</a:t>
            </a:r>
          </a:p>
          <a:p>
            <a:endParaRPr lang="en-IE" b="1" dirty="0">
              <a:solidFill>
                <a:schemeClr val="tx1">
                  <a:lumMod val="65000"/>
                  <a:lumOff val="35000"/>
                </a:schemeClr>
              </a:solidFill>
            </a:endParaRPr>
          </a:p>
        </p:txBody>
      </p:sp>
      <p:cxnSp>
        <p:nvCxnSpPr>
          <p:cNvPr id="6" name="Straight Connector 5"/>
          <p:cNvCxnSpPr/>
          <p:nvPr/>
        </p:nvCxnSpPr>
        <p:spPr>
          <a:xfrm>
            <a:off x="461108" y="5642707"/>
            <a:ext cx="3813907" cy="0"/>
          </a:xfrm>
          <a:prstGeom prst="line">
            <a:avLst/>
          </a:prstGeom>
          <a:ln w="28575"/>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3547807" y="5365707"/>
            <a:ext cx="933940" cy="276999"/>
          </a:xfrm>
          <a:prstGeom prst="rect">
            <a:avLst/>
          </a:prstGeom>
          <a:noFill/>
        </p:spPr>
        <p:txBody>
          <a:bodyPr wrap="square" rtlCol="0">
            <a:spAutoFit/>
          </a:bodyPr>
          <a:lstStyle/>
          <a:p>
            <a:r>
              <a:rPr lang="en-IE" sz="1200" b="1" dirty="0"/>
              <a:t>July 2019</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0554" y="6146766"/>
            <a:ext cx="1185862" cy="571500"/>
          </a:xfrm>
          <a:prstGeom prst="rect">
            <a:avLst/>
          </a:prstGeom>
        </p:spPr>
      </p:pic>
      <p:sp>
        <p:nvSpPr>
          <p:cNvPr id="3" name="TextBox 2">
            <a:extLst>
              <a:ext uri="{FF2B5EF4-FFF2-40B4-BE49-F238E27FC236}">
                <a16:creationId xmlns:a16="http://schemas.microsoft.com/office/drawing/2014/main" id="{B1F84514-9B31-4E9F-A21B-8AE298567FCD}"/>
              </a:ext>
            </a:extLst>
          </p:cNvPr>
          <p:cNvSpPr txBox="1"/>
          <p:nvPr/>
        </p:nvSpPr>
        <p:spPr>
          <a:xfrm>
            <a:off x="2842870" y="2432807"/>
            <a:ext cx="3576300" cy="461665"/>
          </a:xfrm>
          <a:prstGeom prst="rect">
            <a:avLst/>
          </a:prstGeom>
          <a:noFill/>
        </p:spPr>
        <p:txBody>
          <a:bodyPr wrap="none" rtlCol="0">
            <a:spAutoFit/>
          </a:bodyPr>
          <a:lstStyle/>
          <a:p>
            <a:r>
              <a:rPr lang="en-GB" sz="2400" b="1" dirty="0"/>
              <a:t>Draft Outdoor Advertising </a:t>
            </a:r>
            <a:endParaRPr lang="en-IE" sz="2400" b="1" dirty="0"/>
          </a:p>
        </p:txBody>
      </p:sp>
    </p:spTree>
    <p:extLst>
      <p:ext uri="{BB962C8B-B14F-4D97-AF65-F5344CB8AC3E}">
        <p14:creationId xmlns:p14="http://schemas.microsoft.com/office/powerpoint/2010/main" val="3060576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0554" y="6146766"/>
            <a:ext cx="1185862" cy="571500"/>
          </a:xfrm>
          <a:prstGeom prst="rect">
            <a:avLst/>
          </a:prstGeom>
        </p:spPr>
      </p:pic>
      <p:sp>
        <p:nvSpPr>
          <p:cNvPr id="4" name="TextBox 3">
            <a:extLst>
              <a:ext uri="{FF2B5EF4-FFF2-40B4-BE49-F238E27FC236}">
                <a16:creationId xmlns:a16="http://schemas.microsoft.com/office/drawing/2014/main" id="{1A6CC190-6A28-4CCF-98B1-234CA864FB5D}"/>
              </a:ext>
            </a:extLst>
          </p:cNvPr>
          <p:cNvSpPr txBox="1"/>
          <p:nvPr/>
        </p:nvSpPr>
        <p:spPr>
          <a:xfrm>
            <a:off x="107584" y="1009011"/>
            <a:ext cx="8928832" cy="5893921"/>
          </a:xfrm>
          <a:prstGeom prst="rect">
            <a:avLst/>
          </a:prstGeom>
          <a:noFill/>
        </p:spPr>
        <p:txBody>
          <a:bodyPr wrap="square" rtlCol="0">
            <a:spAutoFit/>
          </a:bodyPr>
          <a:lstStyle/>
          <a:p>
            <a:r>
              <a:rPr lang="en-IE" sz="1500" b="1" dirty="0"/>
              <a:t>Zone 1:</a:t>
            </a:r>
            <a:r>
              <a:rPr lang="en-IE" sz="1500" dirty="0"/>
              <a:t> </a:t>
            </a:r>
            <a:r>
              <a:rPr lang="en-IE" sz="1300" dirty="0"/>
              <a:t>This zone consists of</a:t>
            </a:r>
            <a:r>
              <a:rPr lang="en-IE" sz="1500" dirty="0"/>
              <a:t> </a:t>
            </a:r>
            <a:r>
              <a:rPr lang="en-IE" sz="1500" b="1" dirty="0"/>
              <a:t>the most sensitive areas </a:t>
            </a:r>
            <a:r>
              <a:rPr lang="en-IE" sz="1300" dirty="0"/>
              <a:t>and primarily relates to Architectural Conservation Areas (ACA) which contain places, areas and groups of structures that exhibit unique, distinct character and qualities. There is a strong presumption against large outdoor advertisements within these areas. Smaller advertisements may be considered subject to sensitive design and siting. </a:t>
            </a:r>
          </a:p>
          <a:p>
            <a:endParaRPr lang="en-IE" sz="1300" dirty="0"/>
          </a:p>
          <a:p>
            <a:r>
              <a:rPr lang="en-IE" sz="1500" b="1" dirty="0"/>
              <a:t>Zone 2:</a:t>
            </a:r>
            <a:r>
              <a:rPr lang="en-IE" sz="1500" dirty="0"/>
              <a:t> </a:t>
            </a:r>
            <a:r>
              <a:rPr lang="en-IE" sz="1300" dirty="0"/>
              <a:t>This zone consists of </a:t>
            </a:r>
            <a:r>
              <a:rPr lang="en-IE" sz="1500" b="1" dirty="0"/>
              <a:t>urban centres </a:t>
            </a:r>
            <a:r>
              <a:rPr lang="en-IE" sz="1300" dirty="0"/>
              <a:t>that comprise retail and commercial uses. Outdoor advertisements may be permitted here subject to special development management measures. </a:t>
            </a:r>
          </a:p>
          <a:p>
            <a:endParaRPr lang="en-IE" sz="1300" b="1" dirty="0"/>
          </a:p>
          <a:p>
            <a:r>
              <a:rPr lang="en-IE" sz="1500" b="1" dirty="0"/>
              <a:t>Zone 3:</a:t>
            </a:r>
            <a:r>
              <a:rPr lang="en-IE" sz="1500" dirty="0"/>
              <a:t> </a:t>
            </a:r>
            <a:r>
              <a:rPr lang="en-IE" sz="1300" dirty="0"/>
              <a:t>This zone consists of the main </a:t>
            </a:r>
            <a:r>
              <a:rPr lang="en-IE" sz="1500" b="1" dirty="0"/>
              <a:t>transport corridors </a:t>
            </a:r>
            <a:r>
              <a:rPr lang="en-IE" sz="1300" dirty="0"/>
              <a:t>into, out of and within the county including the primary road network and Luas lines. There is an opportunity for the managed provision of outdoor advertising on these corridors in the public domain. </a:t>
            </a:r>
            <a:r>
              <a:rPr lang="en-US" sz="1300" dirty="0"/>
              <a:t>Subject to compliance with the development management standards, compliance with road and transport safety requirements as set by TII and SDCC as set out in Section 7, the development of outdoor advertising in this zone will be open for consideration.</a:t>
            </a:r>
            <a:r>
              <a:rPr lang="en-US" sz="1300" i="1" dirty="0"/>
              <a:t> </a:t>
            </a:r>
            <a:r>
              <a:rPr lang="en-IE" sz="1300" i="1" dirty="0"/>
              <a:t>(Further discussion with TII is required to inform this that may result in some changes, however, this will take place in advance of the policy variation going on public display in September).</a:t>
            </a:r>
            <a:r>
              <a:rPr lang="en-IE" sz="1300" dirty="0"/>
              <a:t>  </a:t>
            </a:r>
          </a:p>
          <a:p>
            <a:endParaRPr lang="en-IE" sz="1300" b="1" dirty="0"/>
          </a:p>
          <a:p>
            <a:r>
              <a:rPr lang="en-IE" sz="1500" b="1" dirty="0"/>
              <a:t>Zone 4:</a:t>
            </a:r>
            <a:r>
              <a:rPr lang="en-IE" sz="1500" dirty="0"/>
              <a:t> </a:t>
            </a:r>
            <a:r>
              <a:rPr lang="en-IE" sz="1300" dirty="0"/>
              <a:t>This zone consists of existing and potential </a:t>
            </a:r>
            <a:r>
              <a:rPr lang="en-IE" sz="1500" b="1" dirty="0"/>
              <a:t>high amenity areas </a:t>
            </a:r>
            <a:r>
              <a:rPr lang="en-IE" sz="1300" dirty="0"/>
              <a:t>including the Grand Canal corridor, the </a:t>
            </a:r>
            <a:r>
              <a:rPr lang="en-IE" sz="1300" dirty="0" err="1"/>
              <a:t>Liffey</a:t>
            </a:r>
            <a:r>
              <a:rPr lang="en-IE" sz="1300" dirty="0"/>
              <a:t> Valley, the Dodder Valley, the Dublin Mountains and upland rural areas. There is a strong presumption against outdoor advertising in this zone. </a:t>
            </a:r>
          </a:p>
          <a:p>
            <a:endParaRPr lang="en-IE" sz="1300" b="1" dirty="0"/>
          </a:p>
          <a:p>
            <a:r>
              <a:rPr lang="en-IE" sz="1500" b="1" dirty="0"/>
              <a:t>Zone 5:</a:t>
            </a:r>
            <a:r>
              <a:rPr lang="en-IE" sz="1500" dirty="0"/>
              <a:t> </a:t>
            </a:r>
            <a:r>
              <a:rPr lang="en-IE" sz="1300" dirty="0"/>
              <a:t>This zone consists of significant developing areas where advertising could form an </a:t>
            </a:r>
            <a:r>
              <a:rPr lang="en-US" sz="1300" dirty="0"/>
              <a:t>integral part of newly created streetscapes. This zone relates to certain </a:t>
            </a:r>
            <a:r>
              <a:rPr lang="en-US" sz="1500" b="1" dirty="0"/>
              <a:t>strategic developments, regeneration areas or new residential communities </a:t>
            </a:r>
            <a:r>
              <a:rPr lang="en-US" sz="1300" dirty="0"/>
              <a:t>where advertising may form part of new streetscapes, having regard to the need to protect residential amenities. Subject to compliance with development management, the development of outdoor advertising in this zone will be open for consideration.</a:t>
            </a:r>
            <a:endParaRPr lang="en-IE" sz="1300" dirty="0"/>
          </a:p>
          <a:p>
            <a:endParaRPr lang="en-IE" sz="1300" b="1" dirty="0"/>
          </a:p>
          <a:p>
            <a:r>
              <a:rPr lang="en-IE" sz="1500" b="1" dirty="0"/>
              <a:t>Zone 6:</a:t>
            </a:r>
            <a:r>
              <a:rPr lang="en-IE" sz="1500" dirty="0"/>
              <a:t> </a:t>
            </a:r>
            <a:r>
              <a:rPr lang="en-IE" sz="1300" dirty="0"/>
              <a:t>This zone consists of predominantly </a:t>
            </a:r>
            <a:r>
              <a:rPr lang="en-IE" sz="1500" b="1" dirty="0"/>
              <a:t>existing residential areas </a:t>
            </a:r>
            <a:r>
              <a:rPr lang="en-IE" sz="1300" dirty="0"/>
              <a:t>where outdoor advertisements would generally be visually inappropriate. </a:t>
            </a:r>
            <a:r>
              <a:rPr lang="en-US" sz="1300" dirty="0"/>
              <a:t>Within this zone, there are large areas of separate robust character and may have the potential to accommodate outdoor advertising.</a:t>
            </a:r>
            <a:endParaRPr lang="en-IE" sz="1300" dirty="0"/>
          </a:p>
          <a:p>
            <a:endParaRPr lang="en-IE" sz="1400" dirty="0"/>
          </a:p>
        </p:txBody>
      </p:sp>
      <p:sp>
        <p:nvSpPr>
          <p:cNvPr id="9" name="TextBox 8">
            <a:extLst>
              <a:ext uri="{FF2B5EF4-FFF2-40B4-BE49-F238E27FC236}">
                <a16:creationId xmlns:a16="http://schemas.microsoft.com/office/drawing/2014/main" id="{C40D69B6-24A2-4F0F-B9FB-A257D58E659D}"/>
              </a:ext>
            </a:extLst>
          </p:cNvPr>
          <p:cNvSpPr txBox="1"/>
          <p:nvPr/>
        </p:nvSpPr>
        <p:spPr>
          <a:xfrm>
            <a:off x="107584" y="261107"/>
            <a:ext cx="4008020" cy="461665"/>
          </a:xfrm>
          <a:prstGeom prst="rect">
            <a:avLst/>
          </a:prstGeom>
          <a:noFill/>
        </p:spPr>
        <p:txBody>
          <a:bodyPr wrap="none" rtlCol="0">
            <a:spAutoFit/>
          </a:bodyPr>
          <a:lstStyle/>
          <a:p>
            <a:r>
              <a:rPr lang="en-GB" sz="2400" b="1" dirty="0"/>
              <a:t>Outdoor Advertising locations</a:t>
            </a:r>
            <a:endParaRPr lang="en-IE" sz="2400" b="1" dirty="0"/>
          </a:p>
        </p:txBody>
      </p:sp>
    </p:spTree>
    <p:extLst>
      <p:ext uri="{BB962C8B-B14F-4D97-AF65-F5344CB8AC3E}">
        <p14:creationId xmlns:p14="http://schemas.microsoft.com/office/powerpoint/2010/main" val="98110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0554" y="6146766"/>
            <a:ext cx="1185862" cy="571500"/>
          </a:xfrm>
          <a:prstGeom prst="rect">
            <a:avLst/>
          </a:prstGeom>
        </p:spPr>
      </p:pic>
      <p:sp>
        <p:nvSpPr>
          <p:cNvPr id="9" name="TextBox 8">
            <a:extLst>
              <a:ext uri="{FF2B5EF4-FFF2-40B4-BE49-F238E27FC236}">
                <a16:creationId xmlns:a16="http://schemas.microsoft.com/office/drawing/2014/main" id="{C40D69B6-24A2-4F0F-B9FB-A257D58E659D}"/>
              </a:ext>
            </a:extLst>
          </p:cNvPr>
          <p:cNvSpPr txBox="1"/>
          <p:nvPr/>
        </p:nvSpPr>
        <p:spPr>
          <a:xfrm>
            <a:off x="107584" y="261107"/>
            <a:ext cx="4008020" cy="461665"/>
          </a:xfrm>
          <a:prstGeom prst="rect">
            <a:avLst/>
          </a:prstGeom>
          <a:noFill/>
        </p:spPr>
        <p:txBody>
          <a:bodyPr wrap="none" rtlCol="0">
            <a:spAutoFit/>
          </a:bodyPr>
          <a:lstStyle/>
          <a:p>
            <a:r>
              <a:rPr lang="en-GB" sz="2400" b="1" dirty="0"/>
              <a:t>Outdoor Advertising locations</a:t>
            </a:r>
            <a:endParaRPr lang="en-IE" sz="2400" b="1" dirty="0"/>
          </a:p>
        </p:txBody>
      </p:sp>
      <p:grpSp>
        <p:nvGrpSpPr>
          <p:cNvPr id="3" name="Group 4">
            <a:extLst>
              <a:ext uri="{FF2B5EF4-FFF2-40B4-BE49-F238E27FC236}">
                <a16:creationId xmlns:a16="http://schemas.microsoft.com/office/drawing/2014/main" id="{A68F358E-EBEE-40D8-BD4F-9CB121E311C1}"/>
              </a:ext>
            </a:extLst>
          </p:cNvPr>
          <p:cNvGrpSpPr>
            <a:grpSpLocks noChangeAspect="1"/>
          </p:cNvGrpSpPr>
          <p:nvPr/>
        </p:nvGrpSpPr>
        <p:grpSpPr bwMode="auto">
          <a:xfrm>
            <a:off x="63500" y="0"/>
            <a:ext cx="9017000" cy="6858000"/>
            <a:chOff x="40" y="0"/>
            <a:chExt cx="5680" cy="4320"/>
          </a:xfrm>
        </p:grpSpPr>
        <p:sp>
          <p:nvSpPr>
            <p:cNvPr id="5" name="AutoShape 3">
              <a:extLst>
                <a:ext uri="{FF2B5EF4-FFF2-40B4-BE49-F238E27FC236}">
                  <a16:creationId xmlns:a16="http://schemas.microsoft.com/office/drawing/2014/main" id="{28898C1E-70CE-4E3F-A8AA-68AD65A6043E}"/>
                </a:ext>
              </a:extLst>
            </p:cNvPr>
            <p:cNvSpPr>
              <a:spLocks noChangeAspect="1" noChangeArrowheads="1" noTextEdit="1"/>
            </p:cNvSpPr>
            <p:nvPr/>
          </p:nvSpPr>
          <p:spPr bwMode="auto">
            <a:xfrm>
              <a:off x="40" y="0"/>
              <a:ext cx="5680"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IE"/>
            </a:p>
          </p:txBody>
        </p:sp>
        <p:pic>
          <p:nvPicPr>
            <p:cNvPr id="1029" name="Picture 5">
              <a:extLst>
                <a:ext uri="{FF2B5EF4-FFF2-40B4-BE49-F238E27FC236}">
                  <a16:creationId xmlns:a16="http://schemas.microsoft.com/office/drawing/2014/main" id="{CDE0167F-4449-4D99-A88B-4790ED7FBD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 y="0"/>
              <a:ext cx="5684" cy="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575950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0554" y="6146766"/>
            <a:ext cx="1185862" cy="571500"/>
          </a:xfrm>
          <a:prstGeom prst="rect">
            <a:avLst/>
          </a:prstGeom>
        </p:spPr>
      </p:pic>
      <p:sp>
        <p:nvSpPr>
          <p:cNvPr id="4" name="TextBox 3">
            <a:extLst>
              <a:ext uri="{FF2B5EF4-FFF2-40B4-BE49-F238E27FC236}">
                <a16:creationId xmlns:a16="http://schemas.microsoft.com/office/drawing/2014/main" id="{1A6CC190-6A28-4CCF-98B1-234CA864FB5D}"/>
              </a:ext>
            </a:extLst>
          </p:cNvPr>
          <p:cNvSpPr txBox="1"/>
          <p:nvPr/>
        </p:nvSpPr>
        <p:spPr>
          <a:xfrm>
            <a:off x="545734" y="1942461"/>
            <a:ext cx="8928832" cy="1923604"/>
          </a:xfrm>
          <a:prstGeom prst="rect">
            <a:avLst/>
          </a:prstGeom>
          <a:noFill/>
        </p:spPr>
        <p:txBody>
          <a:bodyPr wrap="square" rtlCol="0">
            <a:spAutoFit/>
          </a:bodyPr>
          <a:lstStyle/>
          <a:p>
            <a:pPr marL="285750" indent="-285750">
              <a:buFont typeface="Arial" panose="020B0604020202020204" pitchFamily="34" charset="0"/>
              <a:buChar char="•"/>
            </a:pPr>
            <a:r>
              <a:rPr lang="en-IE" sz="1500" b="1" dirty="0"/>
              <a:t>July 2019:		</a:t>
            </a:r>
            <a:r>
              <a:rPr lang="en-IE" sz="1500" dirty="0"/>
              <a:t>Notify Council of intention to vary the County Development Plan </a:t>
            </a:r>
          </a:p>
          <a:p>
            <a:pPr marL="285750" indent="-285750">
              <a:buFont typeface="Arial" panose="020B0604020202020204" pitchFamily="34" charset="0"/>
              <a:buChar char="•"/>
            </a:pPr>
            <a:endParaRPr lang="en-IE" sz="1500" b="1" dirty="0"/>
          </a:p>
          <a:p>
            <a:pPr marL="285750" indent="-285750">
              <a:buFont typeface="Arial" panose="020B0604020202020204" pitchFamily="34" charset="0"/>
              <a:buChar char="•"/>
            </a:pPr>
            <a:r>
              <a:rPr lang="en-IE" sz="1500" b="1" dirty="0"/>
              <a:t>September 2019:	</a:t>
            </a:r>
            <a:r>
              <a:rPr lang="en-IE" sz="1500" dirty="0"/>
              <a:t>Public consultation on the proposed variation </a:t>
            </a:r>
          </a:p>
          <a:p>
            <a:pPr marL="285750" indent="-285750">
              <a:buFont typeface="Arial" panose="020B0604020202020204" pitchFamily="34" charset="0"/>
              <a:buChar char="•"/>
            </a:pPr>
            <a:endParaRPr lang="en-IE" sz="1500" dirty="0"/>
          </a:p>
          <a:p>
            <a:pPr marL="285750" indent="-285750">
              <a:buFont typeface="Arial" panose="020B0604020202020204" pitchFamily="34" charset="0"/>
              <a:buChar char="•"/>
            </a:pPr>
            <a:r>
              <a:rPr lang="en-IE" sz="1500" b="1" dirty="0"/>
              <a:t>Q1 2020:</a:t>
            </a:r>
            <a:r>
              <a:rPr lang="en-IE" sz="1500" dirty="0"/>
              <a:t>		Brief Land Use Planning Transport SPC</a:t>
            </a:r>
          </a:p>
          <a:p>
            <a:pPr marL="285750" indent="-285750">
              <a:buFont typeface="Arial" panose="020B0604020202020204" pitchFamily="34" charset="0"/>
              <a:buChar char="•"/>
            </a:pPr>
            <a:endParaRPr lang="en-IE" sz="1500" dirty="0"/>
          </a:p>
          <a:p>
            <a:pPr marL="285750" indent="-285750">
              <a:buFont typeface="Arial" panose="020B0604020202020204" pitchFamily="34" charset="0"/>
              <a:buChar char="•"/>
            </a:pPr>
            <a:r>
              <a:rPr lang="en-IE" sz="1500" b="1" dirty="0"/>
              <a:t>Q1 2020:</a:t>
            </a:r>
            <a:r>
              <a:rPr lang="en-IE" sz="1500" dirty="0"/>
              <a:t>		Council to consider and decide on final proposed variation</a:t>
            </a:r>
            <a:endParaRPr lang="en-IE" sz="1300" dirty="0"/>
          </a:p>
          <a:p>
            <a:endParaRPr lang="en-IE" sz="1400" dirty="0"/>
          </a:p>
        </p:txBody>
      </p:sp>
      <p:sp>
        <p:nvSpPr>
          <p:cNvPr id="9" name="TextBox 8">
            <a:extLst>
              <a:ext uri="{FF2B5EF4-FFF2-40B4-BE49-F238E27FC236}">
                <a16:creationId xmlns:a16="http://schemas.microsoft.com/office/drawing/2014/main" id="{C40D69B6-24A2-4F0F-B9FB-A257D58E659D}"/>
              </a:ext>
            </a:extLst>
          </p:cNvPr>
          <p:cNvSpPr txBox="1"/>
          <p:nvPr/>
        </p:nvSpPr>
        <p:spPr>
          <a:xfrm>
            <a:off x="107584" y="261107"/>
            <a:ext cx="1149097" cy="461665"/>
          </a:xfrm>
          <a:prstGeom prst="rect">
            <a:avLst/>
          </a:prstGeom>
          <a:noFill/>
        </p:spPr>
        <p:txBody>
          <a:bodyPr wrap="none" rtlCol="0">
            <a:spAutoFit/>
          </a:bodyPr>
          <a:lstStyle/>
          <a:p>
            <a:r>
              <a:rPr lang="en-GB" sz="2400" b="1" dirty="0"/>
              <a:t>Process</a:t>
            </a:r>
            <a:endParaRPr lang="en-IE" sz="2400" b="1" dirty="0"/>
          </a:p>
        </p:txBody>
      </p:sp>
    </p:spTree>
    <p:extLst>
      <p:ext uri="{BB962C8B-B14F-4D97-AF65-F5344CB8AC3E}">
        <p14:creationId xmlns:p14="http://schemas.microsoft.com/office/powerpoint/2010/main" val="170967029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1108</TotalTime>
  <Words>404</Words>
  <Application>Microsoft Office PowerPoint</Application>
  <PresentationFormat>On-screen Show (4:3)</PresentationFormat>
  <Paragraphs>24</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Mick Mulhern</dc:creator>
  <cp:lastModifiedBy>Mick Mulhern</cp:lastModifiedBy>
  <cp:revision>40</cp:revision>
  <dcterms:created xsi:type="dcterms:W3CDTF">2019-05-16T10:03:41Z</dcterms:created>
  <dcterms:modified xsi:type="dcterms:W3CDTF">2019-07-08T12:23:25Z</dcterms:modified>
</cp:coreProperties>
</file>