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  <p:sldMasterId id="2147483672" r:id="rId3"/>
  </p:sldMasterIdLst>
  <p:sldIdLst>
    <p:sldId id="256" r:id="rId4"/>
    <p:sldId id="273" r:id="rId5"/>
    <p:sldId id="298" r:id="rId6"/>
    <p:sldId id="299" r:id="rId7"/>
    <p:sldId id="290" r:id="rId8"/>
    <p:sldId id="287" r:id="rId9"/>
    <p:sldId id="300" r:id="rId10"/>
    <p:sldId id="286" r:id="rId11"/>
    <p:sldId id="301" r:id="rId12"/>
    <p:sldId id="302" r:id="rId13"/>
    <p:sldId id="307" r:id="rId14"/>
    <p:sldId id="303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10" Type="http://schemas.openxmlformats.org/officeDocument/2006/relationships/slide" Target="slides/slide7.xml"/><Relationship Id="rId19" Type="http://schemas.openxmlformats.org/officeDocument/2006/relationships/tableStyles" Target="tableStyle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19F77E-61C2-4727-BAD6-87AF8677740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51F441E-CDA0-4924-828E-F5F54DB62B4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530768E-004E-446F-A012-AEFA852D07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13F848-C591-41E8-B0C8-C7134DBE81E6}" type="datetimeFigureOut">
              <a:rPr lang="en-IE" smtClean="0"/>
              <a:t>03/05/2019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5E43A4-8201-4B7A-95C7-61A2C1FB68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AEF2940-CBD0-4740-8C96-606CBD0668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9E2A5-39FF-42DF-94C5-0F597BC3E145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2528268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66A263-9C45-4F9D-BF5A-022E725F3C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6C3820D-E253-45B4-B01A-400E6147687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68A4EC-8ECC-4AE4-9E5F-27FB072D3B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13F848-C591-41E8-B0C8-C7134DBE81E6}" type="datetimeFigureOut">
              <a:rPr lang="en-IE" smtClean="0"/>
              <a:t>03/05/2019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A6D1AF-61FB-4EA9-9993-30BF12E529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9BB1FF2-E13C-49FD-BE98-DA45C3600D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9E2A5-39FF-42DF-94C5-0F597BC3E145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42130263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10851F6-AF2F-490A-82A2-7C1C7A71BEB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BF4AB3B-10DB-4ECD-8FAA-4B5341BBF86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EE4EEC7-18D7-4BBD-8B9F-1B2A22D1E5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13F848-C591-41E8-B0C8-C7134DBE81E6}" type="datetimeFigureOut">
              <a:rPr lang="en-IE" smtClean="0"/>
              <a:t>03/05/2019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8D2C30-7768-4CFB-BE65-DBB49954FB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56E094D-7357-4560-992F-5C18EBA359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9E2A5-39FF-42DF-94C5-0F597BC3E145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23173686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9FA53-8AA2-4A42-8B99-A9F627A02A8E}" type="datetimeFigureOut">
              <a:rPr lang="en-IE" smtClean="0"/>
              <a:t>03/05/2019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53BCEA-7158-425D-A1DA-D4A92F78616E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12160541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9FA53-8AA2-4A42-8B99-A9F627A02A8E}" type="datetimeFigureOut">
              <a:rPr lang="en-IE" smtClean="0"/>
              <a:t>03/05/2019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53BCEA-7158-425D-A1DA-D4A92F78616E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84426588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9FA53-8AA2-4A42-8B99-A9F627A02A8E}" type="datetimeFigureOut">
              <a:rPr lang="en-IE" smtClean="0"/>
              <a:t>03/05/2019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53BCEA-7158-425D-A1DA-D4A92F78616E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99649473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9FA53-8AA2-4A42-8B99-A9F627A02A8E}" type="datetimeFigureOut">
              <a:rPr lang="en-IE" smtClean="0"/>
              <a:t>03/05/2019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53BCEA-7158-425D-A1DA-D4A92F78616E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41463989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9FA53-8AA2-4A42-8B99-A9F627A02A8E}" type="datetimeFigureOut">
              <a:rPr lang="en-IE" smtClean="0"/>
              <a:t>03/05/2019</a:t>
            </a:fld>
            <a:endParaRPr lang="en-I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53BCEA-7158-425D-A1DA-D4A92F78616E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11630580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9FA53-8AA2-4A42-8B99-A9F627A02A8E}" type="datetimeFigureOut">
              <a:rPr lang="en-IE" smtClean="0"/>
              <a:t>03/05/2019</a:t>
            </a:fld>
            <a:endParaRPr lang="en-I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53BCEA-7158-425D-A1DA-D4A92F78616E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93545167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9FA53-8AA2-4A42-8B99-A9F627A02A8E}" type="datetimeFigureOut">
              <a:rPr lang="en-IE" smtClean="0"/>
              <a:t>03/05/2019</a:t>
            </a:fld>
            <a:endParaRPr lang="en-I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53BCEA-7158-425D-A1DA-D4A92F78616E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9967074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9FA53-8AA2-4A42-8B99-A9F627A02A8E}" type="datetimeFigureOut">
              <a:rPr lang="en-IE" smtClean="0"/>
              <a:t>03/05/2019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53BCEA-7158-425D-A1DA-D4A92F78616E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3841459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AA9A66-811A-4252-8B2F-C83600A24C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BEB98B-24C4-4229-B2B2-034E4DD3C24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85A89FA-AB4F-4E94-834D-E9182D4E5A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13F848-C591-41E8-B0C8-C7134DBE81E6}" type="datetimeFigureOut">
              <a:rPr lang="en-IE" smtClean="0"/>
              <a:t>03/05/2019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228FE9-6A60-476E-ABE9-4BE076AB3E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69388A5-2E62-42A0-9A6F-B400E68915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9E2A5-39FF-42DF-94C5-0F597BC3E145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90985060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9FA53-8AA2-4A42-8B99-A9F627A02A8E}" type="datetimeFigureOut">
              <a:rPr lang="en-IE" smtClean="0"/>
              <a:t>03/05/2019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53BCEA-7158-425D-A1DA-D4A92F78616E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03310143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9FA53-8AA2-4A42-8B99-A9F627A02A8E}" type="datetimeFigureOut">
              <a:rPr lang="en-IE" smtClean="0"/>
              <a:t>03/05/2019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53BCEA-7158-425D-A1DA-D4A92F78616E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27045415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9FA53-8AA2-4A42-8B99-A9F627A02A8E}" type="datetimeFigureOut">
              <a:rPr lang="en-IE" smtClean="0"/>
              <a:t>03/05/2019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53BCEA-7158-425D-A1DA-D4A92F78616E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01625853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E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19BC3D-ECD1-44B4-9901-619F727EB71E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0956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D6AE44-88AD-4D9F-8120-483671376163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2559505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39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4"/>
            <a:ext cx="105156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0BB1E9-E9EF-4765-B8B6-5ADB822E56DE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7248320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981200"/>
            <a:ext cx="508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981200"/>
            <a:ext cx="508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DFEFE9-9618-4107-9580-CB3BAF27B987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053122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7" y="365126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0318" y="1681163"/>
            <a:ext cx="515831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0318" y="2505075"/>
            <a:ext cx="5158316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71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71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6E2F01-C851-4BB9-8650-D2E71AEE5735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2722359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33513E-65F4-4393-A1AA-9BD587AB7C31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9501870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E51986-F786-4810-8581-70BC886F8D53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96692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0D7FC2-2F30-41B6-B0E6-4A70F5CB2C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0A1C4F9-070D-42E2-A13B-146674D91AA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C9D7485-953A-41EF-8E7A-88E10C2A7C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13F848-C591-41E8-B0C8-C7134DBE81E6}" type="datetimeFigureOut">
              <a:rPr lang="en-IE" smtClean="0"/>
              <a:t>03/05/2019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C209F31-1B5A-43AD-8588-DD2D6697D3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2D7C2C4-BADC-4ECD-8F74-93EA6F255D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9E2A5-39FF-42DF-94C5-0F597BC3E145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192897310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4678C8-DAD3-4A46-8DB5-E836870D9017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3968666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IE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C863F0-DE1A-4C5E-A958-59C56BB16600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8145059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3BEEAB-4C22-4425-91BF-93B1EF4AB39F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718423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6800" y="609600"/>
            <a:ext cx="25908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09600"/>
            <a:ext cx="75692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638C15-2774-4BFE-8AAF-CEACBE6348F6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454250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19293B-90FD-4D79-8F2D-E70EE76073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335CF7-2E13-46E1-924F-5E19DDE0590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F74BF18-1C16-4749-900F-5B4B378ED6E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9C7613A-F8AE-4547-8BC6-B5C8B23E22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13F848-C591-41E8-B0C8-C7134DBE81E6}" type="datetimeFigureOut">
              <a:rPr lang="en-IE" smtClean="0"/>
              <a:t>03/05/2019</a:t>
            </a:fld>
            <a:endParaRPr lang="en-I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67F60AF-AC09-4C41-BBAA-CCAF2FE1A5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BC9C5A9-10D2-45BC-807C-37A703393C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9E2A5-39FF-42DF-94C5-0F597BC3E145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9841107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881807-8D4B-4C91-BFAE-75D536EDEA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C8874F8-CD43-48B5-B3C0-F03F8D02CA6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CF05514-3B16-4DC5-9C7B-C06462F928B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E219C2E-2EF7-43FF-8782-5E1F877E2D1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975C093-53DA-42B8-A6CC-926881702B5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F3806EB-9E18-41BA-A85C-247C0AACE6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13F848-C591-41E8-B0C8-C7134DBE81E6}" type="datetimeFigureOut">
              <a:rPr lang="en-IE" smtClean="0"/>
              <a:t>03/05/2019</a:t>
            </a:fld>
            <a:endParaRPr lang="en-IE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6795CCA-DE5C-4B08-A3D0-BCE434D442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75A368E-4308-4EF9-8C8E-6A8408E2F7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9E2A5-39FF-42DF-94C5-0F597BC3E145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3457272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8CF465-69F9-455A-AA1A-9ABDE545EC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7F3B9AD-2EE9-4814-8B34-20790F7920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13F848-C591-41E8-B0C8-C7134DBE81E6}" type="datetimeFigureOut">
              <a:rPr lang="en-IE" smtClean="0"/>
              <a:t>03/05/2019</a:t>
            </a:fld>
            <a:endParaRPr lang="en-I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9CE4D7F-48FC-49DA-949A-8EF6782272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74A5162-EB69-41D0-B6E1-2C5E41FADC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9E2A5-39FF-42DF-94C5-0F597BC3E145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2827470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5731A52-B096-4CC1-A1D5-3320AF6716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13F848-C591-41E8-B0C8-C7134DBE81E6}" type="datetimeFigureOut">
              <a:rPr lang="en-IE" smtClean="0"/>
              <a:t>03/05/2019</a:t>
            </a:fld>
            <a:endParaRPr lang="en-IE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41B34D0-6D0B-41D3-A190-F7C25A3B25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624486E-14E2-481B-9AED-BB3A7963E0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9E2A5-39FF-42DF-94C5-0F597BC3E145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6162641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3C0771-835E-440D-AC98-368BA74637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78FFED-A4CA-4BE7-AB15-B31B8D1357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C141E10-5A12-4DC3-9825-1E2AC14162E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95C5A0E-60B2-402E-89CA-D190FFB142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13F848-C591-41E8-B0C8-C7134DBE81E6}" type="datetimeFigureOut">
              <a:rPr lang="en-IE" smtClean="0"/>
              <a:t>03/05/2019</a:t>
            </a:fld>
            <a:endParaRPr lang="en-I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EDFD0B1-626C-47E6-B43E-8BC4C15A91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E1A3C7D-07D5-4B43-A116-2B8F539198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9E2A5-39FF-42DF-94C5-0F597BC3E145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7952436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269B1E-AB05-41D7-8BAE-2EC29552A9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C967FCD-D448-47E8-8EAE-856A08063E1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5AF86A8-12DF-4FD4-BC99-566E9812780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1FBE772-8A8A-4DFE-A966-C6DA788504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13F848-C591-41E8-B0C8-C7134DBE81E6}" type="datetimeFigureOut">
              <a:rPr lang="en-IE" smtClean="0"/>
              <a:t>03/05/2019</a:t>
            </a:fld>
            <a:endParaRPr lang="en-I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36CF92D-94E1-4DBD-AAB8-0BB88E4E31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530C611-57EE-461A-A808-F1CC085DE4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9E2A5-39FF-42DF-94C5-0F597BC3E145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9896985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8983C0C-3F40-47AC-A4EE-D700FD1C3F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6667AE4-C7FE-49C6-9D5C-7001DB2536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C8F18FF-249C-4329-B0F6-7D0CA46EF16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13F848-C591-41E8-B0C8-C7134DBE81E6}" type="datetimeFigureOut">
              <a:rPr lang="en-IE" smtClean="0"/>
              <a:t>03/05/2019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363A3AB-F787-4EB9-A392-0652E9E7A45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E859324-9C73-4A68-A330-1EE4DFC7D1E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D9E2A5-39FF-42DF-94C5-0F597BC3E145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8372551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09FA53-8AA2-4A42-8B99-A9F627A02A8E}" type="datetimeFigureOut">
              <a:rPr lang="en-IE" smtClean="0"/>
              <a:t>03/05/2019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53BCEA-7158-425D-A1DA-D4A92F78616E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9638984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09600"/>
            <a:ext cx="103632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981200"/>
            <a:ext cx="103632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14400" y="6248400"/>
            <a:ext cx="2540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8400"/>
            <a:ext cx="3860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8400"/>
            <a:ext cx="2540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fld id="{35941D24-EF12-486C-8C66-9CEEA984D1BA}" type="slidenum">
              <a:rPr lang="en-US" altLang="en-US">
                <a:solidFill>
                  <a:srgbClr val="000000"/>
                </a:solidFill>
              </a:rPr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56528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34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34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34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34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34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34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34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34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4E7AD4-4DBA-48B5-A9A9-CA902BE3CD9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34E1B69-F683-41B1-A794-FB7AB68CCCC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33767103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823AC064-BC96-4F32-8AE1-B2FD387548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378068" y="343486"/>
            <a:ext cx="11438793" cy="1844256"/>
          </a:xfrm>
          <a:prstGeom prst="rect">
            <a:avLst/>
          </a:prstGeom>
          <a:solidFill>
            <a:srgbClr val="404040"/>
          </a:solidFill>
          <a:ln w="127000" cap="sq" cmpd="thinThick">
            <a:solidFill>
              <a:srgbClr val="40404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ＭＳ Ｐゴシック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1AC713F-8C29-4345-95BA-3CF85A45EA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6073" y="466578"/>
            <a:ext cx="11139854" cy="930447"/>
          </a:xfrm>
        </p:spPr>
        <p:txBody>
          <a:bodyPr vert="horz" lIns="91440" tIns="45720" rIns="91440" bIns="45720" rtlCol="0" anchor="b">
            <a:normAutofit/>
          </a:bodyPr>
          <a:lstStyle/>
          <a:p>
            <a:pPr eaLnBrk="1" hangingPunct="1">
              <a:lnSpc>
                <a:spcPct val="90000"/>
              </a:lnSpc>
            </a:pPr>
            <a:r>
              <a:rPr lang="en-US" sz="54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Considerations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7E7C77BC-7138-40B1-A15B-20F57A49462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2209800" y="1448631"/>
            <a:ext cx="7772400" cy="0"/>
          </a:xfrm>
          <a:prstGeom prst="line">
            <a:avLst/>
          </a:prstGeom>
          <a:ln w="22225">
            <a:solidFill>
              <a:srgbClr val="D9D9D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6EFB6C-211E-403A-8331-5B89DB7528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0393" y="2310834"/>
            <a:ext cx="11506468" cy="3785166"/>
          </a:xfrm>
        </p:spPr>
        <p:txBody>
          <a:bodyPr/>
          <a:lstStyle/>
          <a:p>
            <a:r>
              <a:rPr lang="en-IE" dirty="0"/>
              <a:t>CSO data</a:t>
            </a:r>
          </a:p>
          <a:p>
            <a:pPr lvl="1"/>
            <a:r>
              <a:rPr lang="en-IE" dirty="0"/>
              <a:t>Average straight line distance of worker commute:</a:t>
            </a:r>
          </a:p>
          <a:p>
            <a:pPr lvl="2"/>
            <a:r>
              <a:rPr lang="en-IE" dirty="0"/>
              <a:t>Nationally 15km / South Dublin 8kms;</a:t>
            </a:r>
          </a:p>
          <a:p>
            <a:pPr lvl="1"/>
            <a:r>
              <a:rPr lang="en-IE" dirty="0"/>
              <a:t>Only 7% of workers nationally commute &gt;50kms to work</a:t>
            </a:r>
          </a:p>
          <a:p>
            <a:pPr lvl="1"/>
            <a:r>
              <a:rPr lang="en-IE" dirty="0"/>
              <a:t>40% of students walk to school in South Dublin</a:t>
            </a:r>
          </a:p>
          <a:p>
            <a:r>
              <a:rPr lang="en-IE" dirty="0"/>
              <a:t>Other LAs:</a:t>
            </a:r>
          </a:p>
          <a:p>
            <a:pPr lvl="1"/>
            <a:r>
              <a:rPr lang="en-IE" dirty="0"/>
              <a:t>Range from 5-100kms for Education &amp; 30-100kms for Employment</a:t>
            </a:r>
          </a:p>
          <a:p>
            <a:pPr lvl="1"/>
            <a:r>
              <a:rPr lang="en-IE" dirty="0"/>
              <a:t>One has recommended 300kms for both – will not be allowed.</a:t>
            </a:r>
          </a:p>
          <a:p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263705132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D68CBB-A353-4A6D-98C8-565994BEF4A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7CF4AE1-98F7-41BF-982F-1A657261219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IE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46B3E43-C2BC-4684-A08B-E739F2BD31A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0393" y="330288"/>
            <a:ext cx="11571214" cy="61842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343027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823AC064-BC96-4F32-8AE1-B2FD387548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378068" y="343486"/>
            <a:ext cx="11438793" cy="1844256"/>
          </a:xfrm>
          <a:prstGeom prst="rect">
            <a:avLst/>
          </a:prstGeom>
          <a:solidFill>
            <a:srgbClr val="404040"/>
          </a:solidFill>
          <a:ln w="127000" cap="sq" cmpd="thinThick">
            <a:solidFill>
              <a:srgbClr val="40404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ＭＳ Ｐゴシック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1AC713F-8C29-4345-95BA-3CF85A45EA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6073" y="466578"/>
            <a:ext cx="11139854" cy="930447"/>
          </a:xfrm>
        </p:spPr>
        <p:txBody>
          <a:bodyPr vert="horz" lIns="91440" tIns="45720" rIns="91440" bIns="45720" rtlCol="0" anchor="b">
            <a:normAutofit/>
          </a:bodyPr>
          <a:lstStyle/>
          <a:p>
            <a:pPr eaLnBrk="1" hangingPunct="1">
              <a:lnSpc>
                <a:spcPct val="90000"/>
              </a:lnSpc>
            </a:pPr>
            <a:r>
              <a:rPr lang="en-US" sz="54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Recommendation: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7E7C77BC-7138-40B1-A15B-20F57A49462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2209800" y="1448631"/>
            <a:ext cx="7772400" cy="0"/>
          </a:xfrm>
          <a:prstGeom prst="line">
            <a:avLst/>
          </a:prstGeom>
          <a:ln w="22225">
            <a:solidFill>
              <a:srgbClr val="D9D9D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6EFB6C-211E-403A-8331-5B89DB7528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2766" y="2137109"/>
            <a:ext cx="11506468" cy="3785166"/>
          </a:xfrm>
        </p:spPr>
        <p:txBody>
          <a:bodyPr/>
          <a:lstStyle/>
          <a:p>
            <a:r>
              <a:rPr lang="en-IE" dirty="0"/>
              <a:t>Adopt draft scheme now with:</a:t>
            </a:r>
          </a:p>
          <a:p>
            <a:pPr lvl="1"/>
            <a:r>
              <a:rPr lang="en-IE" dirty="0"/>
              <a:t>10kms distance for education (excluding third-level education)</a:t>
            </a:r>
          </a:p>
          <a:p>
            <a:pPr lvl="1"/>
            <a:r>
              <a:rPr lang="en-IE" dirty="0"/>
              <a:t>30kms distance for employment</a:t>
            </a:r>
          </a:p>
          <a:p>
            <a:r>
              <a:rPr lang="en-IE" dirty="0"/>
              <a:t>Meets the immediate legislative requirement</a:t>
            </a:r>
          </a:p>
          <a:p>
            <a:r>
              <a:rPr lang="en-IE" dirty="0"/>
              <a:t>Further analysis on commuting and places of work &amp; education by SPC in new Council term as required</a:t>
            </a:r>
          </a:p>
          <a:p>
            <a:r>
              <a:rPr lang="en-IE" dirty="0"/>
              <a:t>Amend scheme as necessary in accordance with Members views </a:t>
            </a:r>
            <a:r>
              <a:rPr lang="en-IE" b="1" u="sng" dirty="0"/>
              <a:t>before</a:t>
            </a:r>
            <a:r>
              <a:rPr lang="en-IE" dirty="0"/>
              <a:t> any affordable home delivery in the County</a:t>
            </a:r>
          </a:p>
          <a:p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19734814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9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090679" y="1435675"/>
            <a:ext cx="8999621" cy="4657944"/>
          </a:xfrm>
          <a:noFill/>
        </p:spPr>
        <p:txBody>
          <a:bodyPr>
            <a:normAutofit/>
          </a:bodyPr>
          <a:lstStyle/>
          <a:p>
            <a:pPr algn="l" eaLnBrk="1" hangingPunct="1">
              <a:lnSpc>
                <a:spcPct val="90000"/>
              </a:lnSpc>
            </a:pPr>
            <a:r>
              <a:rPr lang="en-IE" altLang="en-US" sz="4800" dirty="0">
                <a:solidFill>
                  <a:schemeClr val="bg1"/>
                </a:solidFill>
              </a:rPr>
              <a:t> </a:t>
            </a:r>
          </a:p>
          <a:p>
            <a:pPr eaLnBrk="1" hangingPunct="1">
              <a:lnSpc>
                <a:spcPct val="90000"/>
              </a:lnSpc>
            </a:pPr>
            <a:r>
              <a:rPr lang="en-IE" altLang="en-US" sz="4800" dirty="0">
                <a:solidFill>
                  <a:schemeClr val="bg1"/>
                </a:solidFill>
              </a:rPr>
              <a:t>Draft Scheme of Priority for Affordable Dwelling</a:t>
            </a:r>
          </a:p>
          <a:p>
            <a:pPr eaLnBrk="1" hangingPunct="1">
              <a:lnSpc>
                <a:spcPct val="90000"/>
              </a:lnSpc>
            </a:pPr>
            <a:r>
              <a:rPr lang="en-IE" altLang="en-US" sz="4800" dirty="0">
                <a:solidFill>
                  <a:schemeClr val="bg1"/>
                </a:solidFill>
              </a:rPr>
              <a:t>Purchase Arrangements</a:t>
            </a:r>
          </a:p>
          <a:p>
            <a:pPr eaLnBrk="1" hangingPunct="1">
              <a:lnSpc>
                <a:spcPct val="90000"/>
              </a:lnSpc>
            </a:pPr>
            <a:endParaRPr lang="en-IE" altLang="en-US" sz="4800" dirty="0">
              <a:solidFill>
                <a:schemeClr val="bg1"/>
              </a:solidFill>
              <a:latin typeface="Corbel" panose="020B0503020204020204" pitchFamily="34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IE" altLang="en-US" sz="3600" dirty="0">
                <a:solidFill>
                  <a:schemeClr val="bg1"/>
                </a:solidFill>
                <a:latin typeface="Corbel" panose="020B0503020204020204" pitchFamily="34" charset="0"/>
              </a:rPr>
              <a:t>7</a:t>
            </a:r>
            <a:r>
              <a:rPr lang="en-IE" altLang="en-US" sz="3600" baseline="30000" dirty="0">
                <a:solidFill>
                  <a:schemeClr val="bg1"/>
                </a:solidFill>
                <a:latin typeface="Corbel" panose="020B0503020204020204" pitchFamily="34" charset="0"/>
              </a:rPr>
              <a:t>th</a:t>
            </a:r>
            <a:r>
              <a:rPr lang="en-IE" altLang="en-US" sz="3600" dirty="0">
                <a:solidFill>
                  <a:schemeClr val="bg1"/>
                </a:solidFill>
                <a:latin typeface="Corbel" panose="020B0503020204020204" pitchFamily="34" charset="0"/>
              </a:rPr>
              <a:t> May 2019</a:t>
            </a:r>
          </a:p>
        </p:txBody>
      </p:sp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1919288" y="5734050"/>
            <a:ext cx="8305800" cy="719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2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746598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823AC064-BC96-4F32-8AE1-B2FD387548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378068" y="343486"/>
            <a:ext cx="11438793" cy="1844256"/>
          </a:xfrm>
          <a:prstGeom prst="rect">
            <a:avLst/>
          </a:prstGeom>
          <a:solidFill>
            <a:srgbClr val="404040"/>
          </a:solidFill>
          <a:ln w="127000" cap="sq" cmpd="thinThick">
            <a:solidFill>
              <a:srgbClr val="40404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ＭＳ Ｐゴシック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5974B39-2EEB-4DAB-8D1A-40B74A8CDA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6073" y="466578"/>
            <a:ext cx="11139854" cy="930447"/>
          </a:xfrm>
        </p:spPr>
        <p:txBody>
          <a:bodyPr vert="horz" lIns="91440" tIns="45720" rIns="91440" bIns="45720" rtlCol="0" anchor="b">
            <a:normAutofit/>
          </a:bodyPr>
          <a:lstStyle/>
          <a:p>
            <a:pPr eaLnBrk="1" hangingPunct="1">
              <a:lnSpc>
                <a:spcPct val="90000"/>
              </a:lnSpc>
            </a:pPr>
            <a:r>
              <a:rPr lang="en-US" sz="54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Context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7E7C77BC-7138-40B1-A15B-20F57A49462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2209800" y="1448631"/>
            <a:ext cx="7772400" cy="0"/>
          </a:xfrm>
          <a:prstGeom prst="line">
            <a:avLst/>
          </a:prstGeom>
          <a:ln w="22225">
            <a:solidFill>
              <a:srgbClr val="D9D9D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2DC9F1-3868-4C30-A639-638079740B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4400" y="2399714"/>
            <a:ext cx="10363200" cy="4114800"/>
          </a:xfrm>
        </p:spPr>
        <p:txBody>
          <a:bodyPr/>
          <a:lstStyle/>
          <a:p>
            <a:r>
              <a:rPr lang="en-IE" dirty="0"/>
              <a:t>Master Planning Large Council Owned Housing Sites</a:t>
            </a:r>
          </a:p>
          <a:p>
            <a:r>
              <a:rPr lang="en-IE" dirty="0"/>
              <a:t>Affordable Housing in tenure mix for sites at Killinarden, Rathcoole &amp; </a:t>
            </a:r>
            <a:r>
              <a:rPr lang="en-IE" dirty="0" err="1"/>
              <a:t>Clonburris</a:t>
            </a:r>
            <a:endParaRPr lang="en-IE" dirty="0"/>
          </a:p>
          <a:p>
            <a:r>
              <a:rPr lang="en-IE" dirty="0"/>
              <a:t>Terms of Affordable Schemes to be confirmed by DHPLG (Income/</a:t>
            </a:r>
            <a:r>
              <a:rPr lang="en-IE" dirty="0" err="1"/>
              <a:t>Eligiblity</a:t>
            </a:r>
            <a:r>
              <a:rPr lang="en-IE" dirty="0"/>
              <a:t>; Discount; Conditions;)</a:t>
            </a:r>
          </a:p>
          <a:p>
            <a:r>
              <a:rPr lang="en-IE" dirty="0"/>
              <a:t>Legislative Requirement for Scheme of Priorities for Eligible Applicants to be adopted by Council by 18</a:t>
            </a:r>
            <a:r>
              <a:rPr lang="en-IE" baseline="30000" dirty="0"/>
              <a:t>th</a:t>
            </a:r>
            <a:r>
              <a:rPr lang="en-IE" dirty="0"/>
              <a:t> June 2019 – </a:t>
            </a:r>
            <a:r>
              <a:rPr lang="en-IE" u="sng" dirty="0"/>
              <a:t>can be amended subsequently</a:t>
            </a:r>
          </a:p>
        </p:txBody>
      </p:sp>
    </p:spTree>
    <p:extLst>
      <p:ext uri="{BB962C8B-B14F-4D97-AF65-F5344CB8AC3E}">
        <p14:creationId xmlns:p14="http://schemas.microsoft.com/office/powerpoint/2010/main" val="5161943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823AC064-BC96-4F32-8AE1-B2FD387548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378068" y="343486"/>
            <a:ext cx="11438793" cy="1844256"/>
          </a:xfrm>
          <a:prstGeom prst="rect">
            <a:avLst/>
          </a:prstGeom>
          <a:solidFill>
            <a:srgbClr val="404040"/>
          </a:solidFill>
          <a:ln w="127000" cap="sq" cmpd="thinThick">
            <a:solidFill>
              <a:srgbClr val="40404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ＭＳ Ｐゴシック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5974B39-2EEB-4DAB-8D1A-40B74A8CDA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6073" y="466578"/>
            <a:ext cx="11139854" cy="930447"/>
          </a:xfrm>
        </p:spPr>
        <p:txBody>
          <a:bodyPr vert="horz" lIns="91440" tIns="45720" rIns="91440" bIns="45720" rtlCol="0" anchor="b">
            <a:normAutofit/>
          </a:bodyPr>
          <a:lstStyle/>
          <a:p>
            <a:pPr eaLnBrk="1" hangingPunct="1">
              <a:lnSpc>
                <a:spcPct val="90000"/>
              </a:lnSpc>
            </a:pPr>
            <a:r>
              <a:rPr lang="en-US" sz="54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Context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7E7C77BC-7138-40B1-A15B-20F57A49462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2209800" y="1448631"/>
            <a:ext cx="7772400" cy="0"/>
          </a:xfrm>
          <a:prstGeom prst="line">
            <a:avLst/>
          </a:prstGeom>
          <a:ln w="22225">
            <a:solidFill>
              <a:srgbClr val="D9D9D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2DC9F1-3868-4C30-A639-638079740B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0785" y="2399714"/>
            <a:ext cx="10879553" cy="4114800"/>
          </a:xfrm>
        </p:spPr>
        <p:txBody>
          <a:bodyPr/>
          <a:lstStyle/>
          <a:p>
            <a:r>
              <a:rPr lang="en-IE" dirty="0"/>
              <a:t>Order of priority largely prescribed by legislation</a:t>
            </a:r>
          </a:p>
          <a:p>
            <a:r>
              <a:rPr lang="en-IE" dirty="0"/>
              <a:t>Areas for consideration by elected members:</a:t>
            </a:r>
          </a:p>
          <a:p>
            <a:pPr lvl="1"/>
            <a:r>
              <a:rPr lang="en-IE" sz="3200" dirty="0"/>
              <a:t>Define “Adequate accommodation”</a:t>
            </a:r>
          </a:p>
          <a:p>
            <a:pPr lvl="2"/>
            <a:r>
              <a:rPr lang="en-IE" sz="3200" dirty="0"/>
              <a:t>Match household sizes with accommodation types</a:t>
            </a:r>
          </a:p>
          <a:p>
            <a:pPr lvl="1"/>
            <a:r>
              <a:rPr lang="en-IE" sz="3200" dirty="0"/>
              <a:t>Decide distance (in kms) within which priority given to:</a:t>
            </a:r>
          </a:p>
          <a:p>
            <a:pPr lvl="2"/>
            <a:r>
              <a:rPr lang="en-IE" sz="3200" dirty="0"/>
              <a:t>Household member working locally</a:t>
            </a:r>
          </a:p>
          <a:p>
            <a:pPr lvl="2"/>
            <a:r>
              <a:rPr lang="en-IE" sz="3200" dirty="0"/>
              <a:t>Household member in full-time education locally</a:t>
            </a:r>
          </a:p>
        </p:txBody>
      </p:sp>
    </p:spTree>
    <p:extLst>
      <p:ext uri="{BB962C8B-B14F-4D97-AF65-F5344CB8AC3E}">
        <p14:creationId xmlns:p14="http://schemas.microsoft.com/office/powerpoint/2010/main" val="5670905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823AC064-BC96-4F32-8AE1-B2FD387548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378068" y="343486"/>
            <a:ext cx="11438793" cy="1844256"/>
          </a:xfrm>
          <a:prstGeom prst="rect">
            <a:avLst/>
          </a:prstGeom>
          <a:solidFill>
            <a:srgbClr val="404040"/>
          </a:solidFill>
          <a:ln w="127000" cap="sq" cmpd="thinThick">
            <a:solidFill>
              <a:srgbClr val="40404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ＭＳ Ｐゴシック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5A7F834-A7F3-41DD-B5EA-89693F8397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6073" y="466578"/>
            <a:ext cx="11139854" cy="930447"/>
          </a:xfrm>
        </p:spPr>
        <p:txBody>
          <a:bodyPr vert="horz" lIns="91440" tIns="45720" rIns="91440" bIns="45720" rtlCol="0" anchor="b">
            <a:normAutofit/>
          </a:bodyPr>
          <a:lstStyle/>
          <a:p>
            <a:pPr eaLnBrk="1" hangingPunct="1">
              <a:lnSpc>
                <a:spcPct val="90000"/>
              </a:lnSpc>
            </a:pPr>
            <a:r>
              <a:rPr lang="en-IE" sz="5400" dirty="0">
                <a:solidFill>
                  <a:schemeClr val="bg1"/>
                </a:solidFill>
              </a:rPr>
              <a:t>Scheme of Priority</a:t>
            </a:r>
            <a:endParaRPr lang="en-US" sz="5400" kern="1200" dirty="0">
              <a:solidFill>
                <a:schemeClr val="bg1"/>
              </a:solidFill>
            </a:endParaRP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7E7C77BC-7138-40B1-A15B-20F57A49462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2209800" y="1448631"/>
            <a:ext cx="7772400" cy="0"/>
          </a:xfrm>
          <a:prstGeom prst="line">
            <a:avLst/>
          </a:prstGeom>
          <a:ln w="22225">
            <a:solidFill>
              <a:srgbClr val="D9D9D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9ACD87-1141-4ACD-9109-9568BCC116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5010" y="2276622"/>
            <a:ext cx="10363200" cy="4114800"/>
          </a:xfrm>
        </p:spPr>
        <p:txBody>
          <a:bodyPr/>
          <a:lstStyle/>
          <a:p>
            <a:r>
              <a:rPr lang="en-IE" dirty="0"/>
              <a:t>S.85, Part V, Housing (Misc. Provisions) Act, 2009, 2018 Commencement Order &amp; 2019 Regulations</a:t>
            </a:r>
          </a:p>
          <a:p>
            <a:r>
              <a:rPr lang="en-IE" dirty="0"/>
              <a:t>In accordance with legislation and commencement of the relevant Part, each Housing Authority </a:t>
            </a:r>
            <a:r>
              <a:rPr lang="en-IE" b="1" u="sng" dirty="0"/>
              <a:t>must</a:t>
            </a:r>
            <a:r>
              <a:rPr lang="en-IE" dirty="0"/>
              <a:t> make Scheme of Priority by </a:t>
            </a:r>
            <a:r>
              <a:rPr lang="en-IE" b="1" u="sng" dirty="0"/>
              <a:t>18</a:t>
            </a:r>
            <a:r>
              <a:rPr lang="en-IE" b="1" u="sng" baseline="30000" dirty="0"/>
              <a:t>th</a:t>
            </a:r>
            <a:r>
              <a:rPr lang="en-IE" b="1" u="sng" dirty="0"/>
              <a:t> June 2019</a:t>
            </a:r>
          </a:p>
          <a:p>
            <a:r>
              <a:rPr lang="en-IE" dirty="0"/>
              <a:t>Scheme must be considered by the Council and sent to Minister for approval.</a:t>
            </a:r>
          </a:p>
          <a:p>
            <a:r>
              <a:rPr lang="en-IE" dirty="0"/>
              <a:t>Special Housing SPC held on 24</a:t>
            </a:r>
            <a:r>
              <a:rPr lang="en-IE" baseline="30000" dirty="0"/>
              <a:t>th</a:t>
            </a:r>
            <a:r>
              <a:rPr lang="en-IE" dirty="0"/>
              <a:t> April 2019</a:t>
            </a:r>
          </a:p>
          <a:p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12839564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823AC064-BC96-4F32-8AE1-B2FD387548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378068" y="343486"/>
            <a:ext cx="11438793" cy="1844256"/>
          </a:xfrm>
          <a:prstGeom prst="rect">
            <a:avLst/>
          </a:prstGeom>
          <a:solidFill>
            <a:srgbClr val="404040"/>
          </a:solidFill>
          <a:ln w="127000" cap="sq" cmpd="thinThick">
            <a:solidFill>
              <a:srgbClr val="40404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ＭＳ Ｐゴシック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5A7F834-A7F3-41DD-B5EA-89693F8397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6073" y="466578"/>
            <a:ext cx="11139854" cy="930447"/>
          </a:xfrm>
        </p:spPr>
        <p:txBody>
          <a:bodyPr vert="horz" lIns="91440" tIns="45720" rIns="91440" bIns="45720" rtlCol="0" anchor="b">
            <a:normAutofit/>
          </a:bodyPr>
          <a:lstStyle/>
          <a:p>
            <a:pPr eaLnBrk="1" hangingPunct="1">
              <a:lnSpc>
                <a:spcPct val="90000"/>
              </a:lnSpc>
            </a:pPr>
            <a:r>
              <a:rPr lang="en-US" sz="54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Class A- Adequate Accommodation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7E7C77BC-7138-40B1-A15B-20F57A49462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2209800" y="1448631"/>
            <a:ext cx="7772400" cy="0"/>
          </a:xfrm>
          <a:prstGeom prst="line">
            <a:avLst/>
          </a:prstGeom>
          <a:ln w="22225">
            <a:solidFill>
              <a:srgbClr val="D9D9D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4942A659-C785-455D-802E-73F47CAE51F7}"/>
              </a:ext>
            </a:extLst>
          </p:cNvPr>
          <p:cNvGraphicFramePr>
            <a:graphicFrameLocks noGrp="1"/>
          </p:cNvGraphicFramePr>
          <p:nvPr>
            <p:ph idx="1"/>
            <p:extLst/>
          </p:nvPr>
        </p:nvGraphicFramePr>
        <p:xfrm>
          <a:off x="993913" y="2289769"/>
          <a:ext cx="10251449" cy="276580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7889">
                  <a:extLst>
                    <a:ext uri="{9D8B030D-6E8A-4147-A177-3AD203B41FA5}">
                      <a16:colId xmlns:a16="http://schemas.microsoft.com/office/drawing/2014/main" val="1611142190"/>
                    </a:ext>
                  </a:extLst>
                </a:gridCol>
                <a:gridCol w="7503560">
                  <a:extLst>
                    <a:ext uri="{9D8B030D-6E8A-4147-A177-3AD203B41FA5}">
                      <a16:colId xmlns:a16="http://schemas.microsoft.com/office/drawing/2014/main" val="514967411"/>
                    </a:ext>
                  </a:extLst>
                </a:gridCol>
              </a:tblGrid>
              <a:tr h="649797">
                <a:tc>
                  <a:txBody>
                    <a:bodyPr/>
                    <a:lstStyle/>
                    <a:p>
                      <a:r>
                        <a:rPr lang="en-IE" dirty="0">
                          <a:solidFill>
                            <a:schemeClr val="tx1"/>
                          </a:solidFill>
                        </a:rPr>
                        <a:t>Dwelling Type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E" dirty="0">
                          <a:solidFill>
                            <a:schemeClr val="tx1"/>
                          </a:solidFill>
                        </a:rPr>
                        <a:t>To Meet Accommodation Needs of: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26658436"/>
                  </a:ext>
                </a:extLst>
              </a:tr>
              <a:tr h="649797">
                <a:tc>
                  <a:txBody>
                    <a:bodyPr/>
                    <a:lstStyle/>
                    <a:p>
                      <a:r>
                        <a:rPr lang="en-IE" dirty="0"/>
                        <a:t>One-bedroom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E" dirty="0">
                          <a:solidFill>
                            <a:srgbClr val="FF0000"/>
                          </a:solidFill>
                        </a:rPr>
                        <a:t>One or two </a:t>
                      </a:r>
                      <a:r>
                        <a:rPr lang="en-IE" dirty="0"/>
                        <a:t>person household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32402334"/>
                  </a:ext>
                </a:extLst>
              </a:tr>
              <a:tr h="733106">
                <a:tc>
                  <a:txBody>
                    <a:bodyPr/>
                    <a:lstStyle/>
                    <a:p>
                      <a:r>
                        <a:rPr lang="en-IE" dirty="0"/>
                        <a:t>Two- bedroom*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E" dirty="0">
                          <a:solidFill>
                            <a:srgbClr val="FF0000"/>
                          </a:solidFill>
                        </a:rPr>
                        <a:t>Two to Four </a:t>
                      </a:r>
                      <a:r>
                        <a:rPr lang="en-IE" dirty="0"/>
                        <a:t>person household (in the first instance, but also </a:t>
                      </a:r>
                      <a:r>
                        <a:rPr lang="en-IE" dirty="0">
                          <a:solidFill>
                            <a:srgbClr val="FF0000"/>
                          </a:solidFill>
                        </a:rPr>
                        <a:t>one or more </a:t>
                      </a:r>
                      <a:r>
                        <a:rPr lang="en-IE" dirty="0"/>
                        <a:t>person households where availability/supply exceeds demand)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8537360"/>
                  </a:ext>
                </a:extLst>
              </a:tr>
              <a:tr h="733106">
                <a:tc>
                  <a:txBody>
                    <a:bodyPr/>
                    <a:lstStyle/>
                    <a:p>
                      <a:r>
                        <a:rPr lang="en-IE" dirty="0"/>
                        <a:t>Three/Four bedroom**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E" dirty="0">
                          <a:solidFill>
                            <a:srgbClr val="FF0000"/>
                          </a:solidFill>
                        </a:rPr>
                        <a:t>Three or </a:t>
                      </a:r>
                      <a:r>
                        <a:rPr lang="en-IE" dirty="0"/>
                        <a:t>more person household (in the first instance, but also </a:t>
                      </a:r>
                      <a:r>
                        <a:rPr lang="en-IE" dirty="0">
                          <a:solidFill>
                            <a:srgbClr val="FF0000"/>
                          </a:solidFill>
                        </a:rPr>
                        <a:t>one or more person households </a:t>
                      </a:r>
                      <a:r>
                        <a:rPr lang="en-IE" dirty="0"/>
                        <a:t>where availability/supply exceeds demand)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11258144"/>
                  </a:ext>
                </a:extLst>
              </a:tr>
            </a:tbl>
          </a:graphicData>
        </a:graphic>
      </p:graphicFrame>
      <p:sp>
        <p:nvSpPr>
          <p:cNvPr id="3" name="Rectangle 2">
            <a:extLst>
              <a:ext uri="{FF2B5EF4-FFF2-40B4-BE49-F238E27FC236}">
                <a16:creationId xmlns:a16="http://schemas.microsoft.com/office/drawing/2014/main" id="{71724790-9635-4FBC-9DCA-9E34E53326E1}"/>
              </a:ext>
            </a:extLst>
          </p:cNvPr>
          <p:cNvSpPr/>
          <p:nvPr/>
        </p:nvSpPr>
        <p:spPr>
          <a:xfrm>
            <a:off x="993913" y="5253254"/>
            <a:ext cx="9165155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IE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ＭＳ Ｐゴシック"/>
                <a:cs typeface="+mn-cs"/>
              </a:rPr>
              <a:t>*Allocation of dwelling types will be prioritised in accordance with the table above but having regard to ensuring that overcrowding is not facilitated.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IE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ＭＳ Ｐゴシック"/>
                <a:cs typeface="+mn-cs"/>
              </a:rPr>
              <a:t>** Allocation of larger homes to smaller households will be facilitated where demand allows (concern about a young couple not being able to purchase a three-bed home)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IE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ＭＳ Ｐゴシック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898095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823AC064-BC96-4F32-8AE1-B2FD387548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378068" y="343486"/>
            <a:ext cx="11438793" cy="1844256"/>
          </a:xfrm>
          <a:prstGeom prst="rect">
            <a:avLst/>
          </a:prstGeom>
          <a:solidFill>
            <a:srgbClr val="404040"/>
          </a:solidFill>
          <a:ln w="127000" cap="sq" cmpd="thinThick">
            <a:solidFill>
              <a:srgbClr val="40404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ＭＳ Ｐゴシック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12E30E0-A832-4496-B7D9-7A2F9126EE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6073" y="466578"/>
            <a:ext cx="11139854" cy="930447"/>
          </a:xfrm>
        </p:spPr>
        <p:txBody>
          <a:bodyPr vert="horz" lIns="91440" tIns="45720" rIns="91440" bIns="45720" rtlCol="0" anchor="b">
            <a:normAutofit/>
          </a:bodyPr>
          <a:lstStyle/>
          <a:p>
            <a:pPr eaLnBrk="1" hangingPunct="1">
              <a:lnSpc>
                <a:spcPct val="90000"/>
              </a:lnSpc>
            </a:pPr>
            <a:r>
              <a:rPr lang="en-US" sz="54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Order of Priority 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7E7C77BC-7138-40B1-A15B-20F57A49462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2209800" y="1448631"/>
            <a:ext cx="7772400" cy="0"/>
          </a:xfrm>
          <a:prstGeom prst="line">
            <a:avLst/>
          </a:prstGeom>
          <a:ln w="22225">
            <a:solidFill>
              <a:srgbClr val="D9D9D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E1C5D9EB-20E8-446C-9DB7-EFE3CA59F77A}"/>
              </a:ext>
            </a:extLst>
          </p:cNvPr>
          <p:cNvGraphicFramePr>
            <a:graphicFrameLocks noGrp="1"/>
          </p:cNvGraphicFramePr>
          <p:nvPr>
            <p:ph idx="1"/>
            <p:extLst/>
          </p:nvPr>
        </p:nvGraphicFramePr>
        <p:xfrm>
          <a:off x="375137" y="2315361"/>
          <a:ext cx="11438793" cy="3563810"/>
        </p:xfrm>
        <a:graphic>
          <a:graphicData uri="http://schemas.openxmlformats.org/drawingml/2006/table">
            <a:tbl>
              <a:tblPr firstRow="1" firstCol="1" bandRow="1"/>
              <a:tblGrid>
                <a:gridCol w="1822842">
                  <a:extLst>
                    <a:ext uri="{9D8B030D-6E8A-4147-A177-3AD203B41FA5}">
                      <a16:colId xmlns:a16="http://schemas.microsoft.com/office/drawing/2014/main" val="1271224541"/>
                    </a:ext>
                  </a:extLst>
                </a:gridCol>
                <a:gridCol w="1526751">
                  <a:extLst>
                    <a:ext uri="{9D8B030D-6E8A-4147-A177-3AD203B41FA5}">
                      <a16:colId xmlns:a16="http://schemas.microsoft.com/office/drawing/2014/main" val="3801406390"/>
                    </a:ext>
                  </a:extLst>
                </a:gridCol>
                <a:gridCol w="1984347">
                  <a:extLst>
                    <a:ext uri="{9D8B030D-6E8A-4147-A177-3AD203B41FA5}">
                      <a16:colId xmlns:a16="http://schemas.microsoft.com/office/drawing/2014/main" val="3417430579"/>
                    </a:ext>
                  </a:extLst>
                </a:gridCol>
                <a:gridCol w="1983270">
                  <a:extLst>
                    <a:ext uri="{9D8B030D-6E8A-4147-A177-3AD203B41FA5}">
                      <a16:colId xmlns:a16="http://schemas.microsoft.com/office/drawing/2014/main" val="4261088194"/>
                    </a:ext>
                  </a:extLst>
                </a:gridCol>
                <a:gridCol w="1984347">
                  <a:extLst>
                    <a:ext uri="{9D8B030D-6E8A-4147-A177-3AD203B41FA5}">
                      <a16:colId xmlns:a16="http://schemas.microsoft.com/office/drawing/2014/main" val="432881962"/>
                    </a:ext>
                  </a:extLst>
                </a:gridCol>
                <a:gridCol w="2137236">
                  <a:extLst>
                    <a:ext uri="{9D8B030D-6E8A-4147-A177-3AD203B41FA5}">
                      <a16:colId xmlns:a16="http://schemas.microsoft.com/office/drawing/2014/main" val="3159782950"/>
                    </a:ext>
                  </a:extLst>
                </a:gridCol>
              </a:tblGrid>
              <a:tr h="128351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IE" sz="20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Priority Rating</a:t>
                      </a:r>
                      <a:endParaRPr lang="en-IE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E0E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IE" sz="20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Eligible*</a:t>
                      </a:r>
                      <a:endParaRPr lang="en-IE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IE" sz="20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Affordable Home Suited to Household Needs</a:t>
                      </a:r>
                      <a:endParaRPr lang="en-IE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E0E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IE" sz="20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Member of Household Living in County for 12 Months</a:t>
                      </a:r>
                      <a:endParaRPr lang="en-IE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E0E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IE" sz="20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Member of Household in Local Education**</a:t>
                      </a:r>
                      <a:endParaRPr lang="en-IE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IE" sz="20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Member of Household Working Locally**</a:t>
                      </a:r>
                      <a:endParaRPr lang="en-IE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68143977"/>
                  </a:ext>
                </a:extLst>
              </a:tr>
              <a:tr h="45063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IE" sz="2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1. “Class E”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IE" sz="2000">
                          <a:effectLst/>
                          <a:latin typeface="Wingdings" panose="05000000000000000000" pitchFamily="2" charset="2"/>
                          <a:ea typeface="Calibri" panose="020F0502020204030204" pitchFamily="34" charset="0"/>
                        </a:rPr>
                        <a:t>ü</a:t>
                      </a:r>
                      <a:endParaRPr lang="en-IE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IE" sz="2000">
                          <a:effectLst/>
                          <a:latin typeface="Wingdings" panose="05000000000000000000" pitchFamily="2" charset="2"/>
                          <a:ea typeface="Calibri" panose="020F0502020204030204" pitchFamily="34" charset="0"/>
                        </a:rPr>
                        <a:t>ü</a:t>
                      </a:r>
                      <a:endParaRPr lang="en-IE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IE" sz="2000" dirty="0">
                          <a:effectLst/>
                          <a:latin typeface="Wingdings" panose="05000000000000000000" pitchFamily="2" charset="2"/>
                          <a:ea typeface="Calibri" panose="020F0502020204030204" pitchFamily="34" charset="0"/>
                        </a:rPr>
                        <a:t>ü</a:t>
                      </a:r>
                      <a:endParaRPr lang="en-IE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IE" sz="2000" dirty="0">
                          <a:effectLst/>
                          <a:latin typeface="Wingdings" panose="05000000000000000000" pitchFamily="2" charset="2"/>
                          <a:ea typeface="Calibri" panose="020F0502020204030204" pitchFamily="34" charset="0"/>
                        </a:rPr>
                        <a:t>ü</a:t>
                      </a:r>
                      <a:endParaRPr lang="en-IE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IE" sz="2000">
                          <a:effectLst/>
                          <a:latin typeface="Wingdings" panose="05000000000000000000" pitchFamily="2" charset="2"/>
                          <a:ea typeface="Calibri" panose="020F0502020204030204" pitchFamily="34" charset="0"/>
                        </a:rPr>
                        <a:t>ü</a:t>
                      </a:r>
                      <a:endParaRPr lang="en-IE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96470126"/>
                  </a:ext>
                </a:extLst>
              </a:tr>
              <a:tr h="45063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IE" sz="2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2. “Class C”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IE" sz="2000">
                          <a:effectLst/>
                          <a:latin typeface="Wingdings" panose="05000000000000000000" pitchFamily="2" charset="2"/>
                          <a:ea typeface="Calibri" panose="020F0502020204030204" pitchFamily="34" charset="0"/>
                        </a:rPr>
                        <a:t>ü</a:t>
                      </a:r>
                      <a:endParaRPr lang="en-IE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IE" sz="2000">
                          <a:effectLst/>
                          <a:latin typeface="Wingdings" panose="05000000000000000000" pitchFamily="2" charset="2"/>
                          <a:ea typeface="Calibri" panose="020F0502020204030204" pitchFamily="34" charset="0"/>
                        </a:rPr>
                        <a:t>ü</a:t>
                      </a:r>
                      <a:endParaRPr lang="en-IE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IE" sz="2000" dirty="0">
                          <a:effectLst/>
                          <a:latin typeface="Wingdings" panose="05000000000000000000" pitchFamily="2" charset="2"/>
                          <a:ea typeface="Calibri" panose="020F0502020204030204" pitchFamily="34" charset="0"/>
                        </a:rPr>
                        <a:t>ü</a:t>
                      </a:r>
                      <a:endParaRPr lang="en-IE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IE" sz="2000" dirty="0">
                          <a:effectLst/>
                          <a:latin typeface="Wingdings" panose="05000000000000000000" pitchFamily="2" charset="2"/>
                          <a:ea typeface="Calibri" panose="020F0502020204030204" pitchFamily="34" charset="0"/>
                        </a:rPr>
                        <a:t>ü</a:t>
                      </a:r>
                      <a:endParaRPr lang="en-IE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IE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046616"/>
                  </a:ext>
                </a:extLst>
              </a:tr>
              <a:tr h="45063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IE" sz="2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3. “Class D”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IE" sz="2000">
                          <a:effectLst/>
                          <a:latin typeface="Wingdings" panose="05000000000000000000" pitchFamily="2" charset="2"/>
                          <a:ea typeface="Calibri" panose="020F0502020204030204" pitchFamily="34" charset="0"/>
                        </a:rPr>
                        <a:t>ü</a:t>
                      </a:r>
                      <a:endParaRPr lang="en-IE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IE" sz="2000">
                          <a:effectLst/>
                          <a:latin typeface="Wingdings" panose="05000000000000000000" pitchFamily="2" charset="2"/>
                          <a:ea typeface="Calibri" panose="020F0502020204030204" pitchFamily="34" charset="0"/>
                        </a:rPr>
                        <a:t>ü</a:t>
                      </a:r>
                      <a:endParaRPr lang="en-IE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IE" sz="2000">
                          <a:effectLst/>
                          <a:latin typeface="Wingdings" panose="05000000000000000000" pitchFamily="2" charset="2"/>
                          <a:ea typeface="Calibri" panose="020F0502020204030204" pitchFamily="34" charset="0"/>
                        </a:rPr>
                        <a:t>ü</a:t>
                      </a:r>
                      <a:endParaRPr lang="en-IE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IE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IE" sz="2000">
                          <a:effectLst/>
                          <a:latin typeface="Wingdings" panose="05000000000000000000" pitchFamily="2" charset="2"/>
                          <a:ea typeface="Calibri" panose="020F0502020204030204" pitchFamily="34" charset="0"/>
                        </a:rPr>
                        <a:t>ü</a:t>
                      </a:r>
                      <a:endParaRPr lang="en-IE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86941570"/>
                  </a:ext>
                </a:extLst>
              </a:tr>
              <a:tr h="45063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IE" sz="2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4. “Class B”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IE" sz="2000">
                          <a:effectLst/>
                          <a:latin typeface="Wingdings" panose="05000000000000000000" pitchFamily="2" charset="2"/>
                          <a:ea typeface="Calibri" panose="020F0502020204030204" pitchFamily="34" charset="0"/>
                        </a:rPr>
                        <a:t>ü</a:t>
                      </a:r>
                      <a:endParaRPr lang="en-IE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IE" sz="2000" dirty="0">
                          <a:effectLst/>
                          <a:latin typeface="Wingdings" panose="05000000000000000000" pitchFamily="2" charset="2"/>
                          <a:ea typeface="Calibri" panose="020F0502020204030204" pitchFamily="34" charset="0"/>
                        </a:rPr>
                        <a:t>ü</a:t>
                      </a:r>
                      <a:endParaRPr lang="en-IE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IE" sz="2000">
                          <a:effectLst/>
                          <a:latin typeface="Wingdings" panose="05000000000000000000" pitchFamily="2" charset="2"/>
                          <a:ea typeface="Calibri" panose="020F0502020204030204" pitchFamily="34" charset="0"/>
                        </a:rPr>
                        <a:t>ü</a:t>
                      </a:r>
                      <a:endParaRPr lang="en-IE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sz="2000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sz="20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351965"/>
                  </a:ext>
                </a:extLst>
              </a:tr>
              <a:tr h="45063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IE" sz="2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5. “Class A”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IE" sz="2000">
                          <a:effectLst/>
                          <a:latin typeface="Wingdings" panose="05000000000000000000" pitchFamily="2" charset="2"/>
                          <a:ea typeface="Calibri" panose="020F0502020204030204" pitchFamily="34" charset="0"/>
                        </a:rPr>
                        <a:t>ü</a:t>
                      </a:r>
                      <a:endParaRPr lang="en-IE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IE" sz="2000">
                          <a:effectLst/>
                          <a:latin typeface="Wingdings" panose="05000000000000000000" pitchFamily="2" charset="2"/>
                          <a:ea typeface="Calibri" panose="020F0502020204030204" pitchFamily="34" charset="0"/>
                        </a:rPr>
                        <a:t>ü</a:t>
                      </a:r>
                      <a:endParaRPr lang="en-IE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sz="20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sz="2000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sz="2000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9963270"/>
                  </a:ext>
                </a:extLst>
              </a:tr>
            </a:tbl>
          </a:graphicData>
        </a:graphic>
      </p:graphicFrame>
      <p:sp>
        <p:nvSpPr>
          <p:cNvPr id="8" name="Rectangle 7">
            <a:extLst>
              <a:ext uri="{FF2B5EF4-FFF2-40B4-BE49-F238E27FC236}">
                <a16:creationId xmlns:a16="http://schemas.microsoft.com/office/drawing/2014/main" id="{F37A332D-EE4B-4D58-B6B3-3B586AC0BB2B}"/>
              </a:ext>
            </a:extLst>
          </p:cNvPr>
          <p:cNvSpPr/>
          <p:nvPr/>
        </p:nvSpPr>
        <p:spPr>
          <a:xfrm>
            <a:off x="375137" y="5914349"/>
            <a:ext cx="11438793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IE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+mn-cs"/>
              </a:rPr>
              <a:t>*Eligibility criteria in relation to income to be confirmed by DHPLG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IE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+mn-cs"/>
              </a:rPr>
              <a:t>**Applicable distances to be set at the discretion of  the Council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IE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+mn-cs"/>
              </a:rPr>
              <a:t>+Where number of “Class E” households exceeds number of available homes, </a:t>
            </a:r>
            <a:r>
              <a:rPr kumimoji="0" lang="en-IE" sz="1800" b="1" i="0" u="sng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+mn-cs"/>
              </a:rPr>
              <a:t>“Time on List” will determine priority</a:t>
            </a:r>
            <a:r>
              <a:rPr kumimoji="0" lang="en-IE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+mn-cs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50206807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823AC064-BC96-4F32-8AE1-B2FD387548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378068" y="343486"/>
            <a:ext cx="11438793" cy="1844256"/>
          </a:xfrm>
          <a:prstGeom prst="rect">
            <a:avLst/>
          </a:prstGeom>
          <a:solidFill>
            <a:srgbClr val="404040"/>
          </a:solidFill>
          <a:ln w="127000" cap="sq" cmpd="thinThick">
            <a:solidFill>
              <a:srgbClr val="40404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ＭＳ Ｐゴシック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1AC713F-8C29-4345-95BA-3CF85A45EA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6073" y="466578"/>
            <a:ext cx="11139854" cy="930447"/>
          </a:xfrm>
        </p:spPr>
        <p:txBody>
          <a:bodyPr vert="horz" lIns="91440" tIns="45720" rIns="91440" bIns="45720" rtlCol="0" anchor="b">
            <a:normAutofit/>
          </a:bodyPr>
          <a:lstStyle/>
          <a:p>
            <a:pPr eaLnBrk="1" hangingPunct="1">
              <a:lnSpc>
                <a:spcPct val="90000"/>
              </a:lnSpc>
            </a:pPr>
            <a:r>
              <a:rPr lang="en-US" sz="5400" dirty="0">
                <a:solidFill>
                  <a:srgbClr val="FFFFFF"/>
                </a:solidFill>
              </a:rPr>
              <a:t>Considerations</a:t>
            </a:r>
            <a:endParaRPr lang="en-US" sz="5400" kern="1200" dirty="0">
              <a:solidFill>
                <a:srgbClr val="FFFFFF"/>
              </a:solidFill>
              <a:latin typeface="+mj-lt"/>
              <a:ea typeface="+mj-ea"/>
              <a:cs typeface="+mj-cs"/>
            </a:endParaRP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7E7C77BC-7138-40B1-A15B-20F57A49462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2209800" y="1448631"/>
            <a:ext cx="7772400" cy="0"/>
          </a:xfrm>
          <a:prstGeom prst="line">
            <a:avLst/>
          </a:prstGeom>
          <a:ln w="22225">
            <a:solidFill>
              <a:srgbClr val="D9D9D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6EFB6C-211E-403A-8331-5B89DB7528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0393" y="2310834"/>
            <a:ext cx="11506468" cy="3785166"/>
          </a:xfrm>
        </p:spPr>
        <p:txBody>
          <a:bodyPr/>
          <a:lstStyle/>
          <a:p>
            <a:r>
              <a:rPr lang="en-IE" dirty="0"/>
              <a:t>Having regard for context of South Dublin:</a:t>
            </a:r>
          </a:p>
          <a:p>
            <a:pPr lvl="1"/>
            <a:r>
              <a:rPr lang="en-IE" dirty="0"/>
              <a:t>Small administrative area</a:t>
            </a:r>
          </a:p>
          <a:p>
            <a:pPr lvl="1"/>
            <a:r>
              <a:rPr lang="en-IE" dirty="0"/>
              <a:t>Large % of commuters out of County</a:t>
            </a:r>
          </a:p>
          <a:p>
            <a:pPr lvl="1"/>
            <a:r>
              <a:rPr lang="en-IE" dirty="0"/>
              <a:t>Avoids arbitrary setting of distance which may exclude certain workers</a:t>
            </a:r>
          </a:p>
          <a:p>
            <a:pPr lvl="1"/>
            <a:r>
              <a:rPr lang="en-IE" dirty="0"/>
              <a:t>Very challenging to cover all education types with one distance</a:t>
            </a:r>
          </a:p>
          <a:p>
            <a:r>
              <a:rPr lang="en-IE" dirty="0"/>
              <a:t>Set both distances at </a:t>
            </a:r>
            <a:r>
              <a:rPr lang="en-IE" dirty="0">
                <a:solidFill>
                  <a:srgbClr val="FF0000"/>
                </a:solidFill>
              </a:rPr>
              <a:t>0 kms </a:t>
            </a:r>
            <a:r>
              <a:rPr lang="en-IE" dirty="0"/>
              <a:t>effectively giving no priority to either employment or education categories?</a:t>
            </a:r>
          </a:p>
          <a:p>
            <a:pPr lvl="1"/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1004267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823AC064-BC96-4F32-8AE1-B2FD387548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378068" y="343486"/>
            <a:ext cx="11438793" cy="1844256"/>
          </a:xfrm>
          <a:prstGeom prst="rect">
            <a:avLst/>
          </a:prstGeom>
          <a:solidFill>
            <a:srgbClr val="404040"/>
          </a:solidFill>
          <a:ln w="127000" cap="sq" cmpd="thinThick">
            <a:solidFill>
              <a:srgbClr val="40404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ＭＳ Ｐゴシック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1AC713F-8C29-4345-95BA-3CF85A45EA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6073" y="466578"/>
            <a:ext cx="11139854" cy="930447"/>
          </a:xfrm>
        </p:spPr>
        <p:txBody>
          <a:bodyPr vert="horz" lIns="91440" tIns="45720" rIns="91440" bIns="45720" rtlCol="0" anchor="b">
            <a:normAutofit/>
          </a:bodyPr>
          <a:lstStyle/>
          <a:p>
            <a:pPr eaLnBrk="1" hangingPunct="1">
              <a:lnSpc>
                <a:spcPct val="90000"/>
              </a:lnSpc>
            </a:pPr>
            <a:r>
              <a:rPr lang="en-US" sz="54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Considerations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7E7C77BC-7138-40B1-A15B-20F57A49462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2209800" y="1448631"/>
            <a:ext cx="7772400" cy="0"/>
          </a:xfrm>
          <a:prstGeom prst="line">
            <a:avLst/>
          </a:prstGeom>
          <a:ln w="22225">
            <a:solidFill>
              <a:srgbClr val="D9D9D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6EFB6C-211E-403A-8331-5B89DB7528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0393" y="2310834"/>
            <a:ext cx="11506468" cy="3785166"/>
          </a:xfrm>
        </p:spPr>
        <p:txBody>
          <a:bodyPr/>
          <a:lstStyle/>
          <a:p>
            <a:pPr lvl="1"/>
            <a:r>
              <a:rPr lang="en-IE" dirty="0"/>
              <a:t>DHPLG guidance:</a:t>
            </a:r>
          </a:p>
          <a:p>
            <a:pPr lvl="2"/>
            <a:r>
              <a:rPr lang="en-IE" dirty="0"/>
              <a:t>0 kms distance conflicts with &amp; negates legislative intent for local priority</a:t>
            </a:r>
          </a:p>
          <a:p>
            <a:pPr lvl="2"/>
            <a:r>
              <a:rPr lang="en-IE" dirty="0"/>
              <a:t>Actual distance must be set to reflect priority;</a:t>
            </a:r>
          </a:p>
          <a:p>
            <a:pPr lvl="2"/>
            <a:r>
              <a:rPr lang="en-IE" dirty="0"/>
              <a:t>Cannot cast net so wide to include everybody effectively removing priority</a:t>
            </a:r>
          </a:p>
          <a:p>
            <a:pPr lvl="2"/>
            <a:r>
              <a:rPr lang="en-IE" dirty="0"/>
              <a:t>Education can be defined as primary &amp; secondary only if desired;</a:t>
            </a:r>
          </a:p>
          <a:p>
            <a:pPr lvl="1"/>
            <a:r>
              <a:rPr lang="en-IE" dirty="0"/>
              <a:t>Advice from Law Dept.:</a:t>
            </a:r>
          </a:p>
          <a:p>
            <a:pPr lvl="2"/>
            <a:r>
              <a:rPr lang="en-IE" sz="2800" dirty="0"/>
              <a:t>Council required to adopt by 18</a:t>
            </a:r>
            <a:r>
              <a:rPr lang="en-IE" sz="2800" baseline="30000" dirty="0"/>
              <a:t>th</a:t>
            </a:r>
            <a:r>
              <a:rPr lang="en-IE" sz="2800" dirty="0"/>
              <a:t> June – avoid potential challenges to a scheme that is first adopted post 18</a:t>
            </a:r>
            <a:r>
              <a:rPr lang="en-IE" sz="2800" baseline="30000" dirty="0"/>
              <a:t>th</a:t>
            </a:r>
            <a:r>
              <a:rPr lang="en-IE" sz="2800" dirty="0"/>
              <a:t> June 2019</a:t>
            </a:r>
          </a:p>
          <a:p>
            <a:pPr lvl="2"/>
            <a:r>
              <a:rPr lang="en-IE" sz="2800" dirty="0"/>
              <a:t>Set a limit now and review as and when necessary in future</a:t>
            </a:r>
          </a:p>
          <a:p>
            <a:pPr lvl="2"/>
            <a:endParaRPr lang="en-IE" dirty="0"/>
          </a:p>
          <a:p>
            <a:pPr lvl="2"/>
            <a:endParaRPr lang="en-IE" dirty="0"/>
          </a:p>
          <a:p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34045210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 Presentation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ＭＳ Ｐゴシック" panose="020B0600070205080204" pitchFamily="34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ＭＳ Ｐゴシック" panose="020B0600070205080204" pitchFamily="34" charset="-128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696</Words>
  <Application>Microsoft Office PowerPoint</Application>
  <PresentationFormat>Widescreen</PresentationFormat>
  <Paragraphs>100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12</vt:i4>
      </vt:variant>
    </vt:vector>
  </HeadingPairs>
  <TitlesOfParts>
    <vt:vector size="21" baseType="lpstr">
      <vt:lpstr>Arial</vt:lpstr>
      <vt:lpstr>Calibri</vt:lpstr>
      <vt:lpstr>Calibri Light</vt:lpstr>
      <vt:lpstr>Corbel</vt:lpstr>
      <vt:lpstr>Times New Roman</vt:lpstr>
      <vt:lpstr>Wingdings</vt:lpstr>
      <vt:lpstr>Office Theme</vt:lpstr>
      <vt:lpstr>1_Office Theme</vt:lpstr>
      <vt:lpstr>Blank Presentation</vt:lpstr>
      <vt:lpstr>PowerPoint Presentation</vt:lpstr>
      <vt:lpstr>PowerPoint Presentation</vt:lpstr>
      <vt:lpstr>Context</vt:lpstr>
      <vt:lpstr>Context</vt:lpstr>
      <vt:lpstr>Scheme of Priority</vt:lpstr>
      <vt:lpstr>Class A- Adequate Accommodation</vt:lpstr>
      <vt:lpstr>Order of Priority </vt:lpstr>
      <vt:lpstr>Considerations</vt:lpstr>
      <vt:lpstr>Considerations</vt:lpstr>
      <vt:lpstr>Considerations</vt:lpstr>
      <vt:lpstr>PowerPoint Presentation</vt:lpstr>
      <vt:lpstr>Recommendation: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Colm Ward</dc:creator>
  <cp:lastModifiedBy>Colm Ward</cp:lastModifiedBy>
  <cp:revision>1</cp:revision>
  <dcterms:created xsi:type="dcterms:W3CDTF">2019-05-03T22:18:40Z</dcterms:created>
  <dcterms:modified xsi:type="dcterms:W3CDTF">2019-05-03T22:19:16Z</dcterms:modified>
</cp:coreProperties>
</file>