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73" r:id="rId5"/>
    <p:sldId id="298" r:id="rId6"/>
    <p:sldId id="299" r:id="rId7"/>
    <p:sldId id="290" r:id="rId8"/>
    <p:sldId id="287" r:id="rId9"/>
    <p:sldId id="300" r:id="rId10"/>
    <p:sldId id="286" r:id="rId11"/>
    <p:sldId id="301" r:id="rId12"/>
    <p:sldId id="302" r:id="rId13"/>
    <p:sldId id="307" r:id="rId14"/>
    <p:sldId id="30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9F77E-61C2-4727-BAD6-87AF86777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1F441E-CDA0-4924-828E-F5F54DB62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0768E-004E-446F-A012-AEFA852D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E43A4-8201-4B7A-95C7-61A2C1FB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EF2940-CBD0-4740-8C96-606CBD066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282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6A263-9C45-4F9D-BF5A-022E725F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3820D-E253-45B4-B01A-400E61476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8A4EC-8ECC-4AE4-9E5F-27FB072D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6D1AF-61FB-4EA9-9993-30BF12E5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B1FF2-E13C-49FD-BE98-DA45C3600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302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0851F6-AF2F-490A-82A2-7C1C7A71B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F4AB3B-10DB-4ECD-8FAA-4B5341BBF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4EEC7-18D7-4BBD-8B9F-1B2A22D1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D2C30-7768-4CFB-BE65-DBB49954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E094D-7357-4560-992F-5C18EBA3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1736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1605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4265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6494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4639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6305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5451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670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414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9A66-811A-4252-8B2F-C83600A24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EB98B-24C4-4229-B2B2-034E4DD3C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A89FA-AB4F-4E94-834D-E9182D4E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28FE9-6A60-476E-ABE9-4BE076AB3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388A5-2E62-42A0-9A6F-B400E689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9850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3101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04541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62585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9BC3D-ECD1-44B4-9901-619F727EB7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AE44-88AD-4D9F-8120-48367137616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559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BB1E9-E9EF-4765-B8B6-5ADB822E56D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83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FEFE9-9618-4107-9580-CB3BAF27B9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5312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E2F01-C851-4BB9-8650-D2E71AEE573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235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3513E-65F4-4393-A1AA-9BD587AB7C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5018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51986-F786-4810-8581-70BC886F8D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6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D7FC2-2F30-41B6-B0E6-4A70F5CB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1C4F9-070D-42E2-A13B-146674D91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D7485-953A-41EF-8E7A-88E10C2A7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09F31-1B5A-43AD-8588-DD2D6697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7C2C4-BADC-4ECD-8F74-93EA6F25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28973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678C8-DAD3-4A46-8DB5-E836870D901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9686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863F0-DE1A-4C5E-A958-59C56BB1660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505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BEEAB-4C22-4425-91BF-93B1EF4AB3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84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38C15-2774-4BFE-8AAF-CEACBE6348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42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9293B-90FD-4D79-8F2D-E70EE7607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35CF7-2E13-46E1-924F-5E19DDE05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4BF18-1C16-4749-900F-5B4B378ED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7613A-F8AE-4547-8BC6-B5C8B23E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F60AF-AC09-4C41-BBAA-CCAF2FE1A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9C5A9-10D2-45BC-807C-37A703393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41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81807-8D4B-4C91-BFAE-75D536ED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874F8-CD43-48B5-B3C0-F03F8D02C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05514-3B16-4DC5-9C7B-C06462F92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219C2E-2EF7-43FF-8782-5E1F877E2D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75C093-53DA-42B8-A6CC-926881702B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806EB-9E18-41BA-A85C-247C0AACE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795CCA-DE5C-4B08-A3D0-BCE434D4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5A368E-4308-4EF9-8C8E-6A8408E2F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572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CF465-69F9-455A-AA1A-9ABDE545E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F3B9AD-2EE9-4814-8B34-20790F79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CE4D7F-48FC-49DA-949A-8EF678227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A5162-EB69-41D0-B6E1-2C5E41FAD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274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731A52-B096-4CC1-A1D5-3320AF671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1B34D0-6D0B-41D3-A190-F7C25A3B2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4486E-14E2-481B-9AED-BB3A7963E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626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C0771-835E-440D-AC98-368BA7463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8FFED-A4CA-4BE7-AB15-B31B8D135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41E10-5A12-4DC3-9825-1E2AC1416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C5A0E-60B2-402E-89CA-D190FFB1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FD0B1-626C-47E6-B43E-8BC4C15A9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A3C7D-07D5-4B43-A116-2B8F5391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524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69B1E-AB05-41D7-8BAE-2EC29552A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967FCD-D448-47E8-8EAE-856A08063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AF86A8-12DF-4FD4-BC99-566E98127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FBE772-8A8A-4DFE-A966-C6DA7885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CF92D-94E1-4DBD-AAB8-0BB88E4E3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0C611-57EE-461A-A808-F1CC085D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969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983C0C-3F40-47AC-A4EE-D700FD1C3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67AE4-C7FE-49C6-9D5C-7001DB253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F18FF-249C-4329-B0F6-7D0CA46EF1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3F848-C591-41E8-B0C8-C7134DBE81E6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3A3AB-F787-4EB9-A392-0652E9E7A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59324-9C73-4A68-A330-1EE4DFC7D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E2A5-39FF-42DF-94C5-0F597BC3E14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725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FA53-8AA2-4A42-8B99-A9F627A02A8E}" type="datetimeFigureOut">
              <a:rPr lang="en-IE" smtClean="0"/>
              <a:t>03/05/2019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BCEA-7158-425D-A1DA-D4A92F78616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389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5941D24-EF12-486C-8C66-9CEEA984D1BA}" type="slidenum">
              <a:rPr lang="en-US" alt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652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7AD4-4DBA-48B5-A9A9-CA902BE3CD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E1B69-F683-41B1-A794-FB7AB68CCC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767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C713F-8C29-4345-95BA-3CF85A45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Considerations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EFB6C-211E-403A-8331-5B89DB752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2310834"/>
            <a:ext cx="11506468" cy="3785166"/>
          </a:xfrm>
        </p:spPr>
        <p:txBody>
          <a:bodyPr/>
          <a:lstStyle/>
          <a:p>
            <a:r>
              <a:rPr lang="en-IE" dirty="0"/>
              <a:t>CSO data</a:t>
            </a:r>
          </a:p>
          <a:p>
            <a:pPr lvl="1"/>
            <a:r>
              <a:rPr lang="en-IE" dirty="0"/>
              <a:t>Average straight line distance of worker commute:</a:t>
            </a:r>
          </a:p>
          <a:p>
            <a:pPr lvl="2"/>
            <a:r>
              <a:rPr lang="en-IE" dirty="0"/>
              <a:t>Nationally 15km / South Dublin 8kms;</a:t>
            </a:r>
          </a:p>
          <a:p>
            <a:pPr lvl="1"/>
            <a:r>
              <a:rPr lang="en-IE" dirty="0"/>
              <a:t>Only 7% of workers nationally commute &gt;50kms to work</a:t>
            </a:r>
          </a:p>
          <a:p>
            <a:pPr lvl="1"/>
            <a:r>
              <a:rPr lang="en-IE" dirty="0"/>
              <a:t>40% of students walk to school in South Dublin</a:t>
            </a:r>
          </a:p>
          <a:p>
            <a:r>
              <a:rPr lang="en-IE" dirty="0"/>
              <a:t>Other LAs:</a:t>
            </a:r>
          </a:p>
          <a:p>
            <a:pPr lvl="1"/>
            <a:r>
              <a:rPr lang="en-IE" dirty="0"/>
              <a:t>Range from 5-100kms for Education &amp; 30-100kms for Employment</a:t>
            </a:r>
          </a:p>
          <a:p>
            <a:pPr lvl="1"/>
            <a:r>
              <a:rPr lang="en-IE" dirty="0"/>
              <a:t>One has recommended 300kms for both – will not be allowed.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37051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8CBB-A353-4A6D-98C8-565994BEF4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F4AE1-98F7-41BF-982F-1A6572612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6B3E43-C2BC-4684-A08B-E739F2BD31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93" y="330288"/>
            <a:ext cx="11571214" cy="6184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430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C713F-8C29-4345-95BA-3CF85A45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Recommendation: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EFB6C-211E-403A-8331-5B89DB752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766" y="2137109"/>
            <a:ext cx="11506468" cy="3785166"/>
          </a:xfrm>
        </p:spPr>
        <p:txBody>
          <a:bodyPr/>
          <a:lstStyle/>
          <a:p>
            <a:r>
              <a:rPr lang="en-IE" dirty="0"/>
              <a:t>Adopt draft scheme now with:</a:t>
            </a:r>
          </a:p>
          <a:p>
            <a:pPr lvl="1"/>
            <a:r>
              <a:rPr lang="en-IE" dirty="0"/>
              <a:t>10kms distance for education (excluding third-level education)</a:t>
            </a:r>
          </a:p>
          <a:p>
            <a:pPr lvl="1"/>
            <a:r>
              <a:rPr lang="en-IE" dirty="0"/>
              <a:t>30kms distance for employment</a:t>
            </a:r>
          </a:p>
          <a:p>
            <a:r>
              <a:rPr lang="en-IE" dirty="0"/>
              <a:t>Meets the immediate legislative requirement</a:t>
            </a:r>
          </a:p>
          <a:p>
            <a:r>
              <a:rPr lang="en-IE" dirty="0"/>
              <a:t>Further analysis on commuting and places of work &amp; education by SPC in new Council term as required</a:t>
            </a:r>
          </a:p>
          <a:p>
            <a:r>
              <a:rPr lang="en-IE" dirty="0"/>
              <a:t>Amend scheme as necessary in accordance with Members views </a:t>
            </a:r>
            <a:r>
              <a:rPr lang="en-IE" b="1" u="sng" dirty="0"/>
              <a:t>before</a:t>
            </a:r>
            <a:r>
              <a:rPr lang="en-IE" dirty="0"/>
              <a:t> any affordable home delivery in the County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7348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90679" y="1435675"/>
            <a:ext cx="8999621" cy="4657944"/>
          </a:xfrm>
          <a:noFill/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Draft Scheme of Priority for Affordable Dwelling</a:t>
            </a:r>
          </a:p>
          <a:p>
            <a:pPr eaLnBrk="1" hangingPunct="1">
              <a:lnSpc>
                <a:spcPct val="90000"/>
              </a:lnSpc>
            </a:pPr>
            <a:r>
              <a:rPr lang="en-IE" altLang="en-US" sz="4800" dirty="0">
                <a:solidFill>
                  <a:schemeClr val="bg1"/>
                </a:solidFill>
              </a:rPr>
              <a:t>Purchase Arrangements</a:t>
            </a:r>
          </a:p>
          <a:p>
            <a:pPr eaLnBrk="1" hangingPunct="1">
              <a:lnSpc>
                <a:spcPct val="90000"/>
              </a:lnSpc>
            </a:pPr>
            <a:endParaRPr lang="en-IE" altLang="en-US" sz="48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IE" altLang="en-US" sz="3600" dirty="0">
                <a:solidFill>
                  <a:schemeClr val="bg1"/>
                </a:solidFill>
                <a:latin typeface="Corbel" panose="020B0503020204020204" pitchFamily="34" charset="0"/>
              </a:rPr>
              <a:t>7</a:t>
            </a:r>
            <a:r>
              <a:rPr lang="en-IE" altLang="en-US" sz="3600" baseline="30000" dirty="0">
                <a:solidFill>
                  <a:schemeClr val="bg1"/>
                </a:solidFill>
                <a:latin typeface="Corbel" panose="020B0503020204020204" pitchFamily="34" charset="0"/>
              </a:rPr>
              <a:t>th</a:t>
            </a:r>
            <a:r>
              <a:rPr lang="en-IE" altLang="en-US" sz="3600" dirty="0">
                <a:solidFill>
                  <a:schemeClr val="bg1"/>
                </a:solidFill>
                <a:latin typeface="Corbel" panose="020B0503020204020204" pitchFamily="34" charset="0"/>
              </a:rPr>
              <a:t> May 2019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919288" y="5734050"/>
            <a:ext cx="830580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65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74B39-2EEB-4DAB-8D1A-40B74A8C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DC9F1-3868-4C30-A639-638079740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99714"/>
            <a:ext cx="10363200" cy="4114800"/>
          </a:xfrm>
        </p:spPr>
        <p:txBody>
          <a:bodyPr/>
          <a:lstStyle/>
          <a:p>
            <a:r>
              <a:rPr lang="en-IE" dirty="0"/>
              <a:t>Master Planning Large Council Owned Housing Sites</a:t>
            </a:r>
          </a:p>
          <a:p>
            <a:r>
              <a:rPr lang="en-IE" dirty="0"/>
              <a:t>Affordable Housing in tenure mix for sites at Killinarden, Rathcoole &amp; </a:t>
            </a:r>
            <a:r>
              <a:rPr lang="en-IE" dirty="0" err="1"/>
              <a:t>Clonburris</a:t>
            </a:r>
            <a:endParaRPr lang="en-IE" dirty="0"/>
          </a:p>
          <a:p>
            <a:r>
              <a:rPr lang="en-IE" dirty="0"/>
              <a:t>Terms of Affordable Schemes to be confirmed by DHPLG (Income/</a:t>
            </a:r>
            <a:r>
              <a:rPr lang="en-IE" dirty="0" err="1"/>
              <a:t>Eligiblity</a:t>
            </a:r>
            <a:r>
              <a:rPr lang="en-IE" dirty="0"/>
              <a:t>; Discount; Conditions;)</a:t>
            </a:r>
          </a:p>
          <a:p>
            <a:r>
              <a:rPr lang="en-IE" dirty="0"/>
              <a:t>Legislative Requirement for Scheme of Priorities for Eligible Applicants to be adopted by Council by 18</a:t>
            </a:r>
            <a:r>
              <a:rPr lang="en-IE" baseline="30000" dirty="0"/>
              <a:t>th</a:t>
            </a:r>
            <a:r>
              <a:rPr lang="en-IE" dirty="0"/>
              <a:t> June 2019 – </a:t>
            </a:r>
            <a:r>
              <a:rPr lang="en-IE" u="sng" dirty="0"/>
              <a:t>can be amended subsequently</a:t>
            </a:r>
          </a:p>
        </p:txBody>
      </p:sp>
    </p:spTree>
    <p:extLst>
      <p:ext uri="{BB962C8B-B14F-4D97-AF65-F5344CB8AC3E}">
        <p14:creationId xmlns:p14="http://schemas.microsoft.com/office/powerpoint/2010/main" val="516194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74B39-2EEB-4DAB-8D1A-40B74A8C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Context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DC9F1-3868-4C30-A639-638079740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2399714"/>
            <a:ext cx="10879553" cy="4114800"/>
          </a:xfrm>
        </p:spPr>
        <p:txBody>
          <a:bodyPr/>
          <a:lstStyle/>
          <a:p>
            <a:r>
              <a:rPr lang="en-IE" dirty="0"/>
              <a:t>Order of priority largely prescribed by legislation</a:t>
            </a:r>
          </a:p>
          <a:p>
            <a:r>
              <a:rPr lang="en-IE" dirty="0"/>
              <a:t>Areas for consideration by elected members:</a:t>
            </a:r>
          </a:p>
          <a:p>
            <a:pPr lvl="1"/>
            <a:r>
              <a:rPr lang="en-IE" sz="3200" dirty="0"/>
              <a:t>Define “Adequate accommodation”</a:t>
            </a:r>
          </a:p>
          <a:p>
            <a:pPr lvl="2"/>
            <a:r>
              <a:rPr lang="en-IE" sz="3200" dirty="0"/>
              <a:t>Match household sizes with accommodation types</a:t>
            </a:r>
          </a:p>
          <a:p>
            <a:pPr lvl="1"/>
            <a:r>
              <a:rPr lang="en-IE" sz="3200" dirty="0"/>
              <a:t>Decide distance (in kms) within which priority given to:</a:t>
            </a:r>
          </a:p>
          <a:p>
            <a:pPr lvl="2"/>
            <a:r>
              <a:rPr lang="en-IE" sz="3200" dirty="0"/>
              <a:t>Household member working locally</a:t>
            </a:r>
          </a:p>
          <a:p>
            <a:pPr lvl="2"/>
            <a:r>
              <a:rPr lang="en-IE" sz="3200" dirty="0"/>
              <a:t>Household member in full-time education locally</a:t>
            </a:r>
          </a:p>
        </p:txBody>
      </p:sp>
    </p:spTree>
    <p:extLst>
      <p:ext uri="{BB962C8B-B14F-4D97-AF65-F5344CB8AC3E}">
        <p14:creationId xmlns:p14="http://schemas.microsoft.com/office/powerpoint/2010/main" val="56709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A7F834-A7F3-41DD-B5EA-89693F83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IE" sz="5400" dirty="0">
                <a:solidFill>
                  <a:schemeClr val="bg1"/>
                </a:solidFill>
              </a:rPr>
              <a:t>Scheme of Priority</a:t>
            </a:r>
            <a:endParaRPr lang="en-US" sz="5400" kern="12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ACD87-1141-4ACD-9109-9568BCC11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0" y="2276622"/>
            <a:ext cx="10363200" cy="4114800"/>
          </a:xfrm>
        </p:spPr>
        <p:txBody>
          <a:bodyPr/>
          <a:lstStyle/>
          <a:p>
            <a:r>
              <a:rPr lang="en-IE" dirty="0"/>
              <a:t>S.85, Part V, Housing (Misc. Provisions) Act, 2009, 2018 Commencement Order &amp; 2019 Regulations</a:t>
            </a:r>
          </a:p>
          <a:p>
            <a:r>
              <a:rPr lang="en-IE" dirty="0"/>
              <a:t>In accordance with legislation and commencement of the relevant Part, each Housing Authority </a:t>
            </a:r>
            <a:r>
              <a:rPr lang="en-IE" b="1" u="sng" dirty="0"/>
              <a:t>must</a:t>
            </a:r>
            <a:r>
              <a:rPr lang="en-IE" dirty="0"/>
              <a:t> make Scheme of Priority by </a:t>
            </a:r>
            <a:r>
              <a:rPr lang="en-IE" b="1" u="sng" dirty="0"/>
              <a:t>18</a:t>
            </a:r>
            <a:r>
              <a:rPr lang="en-IE" b="1" u="sng" baseline="30000" dirty="0"/>
              <a:t>th</a:t>
            </a:r>
            <a:r>
              <a:rPr lang="en-IE" b="1" u="sng" dirty="0"/>
              <a:t> June 2019</a:t>
            </a:r>
          </a:p>
          <a:p>
            <a:r>
              <a:rPr lang="en-IE" dirty="0"/>
              <a:t>Scheme must be considered by the Council and sent to Minister for approval.</a:t>
            </a:r>
          </a:p>
          <a:p>
            <a:r>
              <a:rPr lang="en-IE" dirty="0"/>
              <a:t>Special Housing SPC held on 24</a:t>
            </a:r>
            <a:r>
              <a:rPr lang="en-IE" baseline="30000" dirty="0"/>
              <a:t>th</a:t>
            </a:r>
            <a:r>
              <a:rPr lang="en-IE" dirty="0"/>
              <a:t> April 2019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839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A7F834-A7F3-41DD-B5EA-89693F839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Class A- Adequate Accommodation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942A659-C785-455D-802E-73F47CAE51F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93913" y="2289769"/>
          <a:ext cx="10251449" cy="2765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7889">
                  <a:extLst>
                    <a:ext uri="{9D8B030D-6E8A-4147-A177-3AD203B41FA5}">
                      <a16:colId xmlns:a16="http://schemas.microsoft.com/office/drawing/2014/main" val="1611142190"/>
                    </a:ext>
                  </a:extLst>
                </a:gridCol>
                <a:gridCol w="7503560">
                  <a:extLst>
                    <a:ext uri="{9D8B030D-6E8A-4147-A177-3AD203B41FA5}">
                      <a16:colId xmlns:a16="http://schemas.microsoft.com/office/drawing/2014/main" val="514967411"/>
                    </a:ext>
                  </a:extLst>
                </a:gridCol>
              </a:tblGrid>
              <a:tr h="649797"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Dwelling Type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chemeClr val="tx1"/>
                          </a:solidFill>
                        </a:rPr>
                        <a:t>To Meet Accommodation Needs of: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658436"/>
                  </a:ext>
                </a:extLst>
              </a:tr>
              <a:tr h="649797">
                <a:tc>
                  <a:txBody>
                    <a:bodyPr/>
                    <a:lstStyle/>
                    <a:p>
                      <a:r>
                        <a:rPr lang="en-IE" dirty="0"/>
                        <a:t>One-bedroom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rgbClr val="FF0000"/>
                          </a:solidFill>
                        </a:rPr>
                        <a:t>One or two </a:t>
                      </a:r>
                      <a:r>
                        <a:rPr lang="en-IE" dirty="0"/>
                        <a:t>person household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402334"/>
                  </a:ext>
                </a:extLst>
              </a:tr>
              <a:tr h="733106">
                <a:tc>
                  <a:txBody>
                    <a:bodyPr/>
                    <a:lstStyle/>
                    <a:p>
                      <a:r>
                        <a:rPr lang="en-IE" dirty="0"/>
                        <a:t>Two- bedroom*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rgbClr val="FF0000"/>
                          </a:solidFill>
                        </a:rPr>
                        <a:t>Two to Four </a:t>
                      </a:r>
                      <a:r>
                        <a:rPr lang="en-IE" dirty="0"/>
                        <a:t>person household (in the first instance, but also </a:t>
                      </a:r>
                      <a:r>
                        <a:rPr lang="en-IE" dirty="0">
                          <a:solidFill>
                            <a:srgbClr val="FF0000"/>
                          </a:solidFill>
                        </a:rPr>
                        <a:t>one or more </a:t>
                      </a:r>
                      <a:r>
                        <a:rPr lang="en-IE" dirty="0"/>
                        <a:t>person households where availability/supply exceeds demand)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537360"/>
                  </a:ext>
                </a:extLst>
              </a:tr>
              <a:tr h="733106">
                <a:tc>
                  <a:txBody>
                    <a:bodyPr/>
                    <a:lstStyle/>
                    <a:p>
                      <a:r>
                        <a:rPr lang="en-IE" dirty="0"/>
                        <a:t>Three/Four bedroom**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dirty="0">
                          <a:solidFill>
                            <a:srgbClr val="FF0000"/>
                          </a:solidFill>
                        </a:rPr>
                        <a:t>Three or </a:t>
                      </a:r>
                      <a:r>
                        <a:rPr lang="en-IE" dirty="0"/>
                        <a:t>more person household (in the first instance, but also </a:t>
                      </a:r>
                      <a:r>
                        <a:rPr lang="en-IE" dirty="0">
                          <a:solidFill>
                            <a:srgbClr val="FF0000"/>
                          </a:solidFill>
                        </a:rPr>
                        <a:t>one or more person households </a:t>
                      </a:r>
                      <a:r>
                        <a:rPr lang="en-IE" dirty="0"/>
                        <a:t>where availability/supply exceeds demand)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125814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71724790-9635-4FBC-9DCA-9E34E53326E1}"/>
              </a:ext>
            </a:extLst>
          </p:cNvPr>
          <p:cNvSpPr/>
          <p:nvPr/>
        </p:nvSpPr>
        <p:spPr>
          <a:xfrm>
            <a:off x="993913" y="5253254"/>
            <a:ext cx="91651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*Allocation of dwelling types will be prioritised in accordance with the table above but having regard to ensuring that overcrowding is not facilitated.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** Allocation of larger homes to smaller households will be facilitated where demand allows (concern about a young couple not being able to purchase a three-bed home)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809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2E30E0-A832-4496-B7D9-7A2F9126E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Order of Priority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1C5D9EB-20E8-446C-9DB7-EFE3CA59F77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75137" y="2315361"/>
          <a:ext cx="11438793" cy="3563810"/>
        </p:xfrm>
        <a:graphic>
          <a:graphicData uri="http://schemas.openxmlformats.org/drawingml/2006/table">
            <a:tbl>
              <a:tblPr firstRow="1" firstCol="1" bandRow="1"/>
              <a:tblGrid>
                <a:gridCol w="1822842">
                  <a:extLst>
                    <a:ext uri="{9D8B030D-6E8A-4147-A177-3AD203B41FA5}">
                      <a16:colId xmlns:a16="http://schemas.microsoft.com/office/drawing/2014/main" val="1271224541"/>
                    </a:ext>
                  </a:extLst>
                </a:gridCol>
                <a:gridCol w="1526751">
                  <a:extLst>
                    <a:ext uri="{9D8B030D-6E8A-4147-A177-3AD203B41FA5}">
                      <a16:colId xmlns:a16="http://schemas.microsoft.com/office/drawing/2014/main" val="3801406390"/>
                    </a:ext>
                  </a:extLst>
                </a:gridCol>
                <a:gridCol w="1984347">
                  <a:extLst>
                    <a:ext uri="{9D8B030D-6E8A-4147-A177-3AD203B41FA5}">
                      <a16:colId xmlns:a16="http://schemas.microsoft.com/office/drawing/2014/main" val="3417430579"/>
                    </a:ext>
                  </a:extLst>
                </a:gridCol>
                <a:gridCol w="1983270">
                  <a:extLst>
                    <a:ext uri="{9D8B030D-6E8A-4147-A177-3AD203B41FA5}">
                      <a16:colId xmlns:a16="http://schemas.microsoft.com/office/drawing/2014/main" val="4261088194"/>
                    </a:ext>
                  </a:extLst>
                </a:gridCol>
                <a:gridCol w="1984347">
                  <a:extLst>
                    <a:ext uri="{9D8B030D-6E8A-4147-A177-3AD203B41FA5}">
                      <a16:colId xmlns:a16="http://schemas.microsoft.com/office/drawing/2014/main" val="432881962"/>
                    </a:ext>
                  </a:extLst>
                </a:gridCol>
                <a:gridCol w="2137236">
                  <a:extLst>
                    <a:ext uri="{9D8B030D-6E8A-4147-A177-3AD203B41FA5}">
                      <a16:colId xmlns:a16="http://schemas.microsoft.com/office/drawing/2014/main" val="3159782950"/>
                    </a:ext>
                  </a:extLst>
                </a:gridCol>
              </a:tblGrid>
              <a:tr h="1283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Priority Rating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Eligible*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Affordable Home Suited to Household Needs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Member of Household Living in County for 12 Months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Member of Household in Local Education**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Member of Household Working Locally**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143977"/>
                  </a:ext>
                </a:extLst>
              </a:tr>
              <a:tr h="45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 “Class E”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470126"/>
                  </a:ext>
                </a:extLst>
              </a:tr>
              <a:tr h="45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 “Class C”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046616"/>
                  </a:ext>
                </a:extLst>
              </a:tr>
              <a:tr h="45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3. “Class D”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941570"/>
                  </a:ext>
                </a:extLst>
              </a:tr>
              <a:tr h="45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 “Class B”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965"/>
                  </a:ext>
                </a:extLst>
              </a:tr>
              <a:tr h="4506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5. “Class A”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000">
                          <a:effectLst/>
                          <a:latin typeface="Wingdings" panose="05000000000000000000" pitchFamily="2" charset="2"/>
                          <a:ea typeface="Calibri" panose="020F0502020204030204" pitchFamily="34" charset="0"/>
                        </a:rPr>
                        <a:t>ü</a:t>
                      </a:r>
                      <a:endParaRPr lang="en-I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2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63270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F37A332D-EE4B-4D58-B6B3-3B586AC0BB2B}"/>
              </a:ext>
            </a:extLst>
          </p:cNvPr>
          <p:cNvSpPr/>
          <p:nvPr/>
        </p:nvSpPr>
        <p:spPr>
          <a:xfrm>
            <a:off x="375137" y="5914349"/>
            <a:ext cx="114387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*Eligibility criteria in relation to income to be confirmed by DHPLG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**Applicable distances to be set at the discretion of  the Council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+Where number of “Class E” households exceeds number of available homes, </a:t>
            </a:r>
            <a:r>
              <a:rPr kumimoji="0" lang="en-IE" sz="1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“Time on List” will determine priority</a:t>
            </a: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206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C713F-8C29-4345-95BA-3CF85A45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dirty="0">
                <a:solidFill>
                  <a:srgbClr val="FFFFFF"/>
                </a:solidFill>
              </a:rPr>
              <a:t>Considerations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EFB6C-211E-403A-8331-5B89DB752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2310834"/>
            <a:ext cx="11506468" cy="3785166"/>
          </a:xfrm>
        </p:spPr>
        <p:txBody>
          <a:bodyPr/>
          <a:lstStyle/>
          <a:p>
            <a:r>
              <a:rPr lang="en-IE" dirty="0"/>
              <a:t>Having regard for context of South Dublin:</a:t>
            </a:r>
          </a:p>
          <a:p>
            <a:pPr lvl="1"/>
            <a:r>
              <a:rPr lang="en-IE" dirty="0"/>
              <a:t>Small administrative area</a:t>
            </a:r>
          </a:p>
          <a:p>
            <a:pPr lvl="1"/>
            <a:r>
              <a:rPr lang="en-IE" dirty="0"/>
              <a:t>Large % of commuters out of County</a:t>
            </a:r>
          </a:p>
          <a:p>
            <a:pPr lvl="1"/>
            <a:r>
              <a:rPr lang="en-IE" dirty="0"/>
              <a:t>Avoids arbitrary setting of distance which may exclude certain workers</a:t>
            </a:r>
          </a:p>
          <a:p>
            <a:pPr lvl="1"/>
            <a:r>
              <a:rPr lang="en-IE" dirty="0"/>
              <a:t>Very challenging to cover all education types with one distance</a:t>
            </a:r>
          </a:p>
          <a:p>
            <a:r>
              <a:rPr lang="en-IE" dirty="0"/>
              <a:t>Set both distances at </a:t>
            </a:r>
            <a:r>
              <a:rPr lang="en-IE" dirty="0">
                <a:solidFill>
                  <a:srgbClr val="FF0000"/>
                </a:solidFill>
              </a:rPr>
              <a:t>0 kms </a:t>
            </a:r>
            <a:r>
              <a:rPr lang="en-IE" dirty="0"/>
              <a:t>effectively giving no priority to either employment or education categories?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042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C713F-8C29-4345-95BA-3CF85A45E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Considerations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EFB6C-211E-403A-8331-5B89DB752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2310834"/>
            <a:ext cx="11506468" cy="3785166"/>
          </a:xfrm>
        </p:spPr>
        <p:txBody>
          <a:bodyPr/>
          <a:lstStyle/>
          <a:p>
            <a:pPr lvl="1"/>
            <a:r>
              <a:rPr lang="en-IE" dirty="0"/>
              <a:t>DHPLG guidance:</a:t>
            </a:r>
          </a:p>
          <a:p>
            <a:pPr lvl="2"/>
            <a:r>
              <a:rPr lang="en-IE" dirty="0"/>
              <a:t>0 kms distance conflicts with &amp; negates legislative intent for local priority</a:t>
            </a:r>
          </a:p>
          <a:p>
            <a:pPr lvl="2"/>
            <a:r>
              <a:rPr lang="en-IE" dirty="0"/>
              <a:t>Actual distance must be set to reflect priority;</a:t>
            </a:r>
          </a:p>
          <a:p>
            <a:pPr lvl="2"/>
            <a:r>
              <a:rPr lang="en-IE" dirty="0"/>
              <a:t>Cannot cast net so wide to include everybody effectively removing priority</a:t>
            </a:r>
          </a:p>
          <a:p>
            <a:pPr lvl="2"/>
            <a:r>
              <a:rPr lang="en-IE" dirty="0"/>
              <a:t>Education can be defined as primary &amp; secondary only if desired;</a:t>
            </a:r>
          </a:p>
          <a:p>
            <a:pPr lvl="1"/>
            <a:r>
              <a:rPr lang="en-IE" dirty="0"/>
              <a:t>Advice from Law Dept.:</a:t>
            </a:r>
          </a:p>
          <a:p>
            <a:pPr lvl="2"/>
            <a:r>
              <a:rPr lang="en-IE" sz="2800" dirty="0"/>
              <a:t>Council required to adopt by 18</a:t>
            </a:r>
            <a:r>
              <a:rPr lang="en-IE" sz="2800" baseline="30000" dirty="0"/>
              <a:t>th</a:t>
            </a:r>
            <a:r>
              <a:rPr lang="en-IE" sz="2800" dirty="0"/>
              <a:t> June – avoid potential challenges to a scheme that is first adopted post 18</a:t>
            </a:r>
            <a:r>
              <a:rPr lang="en-IE" sz="2800" baseline="30000" dirty="0"/>
              <a:t>th</a:t>
            </a:r>
            <a:r>
              <a:rPr lang="en-IE" sz="2800" dirty="0"/>
              <a:t> June 2019</a:t>
            </a:r>
          </a:p>
          <a:p>
            <a:pPr lvl="2"/>
            <a:r>
              <a:rPr lang="en-IE" sz="2800" dirty="0"/>
              <a:t>Set a limit now and review as and when necessary in future</a:t>
            </a:r>
          </a:p>
          <a:p>
            <a:pPr lvl="2"/>
            <a:endParaRPr lang="en-IE" dirty="0"/>
          </a:p>
          <a:p>
            <a:pPr lvl="2"/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0452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Corbel</vt:lpstr>
      <vt:lpstr>Times New Roman</vt:lpstr>
      <vt:lpstr>Wingdings</vt:lpstr>
      <vt:lpstr>Office Theme</vt:lpstr>
      <vt:lpstr>1_Office Theme</vt:lpstr>
      <vt:lpstr>Blank Presentation</vt:lpstr>
      <vt:lpstr>PowerPoint Presentation</vt:lpstr>
      <vt:lpstr>PowerPoint Presentation</vt:lpstr>
      <vt:lpstr>Context</vt:lpstr>
      <vt:lpstr>Context</vt:lpstr>
      <vt:lpstr>Scheme of Priority</vt:lpstr>
      <vt:lpstr>Class A- Adequate Accommodation</vt:lpstr>
      <vt:lpstr>Order of Priority </vt:lpstr>
      <vt:lpstr>Considerations</vt:lpstr>
      <vt:lpstr>Considerations</vt:lpstr>
      <vt:lpstr>Considerations</vt:lpstr>
      <vt:lpstr>PowerPoint Presentation</vt:lpstr>
      <vt:lpstr>Recommendation: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Ward</dc:creator>
  <cp:lastModifiedBy>Colm Ward</cp:lastModifiedBy>
  <cp:revision>1</cp:revision>
  <dcterms:created xsi:type="dcterms:W3CDTF">2019-05-03T22:18:40Z</dcterms:created>
  <dcterms:modified xsi:type="dcterms:W3CDTF">2019-05-03T22:19:16Z</dcterms:modified>
</cp:coreProperties>
</file>