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73" r:id="rId4"/>
    <p:sldId id="266" r:id="rId5"/>
    <p:sldId id="262" r:id="rId6"/>
    <p:sldId id="258" r:id="rId7"/>
    <p:sldId id="259" r:id="rId8"/>
    <p:sldId id="267" r:id="rId9"/>
    <p:sldId id="268" r:id="rId10"/>
    <p:sldId id="275" r:id="rId11"/>
    <p:sldId id="276" r:id="rId12"/>
    <p:sldId id="279" r:id="rId13"/>
    <p:sldId id="274" r:id="rId14"/>
    <p:sldId id="271" r:id="rId15"/>
    <p:sldId id="277" r:id="rId16"/>
    <p:sldId id="260" r:id="rId17"/>
    <p:sldId id="261" r:id="rId18"/>
    <p:sldId id="278" r:id="rId19"/>
    <p:sldId id="269" r:id="rId20"/>
    <p:sldId id="270" r:id="rId21"/>
    <p:sldId id="272" r:id="rId22"/>
    <p:sldId id="263" r:id="rId23"/>
    <p:sldId id="264" r:id="rId24"/>
    <p:sldId id="265"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0"/>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3F5B1F-7F8A-4429-A6F4-A479F287CA56}" type="datetimeFigureOut">
              <a:rPr lang="en-IE" smtClean="0"/>
              <a:t>02/04/2019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F5B1F-7F8A-4429-A6F4-A479F287CA56}" type="datetimeFigureOut">
              <a:rPr lang="en-IE" smtClean="0"/>
              <a:t>02/04/2019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F5B1F-7F8A-4429-A6F4-A479F287CA56}" type="datetimeFigureOut">
              <a:rPr lang="en-IE" smtClean="0"/>
              <a:t>02/04/2019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3F5B1F-7F8A-4429-A6F4-A479F287CA56}" type="datetimeFigureOut">
              <a:rPr lang="en-IE" smtClean="0"/>
              <a:t>02/04/2019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F5B1F-7F8A-4429-A6F4-A479F287CA56}" type="datetimeFigureOut">
              <a:rPr lang="en-IE" smtClean="0"/>
              <a:t>02/04/2019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3F5B1F-7F8A-4429-A6F4-A479F287CA56}" type="datetimeFigureOut">
              <a:rPr lang="en-IE" smtClean="0"/>
              <a:t>02/04/2019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96F83D8-E21B-4A82-832F-673880B0BFAB}" type="slidenum">
              <a:rPr lang="en-IE" smtClean="0"/>
              <a:t>‹#›</a:t>
            </a:fld>
            <a:endParaRPr lang="en-IE"/>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3F5B1F-7F8A-4429-A6F4-A479F287CA56}" type="datetimeFigureOut">
              <a:rPr lang="en-IE" smtClean="0"/>
              <a:t>02/04/2019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96F83D8-E21B-4A82-832F-673880B0BFAB}" type="slidenum">
              <a:rPr lang="en-IE" smtClean="0"/>
              <a:t>‹#›</a:t>
            </a:fld>
            <a:endParaRPr lang="en-IE"/>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3F5B1F-7F8A-4429-A6F4-A479F287CA56}" type="datetimeFigureOut">
              <a:rPr lang="en-IE" smtClean="0"/>
              <a:t>02/04/2019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96F83D8-E21B-4A82-832F-673880B0BFAB}" type="slidenum">
              <a:rPr lang="en-IE" smtClean="0"/>
              <a:t>‹#›</a:t>
            </a:fld>
            <a:endParaRPr lang="en-I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F5B1F-7F8A-4429-A6F4-A479F287CA56}" type="datetimeFigureOut">
              <a:rPr lang="en-IE" smtClean="0"/>
              <a:t>02/04/2019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96F83D8-E21B-4A82-832F-673880B0BFAB}" type="slidenum">
              <a:rPr lang="en-IE" smtClean="0"/>
              <a:t>‹#›</a:t>
            </a:fld>
            <a:endParaRPr lang="en-I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F5B1F-7F8A-4429-A6F4-A479F287CA56}" type="datetimeFigureOut">
              <a:rPr lang="en-IE" smtClean="0"/>
              <a:t>02/04/2019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96F83D8-E21B-4A82-832F-673880B0BFAB}" type="slidenum">
              <a:rPr lang="en-IE" smtClean="0"/>
              <a:t>‹#›</a:t>
            </a:fld>
            <a:endParaRPr lang="en-I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F5B1F-7F8A-4429-A6F4-A479F287CA56}" type="datetimeFigureOut">
              <a:rPr lang="en-IE" smtClean="0"/>
              <a:t>02/04/2019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96F83D8-E21B-4A82-832F-673880B0BFAB}" type="slidenum">
              <a:rPr lang="en-IE" smtClean="0"/>
              <a:t>‹#›</a:t>
            </a:fld>
            <a:endParaRPr lang="en-IE"/>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A3F5B1F-7F8A-4429-A6F4-A479F287CA56}" type="datetimeFigureOut">
              <a:rPr lang="en-IE" smtClean="0"/>
              <a:t>02/04/2019</a:t>
            </a:fld>
            <a:endParaRPr lang="en-IE"/>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IE"/>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96F83D8-E21B-4A82-832F-673880B0BFAB}"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835696" y="5013176"/>
            <a:ext cx="5400600" cy="1066800"/>
          </a:xfrm>
        </p:spPr>
        <p:txBody>
          <a:bodyPr>
            <a:normAutofit fontScale="85000" lnSpcReduction="20000"/>
          </a:bodyPr>
          <a:lstStyle/>
          <a:p>
            <a:pPr algn="ctr"/>
            <a:r>
              <a:rPr lang="en-IE" sz="2800" b="1" dirty="0" smtClean="0">
                <a:latin typeface="Arial" charset="0"/>
              </a:rPr>
              <a:t>Dublin Agglomeration Environmental </a:t>
            </a:r>
            <a:r>
              <a:rPr lang="en-IE" sz="2800" b="1" dirty="0">
                <a:latin typeface="Arial" charset="0"/>
              </a:rPr>
              <a:t>Noise Action Plan 2018-2023</a:t>
            </a:r>
          </a:p>
          <a:p>
            <a:endParaRPr lang="en-IE" dirty="0"/>
          </a:p>
        </p:txBody>
      </p:sp>
      <p:pic>
        <p:nvPicPr>
          <p:cNvPr id="5" name="Picture 4"/>
          <p:cNvPicPr>
            <a:picLocks noChangeAspect="1" noChangeArrowheads="1"/>
          </p:cNvPicPr>
          <p:nvPr/>
        </p:nvPicPr>
        <p:blipFill>
          <a:blip r:embed="rId2"/>
          <a:srcRect/>
          <a:stretch>
            <a:fillRect/>
          </a:stretch>
        </p:blipFill>
        <p:spPr bwMode="auto">
          <a:xfrm>
            <a:off x="0" y="0"/>
            <a:ext cx="3343275" cy="1857375"/>
          </a:xfrm>
          <a:prstGeom prst="rect">
            <a:avLst/>
          </a:prstGeom>
          <a:noFill/>
          <a:ln w="9525">
            <a:noFill/>
            <a:miter lim="800000"/>
            <a:headEnd/>
            <a:tailEnd/>
          </a:ln>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988840"/>
            <a:ext cx="3567332" cy="3028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73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6944559" cy="1296144"/>
          </a:xfrm>
        </p:spPr>
        <p:txBody>
          <a:bodyPr/>
          <a:lstStyle/>
          <a:p>
            <a:pPr marL="0" indent="0" algn="ctr">
              <a:buNone/>
            </a:pPr>
            <a:r>
              <a:rPr lang="en-IE" sz="3200" dirty="0">
                <a:solidFill>
                  <a:schemeClr val="tx1"/>
                </a:solidFill>
                <a:effectLst/>
              </a:rPr>
              <a:t>Designated Noise Action Planning </a:t>
            </a:r>
            <a:r>
              <a:rPr lang="en-IE" sz="3200" dirty="0" smtClean="0">
                <a:solidFill>
                  <a:schemeClr val="tx1"/>
                </a:solidFill>
                <a:effectLst/>
              </a:rPr>
              <a:t>Bodies cont.…</a:t>
            </a:r>
            <a:endParaRPr lang="en-IE" sz="3200" dirty="0"/>
          </a:p>
        </p:txBody>
      </p:sp>
      <p:sp>
        <p:nvSpPr>
          <p:cNvPr id="3" name="Content Placeholder 2"/>
          <p:cNvSpPr>
            <a:spLocks noGrp="1"/>
          </p:cNvSpPr>
          <p:nvPr>
            <p:ph sz="quarter" idx="13"/>
          </p:nvPr>
        </p:nvSpPr>
        <p:spPr>
          <a:xfrm>
            <a:off x="467544" y="1844824"/>
            <a:ext cx="8280920" cy="3744416"/>
          </a:xfrm>
        </p:spPr>
        <p:txBody>
          <a:bodyPr>
            <a:normAutofit/>
          </a:bodyPr>
          <a:lstStyle/>
          <a:p>
            <a:pPr>
              <a:buFont typeface="Arial" panose="020B0604020202020204" pitchFamily="34" charset="0"/>
              <a:buChar char="•"/>
            </a:pPr>
            <a:r>
              <a:rPr lang="en-IE" sz="1800" dirty="0" smtClean="0">
                <a:solidFill>
                  <a:schemeClr val="tx1"/>
                </a:solidFill>
              </a:rPr>
              <a:t>Transport Infrastructure Ireland(TII</a:t>
            </a:r>
            <a:r>
              <a:rPr lang="en-IE" sz="1800" dirty="0">
                <a:solidFill>
                  <a:schemeClr val="tx1"/>
                </a:solidFill>
              </a:rPr>
              <a:t>) is responsible for the development of strategic noise maps for all national roads carrying in excess of 3 million vehicles a year and for light rail lines (i.e. the </a:t>
            </a:r>
            <a:r>
              <a:rPr lang="en-IE" sz="1800" dirty="0" err="1">
                <a:solidFill>
                  <a:schemeClr val="tx1"/>
                </a:solidFill>
              </a:rPr>
              <a:t>Luas</a:t>
            </a:r>
            <a:r>
              <a:rPr lang="en-IE" sz="1800" dirty="0">
                <a:solidFill>
                  <a:schemeClr val="tx1"/>
                </a:solidFill>
              </a:rPr>
              <a:t> network) which has more than 30,000 passages per year</a:t>
            </a:r>
            <a:r>
              <a:rPr lang="en-IE" sz="1800" dirty="0" smtClean="0">
                <a:solidFill>
                  <a:schemeClr val="tx1"/>
                </a:solidFill>
              </a:rPr>
              <a:t>.</a:t>
            </a:r>
          </a:p>
          <a:p>
            <a:pPr>
              <a:buFont typeface="Arial" panose="020B0604020202020204" pitchFamily="34" charset="0"/>
              <a:buChar char="•"/>
            </a:pPr>
            <a:r>
              <a:rPr lang="en-IE" sz="1800" dirty="0" err="1" smtClean="0">
                <a:solidFill>
                  <a:schemeClr val="tx1"/>
                </a:solidFill>
              </a:rPr>
              <a:t>Iarnród</a:t>
            </a:r>
            <a:r>
              <a:rPr lang="en-IE" sz="1800" dirty="0" smtClean="0">
                <a:solidFill>
                  <a:schemeClr val="tx1"/>
                </a:solidFill>
              </a:rPr>
              <a:t> </a:t>
            </a:r>
            <a:r>
              <a:rPr lang="en-IE" sz="1800" dirty="0" err="1">
                <a:solidFill>
                  <a:schemeClr val="tx1"/>
                </a:solidFill>
              </a:rPr>
              <a:t>Éireann</a:t>
            </a:r>
            <a:r>
              <a:rPr lang="en-IE" sz="1800" dirty="0">
                <a:solidFill>
                  <a:schemeClr val="tx1"/>
                </a:solidFill>
              </a:rPr>
              <a:t> is responsible for the development of </a:t>
            </a:r>
            <a:r>
              <a:rPr lang="en-IE" sz="1800" dirty="0" smtClean="0">
                <a:solidFill>
                  <a:schemeClr val="tx1"/>
                </a:solidFill>
              </a:rPr>
              <a:t>Strategic </a:t>
            </a:r>
            <a:r>
              <a:rPr lang="en-IE" sz="1800" dirty="0">
                <a:solidFill>
                  <a:schemeClr val="tx1"/>
                </a:solidFill>
              </a:rPr>
              <a:t>Noise Maps </a:t>
            </a:r>
            <a:r>
              <a:rPr lang="en-IE" sz="1800" dirty="0" smtClean="0">
                <a:solidFill>
                  <a:schemeClr val="tx1"/>
                </a:solidFill>
              </a:rPr>
              <a:t>along </a:t>
            </a:r>
            <a:r>
              <a:rPr lang="en-IE" sz="1800" dirty="0">
                <a:solidFill>
                  <a:schemeClr val="tx1"/>
                </a:solidFill>
              </a:rPr>
              <a:t>specific sections of the rail network, </a:t>
            </a:r>
            <a:r>
              <a:rPr lang="en-IE" sz="1800" dirty="0" err="1">
                <a:solidFill>
                  <a:schemeClr val="tx1"/>
                </a:solidFill>
              </a:rPr>
              <a:t>ie</a:t>
            </a:r>
            <a:r>
              <a:rPr lang="en-IE" sz="1800" dirty="0">
                <a:solidFill>
                  <a:schemeClr val="tx1"/>
                </a:solidFill>
              </a:rPr>
              <a:t> within Agglomeration Areas and/or where the operational rail traffic exceeds 30,000 vehicle passages per annum</a:t>
            </a:r>
            <a:r>
              <a:rPr lang="en-IE" sz="1800" dirty="0" smtClean="0">
                <a:solidFill>
                  <a:schemeClr val="tx1"/>
                </a:solidFill>
              </a:rPr>
              <a:t>.</a:t>
            </a:r>
          </a:p>
          <a:p>
            <a:pPr>
              <a:buFont typeface="Arial" panose="020B0604020202020204" pitchFamily="34" charset="0"/>
              <a:buChar char="•"/>
            </a:pPr>
            <a:r>
              <a:rPr lang="en-IE" sz="1800" dirty="0" err="1" smtClean="0">
                <a:solidFill>
                  <a:schemeClr val="tx1"/>
                </a:solidFill>
              </a:rPr>
              <a:t>Fingal</a:t>
            </a:r>
            <a:r>
              <a:rPr lang="en-IE" sz="1800" dirty="0" smtClean="0">
                <a:solidFill>
                  <a:schemeClr val="tx1"/>
                </a:solidFill>
              </a:rPr>
              <a:t> </a:t>
            </a:r>
            <a:r>
              <a:rPr lang="en-IE" sz="1800" dirty="0">
                <a:solidFill>
                  <a:schemeClr val="tx1"/>
                </a:solidFill>
              </a:rPr>
              <a:t>County Council </a:t>
            </a:r>
            <a:r>
              <a:rPr lang="en-IE" sz="1800" dirty="0" smtClean="0">
                <a:solidFill>
                  <a:schemeClr val="tx1"/>
                </a:solidFill>
              </a:rPr>
              <a:t>is </a:t>
            </a:r>
            <a:r>
              <a:rPr lang="en-IE" sz="1800" dirty="0">
                <a:solidFill>
                  <a:schemeClr val="tx1"/>
                </a:solidFill>
              </a:rPr>
              <a:t>the designated Action Planning Authority </a:t>
            </a:r>
            <a:r>
              <a:rPr lang="en-IE" sz="1800" dirty="0" smtClean="0">
                <a:solidFill>
                  <a:schemeClr val="tx1"/>
                </a:solidFill>
              </a:rPr>
              <a:t>with </a:t>
            </a:r>
            <a:r>
              <a:rPr lang="en-IE" sz="1800" dirty="0">
                <a:solidFill>
                  <a:schemeClr val="tx1"/>
                </a:solidFill>
              </a:rPr>
              <a:t>responsibility </a:t>
            </a:r>
            <a:r>
              <a:rPr lang="en-IE" sz="1800" dirty="0" smtClean="0">
                <a:solidFill>
                  <a:schemeClr val="tx1"/>
                </a:solidFill>
              </a:rPr>
              <a:t>for </a:t>
            </a:r>
            <a:r>
              <a:rPr lang="en-IE" sz="1800" dirty="0">
                <a:solidFill>
                  <a:schemeClr val="tx1"/>
                </a:solidFill>
              </a:rPr>
              <a:t>preparing a Noise Action Plan for Dublin </a:t>
            </a:r>
            <a:r>
              <a:rPr lang="en-IE" sz="1800" dirty="0" smtClean="0">
                <a:solidFill>
                  <a:schemeClr val="tx1"/>
                </a:solidFill>
              </a:rPr>
              <a:t>Airport. </a:t>
            </a:r>
            <a:endParaRPr lang="en-IE" sz="1800" dirty="0">
              <a:solidFill>
                <a:schemeClr val="tx1"/>
              </a:solidFill>
            </a:endParaRPr>
          </a:p>
        </p:txBody>
      </p:sp>
    </p:spTree>
    <p:extLst>
      <p:ext uri="{BB962C8B-B14F-4D97-AF65-F5344CB8AC3E}">
        <p14:creationId xmlns:p14="http://schemas.microsoft.com/office/powerpoint/2010/main" val="1360985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67" y="3309104"/>
            <a:ext cx="7388301" cy="1584176"/>
          </a:xfrm>
        </p:spPr>
        <p:txBody>
          <a:bodyPr/>
          <a:lstStyle/>
          <a:p>
            <a:pPr algn="just">
              <a:buFont typeface="Arial" panose="020B0604020202020204" pitchFamily="34" charset="0"/>
              <a:buChar char="•"/>
            </a:pPr>
            <a:r>
              <a:rPr lang="en-IE" sz="2000" b="0" dirty="0" smtClean="0">
                <a:solidFill>
                  <a:schemeClr val="tx1"/>
                </a:solidFill>
                <a:effectLst/>
              </a:rPr>
              <a:t>The </a:t>
            </a:r>
            <a:r>
              <a:rPr lang="en-IE" sz="2000" b="0" dirty="0">
                <a:solidFill>
                  <a:schemeClr val="tx1"/>
                </a:solidFill>
                <a:effectLst/>
              </a:rPr>
              <a:t>EPA is the national authority for overseeing the implementation of the Regulations. This role includes supervisory, advisory and coordination functions in relation to both noise mapping and action </a:t>
            </a:r>
            <a:r>
              <a:rPr lang="en-IE" sz="2000" b="0" dirty="0" smtClean="0">
                <a:solidFill>
                  <a:schemeClr val="tx1"/>
                </a:solidFill>
                <a:effectLst/>
              </a:rPr>
              <a:t>planning.</a:t>
            </a:r>
            <a:br>
              <a:rPr lang="en-IE" sz="2000" b="0" dirty="0" smtClean="0">
                <a:solidFill>
                  <a:schemeClr val="tx1"/>
                </a:solidFill>
                <a:effectLst/>
              </a:rPr>
            </a:br>
            <a:r>
              <a:rPr lang="en-IE" sz="2000" b="0" dirty="0" smtClean="0">
                <a:solidFill>
                  <a:schemeClr val="tx1"/>
                </a:solidFill>
                <a:effectLst/>
              </a:rPr>
              <a:t/>
            </a:r>
            <a:br>
              <a:rPr lang="en-IE" sz="2000" b="0" dirty="0" smtClean="0">
                <a:solidFill>
                  <a:schemeClr val="tx1"/>
                </a:solidFill>
                <a:effectLst/>
              </a:rPr>
            </a:br>
            <a:r>
              <a:rPr lang="en-IE" sz="2000" b="0" dirty="0" smtClean="0">
                <a:solidFill>
                  <a:schemeClr val="tx1"/>
                </a:solidFill>
                <a:effectLst/>
              </a:rPr>
              <a:t/>
            </a:r>
            <a:br>
              <a:rPr lang="en-IE" sz="2000" b="0" dirty="0" smtClean="0">
                <a:solidFill>
                  <a:schemeClr val="tx1"/>
                </a:solidFill>
                <a:effectLst/>
              </a:rPr>
            </a:br>
            <a:endParaRPr lang="en-IE" sz="2000" b="0" dirty="0">
              <a:solidFill>
                <a:schemeClr val="tx1"/>
              </a:solidFill>
              <a:effectLst/>
              <a:latin typeface="+mn-lt"/>
            </a:endParaRPr>
          </a:p>
        </p:txBody>
      </p:sp>
      <p:sp>
        <p:nvSpPr>
          <p:cNvPr id="3" name="Text Placeholder 2"/>
          <p:cNvSpPr>
            <a:spLocks noGrp="1"/>
          </p:cNvSpPr>
          <p:nvPr>
            <p:ph type="body" idx="1"/>
          </p:nvPr>
        </p:nvSpPr>
        <p:spPr>
          <a:xfrm>
            <a:off x="971600" y="1988840"/>
            <a:ext cx="7272808" cy="720080"/>
          </a:xfrm>
        </p:spPr>
        <p:txBody>
          <a:bodyPr>
            <a:normAutofit fontScale="77500" lnSpcReduction="20000"/>
          </a:bodyPr>
          <a:lstStyle/>
          <a:p>
            <a:pPr algn="l"/>
            <a:r>
              <a:rPr lang="en-IE" sz="3600" dirty="0" smtClean="0"/>
              <a:t>The EPA’s Role in the Noise Mapping Process </a:t>
            </a:r>
            <a:endParaRPr lang="en-IE" sz="3600" dirty="0"/>
          </a:p>
        </p:txBody>
      </p:sp>
      <p:pic>
        <p:nvPicPr>
          <p:cNvPr id="4" name="Picture 3"/>
          <p:cNvPicPr>
            <a:picLocks noChangeAspect="1" noChangeArrowheads="1"/>
          </p:cNvPicPr>
          <p:nvPr/>
        </p:nvPicPr>
        <p:blipFill>
          <a:blip r:embed="rId2"/>
          <a:srcRect/>
          <a:stretch>
            <a:fillRect/>
          </a:stretch>
        </p:blipFill>
        <p:spPr bwMode="auto">
          <a:xfrm>
            <a:off x="0" y="0"/>
            <a:ext cx="3343275" cy="1857375"/>
          </a:xfrm>
          <a:prstGeom prst="rect">
            <a:avLst/>
          </a:prstGeom>
          <a:noFill/>
          <a:ln w="9525">
            <a:noFill/>
            <a:miter lim="800000"/>
            <a:headEnd/>
            <a:tailEnd/>
          </a:ln>
        </p:spPr>
      </p:pic>
      <p:sp>
        <p:nvSpPr>
          <p:cNvPr id="5" name="TextBox 4"/>
          <p:cNvSpPr txBox="1"/>
          <p:nvPr/>
        </p:nvSpPr>
        <p:spPr>
          <a:xfrm>
            <a:off x="611560" y="4365104"/>
            <a:ext cx="7416824" cy="1015663"/>
          </a:xfrm>
          <a:prstGeom prst="rect">
            <a:avLst/>
          </a:prstGeom>
          <a:noFill/>
        </p:spPr>
        <p:txBody>
          <a:bodyPr wrap="square" rtlCol="0">
            <a:spAutoFit/>
          </a:bodyPr>
          <a:lstStyle/>
          <a:p>
            <a:pPr marL="342900" indent="-342900" algn="just">
              <a:buClr>
                <a:srgbClr val="C00000"/>
              </a:buClr>
              <a:buSzPct val="128000"/>
              <a:buFont typeface="Arial" panose="020B0604020202020204" pitchFamily="34" charset="0"/>
              <a:buChar char="•"/>
            </a:pPr>
            <a:r>
              <a:rPr lang="en-IE" sz="2000" dirty="0"/>
              <a:t>The EPA is also responsible for reporting to the European Environment Agency (EEA) to meet the various requirements for noise mapping and action planning.</a:t>
            </a:r>
          </a:p>
        </p:txBody>
      </p:sp>
    </p:spTree>
    <p:extLst>
      <p:ext uri="{BB962C8B-B14F-4D97-AF65-F5344CB8AC3E}">
        <p14:creationId xmlns:p14="http://schemas.microsoft.com/office/powerpoint/2010/main" val="236943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64704"/>
            <a:ext cx="6512511" cy="1368152"/>
          </a:xfrm>
        </p:spPr>
        <p:txBody>
          <a:bodyPr/>
          <a:lstStyle/>
          <a:p>
            <a:pPr marL="0" indent="0" algn="ctr">
              <a:buNone/>
            </a:pPr>
            <a:r>
              <a:rPr lang="en-IE" sz="2800" dirty="0">
                <a:solidFill>
                  <a:schemeClr val="tx1"/>
                </a:solidFill>
                <a:effectLst/>
              </a:rPr>
              <a:t>The Department of Communications, Climate Action and Environment (DCCAE) </a:t>
            </a:r>
            <a:endParaRPr lang="en-IE" sz="2800" dirty="0">
              <a:solidFill>
                <a:schemeClr val="tx1"/>
              </a:solidFill>
            </a:endParaRPr>
          </a:p>
        </p:txBody>
      </p:sp>
      <p:sp>
        <p:nvSpPr>
          <p:cNvPr id="3" name="Content Placeholder 2"/>
          <p:cNvSpPr>
            <a:spLocks noGrp="1"/>
          </p:cNvSpPr>
          <p:nvPr>
            <p:ph sz="quarter" idx="13"/>
          </p:nvPr>
        </p:nvSpPr>
        <p:spPr>
          <a:xfrm>
            <a:off x="1259632" y="3429000"/>
            <a:ext cx="6400800" cy="1440160"/>
          </a:xfrm>
        </p:spPr>
        <p:txBody>
          <a:bodyPr/>
          <a:lstStyle/>
          <a:p>
            <a:pPr>
              <a:buFont typeface="Arial" panose="020B0604020202020204" pitchFamily="34" charset="0"/>
              <a:buChar char="•"/>
            </a:pPr>
            <a:r>
              <a:rPr lang="en-IE" dirty="0" smtClean="0">
                <a:solidFill>
                  <a:schemeClr val="tx1"/>
                </a:solidFill>
              </a:rPr>
              <a:t>The DCCAE are </a:t>
            </a:r>
            <a:r>
              <a:rPr lang="en-IE" dirty="0">
                <a:solidFill>
                  <a:schemeClr val="tx1"/>
                </a:solidFill>
              </a:rPr>
              <a:t>the lead authority in relation to policy issues. </a:t>
            </a:r>
          </a:p>
        </p:txBody>
      </p:sp>
    </p:spTree>
    <p:extLst>
      <p:ext uri="{BB962C8B-B14F-4D97-AF65-F5344CB8AC3E}">
        <p14:creationId xmlns:p14="http://schemas.microsoft.com/office/powerpoint/2010/main" val="2284319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1560" y="2393504"/>
            <a:ext cx="8136904" cy="3411760"/>
          </a:xfrm>
        </p:spPr>
        <p:txBody>
          <a:bodyPr/>
          <a:lstStyle/>
          <a:p>
            <a:pPr>
              <a:buFont typeface="Arial" panose="020B0604020202020204" pitchFamily="34" charset="0"/>
              <a:buChar char="•"/>
            </a:pPr>
            <a:endParaRPr lang="en-GB" sz="2000" dirty="0" smtClean="0">
              <a:solidFill>
                <a:schemeClr val="tx1"/>
              </a:solidFill>
            </a:endParaRPr>
          </a:p>
          <a:p>
            <a:pPr>
              <a:buFont typeface="Arial" panose="020B0604020202020204" pitchFamily="34" charset="0"/>
              <a:buChar char="•"/>
            </a:pPr>
            <a:r>
              <a:rPr lang="en-GB" sz="2000" dirty="0" err="1" smtClean="0">
                <a:solidFill>
                  <a:schemeClr val="tx1"/>
                </a:solidFill>
              </a:rPr>
              <a:t>L</a:t>
            </a:r>
            <a:r>
              <a:rPr lang="en-GB" sz="2000" baseline="-25000" dirty="0" err="1" smtClean="0">
                <a:solidFill>
                  <a:schemeClr val="tx1"/>
                </a:solidFill>
              </a:rPr>
              <a:t>den</a:t>
            </a:r>
            <a:r>
              <a:rPr lang="en-GB" sz="2000" baseline="-25000" dirty="0" smtClean="0">
                <a:solidFill>
                  <a:schemeClr val="tx1"/>
                </a:solidFill>
              </a:rPr>
              <a:t> </a:t>
            </a:r>
            <a:r>
              <a:rPr lang="en-GB" sz="2000" dirty="0" smtClean="0">
                <a:solidFill>
                  <a:schemeClr val="tx1"/>
                </a:solidFill>
              </a:rPr>
              <a:t> is an A-weighted </a:t>
            </a:r>
            <a:r>
              <a:rPr lang="en-GB" sz="2000" dirty="0">
                <a:solidFill>
                  <a:schemeClr val="tx1"/>
                </a:solidFill>
              </a:rPr>
              <a:t>average sound pressure level, measured over a 24 hour period, with a 10dB penalty for night and a 5dB penalty for </a:t>
            </a:r>
            <a:r>
              <a:rPr lang="en-GB" sz="2000" dirty="0" smtClean="0">
                <a:solidFill>
                  <a:schemeClr val="tx1"/>
                </a:solidFill>
              </a:rPr>
              <a:t>evening. The den is an acronym for </a:t>
            </a:r>
            <a:r>
              <a:rPr lang="en-GB" sz="2000" dirty="0">
                <a:solidFill>
                  <a:srgbClr val="FF0000"/>
                </a:solidFill>
              </a:rPr>
              <a:t>D</a:t>
            </a:r>
            <a:r>
              <a:rPr lang="en-GB" sz="2000" dirty="0" smtClean="0">
                <a:solidFill>
                  <a:srgbClr val="FF0000"/>
                </a:solidFill>
              </a:rPr>
              <a:t>ay, Evening, Night</a:t>
            </a:r>
            <a:r>
              <a:rPr lang="en-GB" sz="2000" dirty="0" smtClean="0">
                <a:solidFill>
                  <a:schemeClr val="tx1"/>
                </a:solidFill>
              </a:rPr>
              <a:t>.</a:t>
            </a:r>
          </a:p>
          <a:p>
            <a:pPr marL="45720" indent="0">
              <a:buNone/>
            </a:pPr>
            <a:endParaRPr lang="en-GB" sz="2000" baseline="-25000" dirty="0" smtClean="0">
              <a:solidFill>
                <a:schemeClr val="tx1"/>
              </a:solidFill>
            </a:endParaRPr>
          </a:p>
          <a:p>
            <a:pPr marL="45720" indent="0">
              <a:buNone/>
            </a:pPr>
            <a:endParaRPr lang="en-GB" sz="2000" baseline="-25000" dirty="0">
              <a:solidFill>
                <a:schemeClr val="tx1"/>
              </a:solidFill>
            </a:endParaRPr>
          </a:p>
          <a:p>
            <a:pPr>
              <a:buFont typeface="Arial" panose="020B0604020202020204" pitchFamily="34" charset="0"/>
              <a:buChar char="•"/>
            </a:pPr>
            <a:r>
              <a:rPr lang="en-GB" sz="2000" dirty="0" err="1">
                <a:solidFill>
                  <a:schemeClr val="tx1"/>
                </a:solidFill>
              </a:rPr>
              <a:t>L</a:t>
            </a:r>
            <a:r>
              <a:rPr lang="en-GB" sz="2000" baseline="-25000" dirty="0" err="1">
                <a:solidFill>
                  <a:schemeClr val="tx1"/>
                </a:solidFill>
              </a:rPr>
              <a:t>night</a:t>
            </a:r>
            <a:r>
              <a:rPr lang="en-GB" sz="2000" baseline="-25000" dirty="0">
                <a:solidFill>
                  <a:schemeClr val="tx1"/>
                </a:solidFill>
              </a:rPr>
              <a:t> </a:t>
            </a:r>
            <a:r>
              <a:rPr lang="en-GB" sz="2000" dirty="0" smtClean="0">
                <a:solidFill>
                  <a:schemeClr val="tx1"/>
                </a:solidFill>
              </a:rPr>
              <a:t>is an A-weighted </a:t>
            </a:r>
            <a:r>
              <a:rPr lang="en-GB" sz="2000" dirty="0">
                <a:solidFill>
                  <a:schemeClr val="tx1"/>
                </a:solidFill>
              </a:rPr>
              <a:t>average sound pressure level measured over </a:t>
            </a:r>
            <a:r>
              <a:rPr lang="en-GB" sz="2000" dirty="0" smtClean="0">
                <a:solidFill>
                  <a:schemeClr val="tx1"/>
                </a:solidFill>
              </a:rPr>
              <a:t>an </a:t>
            </a:r>
            <a:r>
              <a:rPr lang="en-GB" sz="2000" dirty="0">
                <a:solidFill>
                  <a:schemeClr val="tx1"/>
                </a:solidFill>
              </a:rPr>
              <a:t>8 hour period during night time, </a:t>
            </a:r>
            <a:r>
              <a:rPr lang="en-GB" sz="2000" dirty="0" smtClean="0">
                <a:solidFill>
                  <a:schemeClr val="tx1"/>
                </a:solidFill>
              </a:rPr>
              <a:t>between the hours of </a:t>
            </a:r>
            <a:r>
              <a:rPr lang="en-GB" sz="2000" dirty="0">
                <a:solidFill>
                  <a:schemeClr val="tx1"/>
                </a:solidFill>
              </a:rPr>
              <a:t>23:00 </a:t>
            </a:r>
            <a:r>
              <a:rPr lang="en-GB" sz="2000" dirty="0" smtClean="0">
                <a:solidFill>
                  <a:schemeClr val="tx1"/>
                </a:solidFill>
              </a:rPr>
              <a:t>and 07:00.</a:t>
            </a:r>
            <a:endParaRPr lang="en-GB" sz="2000" dirty="0">
              <a:solidFill>
                <a:schemeClr val="tx1"/>
              </a:solidFill>
            </a:endParaRPr>
          </a:p>
          <a:p>
            <a:pPr marL="45720" indent="0">
              <a:buNone/>
            </a:pPr>
            <a:endParaRPr lang="en-IE" dirty="0"/>
          </a:p>
        </p:txBody>
      </p:sp>
      <p:pic>
        <p:nvPicPr>
          <p:cNvPr id="4" name="Picture 3"/>
          <p:cNvPicPr>
            <a:picLocks noChangeAspect="1" noChangeArrowheads="1"/>
          </p:cNvPicPr>
          <p:nvPr/>
        </p:nvPicPr>
        <p:blipFill>
          <a:blip r:embed="rId2"/>
          <a:srcRect/>
          <a:stretch>
            <a:fillRect/>
          </a:stretch>
        </p:blipFill>
        <p:spPr bwMode="auto">
          <a:xfrm>
            <a:off x="0" y="0"/>
            <a:ext cx="3343275" cy="1857375"/>
          </a:xfrm>
          <a:prstGeom prst="rect">
            <a:avLst/>
          </a:prstGeom>
          <a:noFill/>
          <a:ln w="9525">
            <a:noFill/>
            <a:miter lim="800000"/>
            <a:headEnd/>
            <a:tailEnd/>
          </a:ln>
        </p:spPr>
      </p:pic>
      <p:sp>
        <p:nvSpPr>
          <p:cNvPr id="2" name="Title 1"/>
          <p:cNvSpPr>
            <a:spLocks noGrp="1"/>
          </p:cNvSpPr>
          <p:nvPr>
            <p:ph type="title"/>
          </p:nvPr>
        </p:nvSpPr>
        <p:spPr>
          <a:xfrm>
            <a:off x="755576" y="1628800"/>
            <a:ext cx="8136904" cy="792088"/>
          </a:xfrm>
        </p:spPr>
        <p:txBody>
          <a:bodyPr/>
          <a:lstStyle/>
          <a:p>
            <a:pPr marL="0" indent="0" algn="ctr">
              <a:buNone/>
            </a:pPr>
            <a:r>
              <a:rPr lang="en-GB" sz="4000" dirty="0">
                <a:solidFill>
                  <a:schemeClr val="tx1"/>
                </a:solidFill>
                <a:effectLst/>
              </a:rPr>
              <a:t>Environmental </a:t>
            </a:r>
            <a:r>
              <a:rPr lang="en-GB" sz="4000" dirty="0" smtClean="0">
                <a:solidFill>
                  <a:schemeClr val="tx1"/>
                </a:solidFill>
                <a:effectLst/>
              </a:rPr>
              <a:t>Noise Indicators</a:t>
            </a:r>
            <a:endParaRPr lang="en-IE" sz="4000" dirty="0">
              <a:solidFill>
                <a:schemeClr val="tx1"/>
              </a:solidFill>
              <a:effectLst/>
            </a:endParaRPr>
          </a:p>
        </p:txBody>
      </p:sp>
    </p:spTree>
    <p:extLst>
      <p:ext uri="{BB962C8B-B14F-4D97-AF65-F5344CB8AC3E}">
        <p14:creationId xmlns:p14="http://schemas.microsoft.com/office/powerpoint/2010/main" val="2535574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6512511" cy="864096"/>
          </a:xfrm>
        </p:spPr>
        <p:txBody>
          <a:bodyPr/>
          <a:lstStyle/>
          <a:p>
            <a:pPr marL="0" indent="0" algn="ctr">
              <a:buNone/>
            </a:pPr>
            <a:r>
              <a:rPr lang="en-IE" sz="2800" dirty="0">
                <a:solidFill>
                  <a:schemeClr val="tx1"/>
                </a:solidFill>
                <a:effectLst/>
              </a:rPr>
              <a:t>Desirable and Undesirable Sound Levels </a:t>
            </a:r>
            <a:r>
              <a:rPr lang="en-IE" dirty="0">
                <a:solidFill>
                  <a:schemeClr val="tx1"/>
                </a:solidFill>
                <a:effectLst/>
              </a:rPr>
              <a:t/>
            </a:r>
            <a:br>
              <a:rPr lang="en-IE" dirty="0">
                <a:solidFill>
                  <a:schemeClr val="tx1"/>
                </a:solidFill>
                <a:effectLst/>
              </a:rPr>
            </a:br>
            <a:endParaRPr lang="en-IE" dirty="0">
              <a:solidFill>
                <a:schemeClr val="tx1"/>
              </a:solidFill>
            </a:endParaRPr>
          </a:p>
        </p:txBody>
      </p:sp>
      <p:sp>
        <p:nvSpPr>
          <p:cNvPr id="3" name="Content Placeholder 2"/>
          <p:cNvSpPr>
            <a:spLocks noGrp="1"/>
          </p:cNvSpPr>
          <p:nvPr>
            <p:ph sz="quarter" idx="13"/>
          </p:nvPr>
        </p:nvSpPr>
        <p:spPr>
          <a:xfrm>
            <a:off x="1043608" y="1556792"/>
            <a:ext cx="6400800" cy="4338816"/>
          </a:xfrm>
        </p:spPr>
        <p:txBody>
          <a:bodyPr>
            <a:normAutofit fontScale="70000" lnSpcReduction="20000"/>
          </a:bodyPr>
          <a:lstStyle/>
          <a:p>
            <a:pPr marL="45720" indent="0">
              <a:buNone/>
            </a:pPr>
            <a:r>
              <a:rPr lang="en-IE" dirty="0">
                <a:solidFill>
                  <a:schemeClr val="tx1"/>
                </a:solidFill>
              </a:rPr>
              <a:t>T</a:t>
            </a:r>
            <a:r>
              <a:rPr lang="en-IE" dirty="0" smtClean="0">
                <a:solidFill>
                  <a:schemeClr val="tx1"/>
                </a:solidFill>
              </a:rPr>
              <a:t>he </a:t>
            </a:r>
            <a:r>
              <a:rPr lang="en-IE" dirty="0">
                <a:solidFill>
                  <a:schemeClr val="tx1"/>
                </a:solidFill>
              </a:rPr>
              <a:t>following are the target values for desirable low and undesirable high sound levels in the Noise Action Plan 2018-2023: </a:t>
            </a:r>
          </a:p>
          <a:p>
            <a:pPr marL="45720" indent="0">
              <a:buNone/>
            </a:pPr>
            <a:endParaRPr lang="en-IE" dirty="0">
              <a:solidFill>
                <a:schemeClr val="tx1"/>
              </a:solidFill>
            </a:endParaRPr>
          </a:p>
          <a:p>
            <a:pPr>
              <a:buFont typeface="Arial" panose="020B0604020202020204" pitchFamily="34" charset="0"/>
              <a:buChar char="•"/>
            </a:pPr>
            <a:r>
              <a:rPr lang="en-IE" dirty="0">
                <a:solidFill>
                  <a:schemeClr val="tx1"/>
                </a:solidFill>
              </a:rPr>
              <a:t>Desirable Low Sound levels </a:t>
            </a:r>
          </a:p>
          <a:p>
            <a:pPr marL="45720" indent="0">
              <a:buNone/>
            </a:pPr>
            <a:r>
              <a:rPr lang="en-IE" dirty="0" smtClean="0">
                <a:solidFill>
                  <a:schemeClr val="tx1"/>
                </a:solidFill>
              </a:rPr>
              <a:t>	&lt; </a:t>
            </a:r>
            <a:r>
              <a:rPr lang="en-IE" dirty="0">
                <a:solidFill>
                  <a:schemeClr val="tx1"/>
                </a:solidFill>
              </a:rPr>
              <a:t>50 dB(A) </a:t>
            </a:r>
            <a:r>
              <a:rPr lang="en-IE" dirty="0" err="1">
                <a:solidFill>
                  <a:schemeClr val="tx1"/>
                </a:solidFill>
              </a:rPr>
              <a:t>Lnight</a:t>
            </a:r>
            <a:r>
              <a:rPr lang="en-IE" dirty="0">
                <a:solidFill>
                  <a:schemeClr val="tx1"/>
                </a:solidFill>
              </a:rPr>
              <a:t> </a:t>
            </a:r>
          </a:p>
          <a:p>
            <a:pPr marL="45720" indent="0">
              <a:buNone/>
            </a:pPr>
            <a:r>
              <a:rPr lang="en-IE" dirty="0" smtClean="0">
                <a:solidFill>
                  <a:schemeClr val="tx1"/>
                </a:solidFill>
              </a:rPr>
              <a:t>	&lt; </a:t>
            </a:r>
            <a:r>
              <a:rPr lang="en-IE" dirty="0">
                <a:solidFill>
                  <a:schemeClr val="tx1"/>
                </a:solidFill>
              </a:rPr>
              <a:t>55 dB(A) </a:t>
            </a:r>
            <a:r>
              <a:rPr lang="en-IE" dirty="0" err="1">
                <a:solidFill>
                  <a:schemeClr val="tx1"/>
                </a:solidFill>
              </a:rPr>
              <a:t>Lday</a:t>
            </a:r>
            <a:r>
              <a:rPr lang="en-IE" dirty="0">
                <a:solidFill>
                  <a:schemeClr val="tx1"/>
                </a:solidFill>
              </a:rPr>
              <a:t> </a:t>
            </a:r>
          </a:p>
          <a:p>
            <a:pPr marL="45720" indent="0">
              <a:buNone/>
            </a:pPr>
            <a:endParaRPr lang="en-IE" dirty="0">
              <a:solidFill>
                <a:schemeClr val="tx1"/>
              </a:solidFill>
            </a:endParaRPr>
          </a:p>
          <a:p>
            <a:pPr>
              <a:buFont typeface="Arial" panose="020B0604020202020204" pitchFamily="34" charset="0"/>
              <a:buChar char="•"/>
            </a:pPr>
            <a:r>
              <a:rPr lang="en-IE" dirty="0">
                <a:solidFill>
                  <a:schemeClr val="tx1"/>
                </a:solidFill>
              </a:rPr>
              <a:t>Undesirable High Sound levels </a:t>
            </a:r>
          </a:p>
          <a:p>
            <a:pPr marL="45720" indent="0">
              <a:buNone/>
            </a:pPr>
            <a:r>
              <a:rPr lang="en-IE" dirty="0" smtClean="0">
                <a:solidFill>
                  <a:schemeClr val="tx1"/>
                </a:solidFill>
              </a:rPr>
              <a:t>	&gt; </a:t>
            </a:r>
            <a:r>
              <a:rPr lang="en-IE" dirty="0">
                <a:solidFill>
                  <a:schemeClr val="tx1"/>
                </a:solidFill>
              </a:rPr>
              <a:t>55 dB(A) </a:t>
            </a:r>
            <a:r>
              <a:rPr lang="en-IE" dirty="0" err="1">
                <a:solidFill>
                  <a:schemeClr val="tx1"/>
                </a:solidFill>
              </a:rPr>
              <a:t>Lnight</a:t>
            </a:r>
            <a:r>
              <a:rPr lang="en-IE" dirty="0">
                <a:solidFill>
                  <a:schemeClr val="tx1"/>
                </a:solidFill>
              </a:rPr>
              <a:t> </a:t>
            </a:r>
          </a:p>
          <a:p>
            <a:pPr marL="45720" indent="0">
              <a:buNone/>
            </a:pPr>
            <a:r>
              <a:rPr lang="en-IE" dirty="0" smtClean="0">
                <a:solidFill>
                  <a:schemeClr val="tx1"/>
                </a:solidFill>
              </a:rPr>
              <a:t>	&gt; </a:t>
            </a:r>
            <a:r>
              <a:rPr lang="en-IE" dirty="0">
                <a:solidFill>
                  <a:schemeClr val="tx1"/>
                </a:solidFill>
              </a:rPr>
              <a:t>70 dB(A) </a:t>
            </a:r>
            <a:r>
              <a:rPr lang="en-IE" dirty="0" err="1">
                <a:solidFill>
                  <a:schemeClr val="tx1"/>
                </a:solidFill>
              </a:rPr>
              <a:t>Lday</a:t>
            </a:r>
            <a:r>
              <a:rPr lang="en-IE" dirty="0">
                <a:solidFill>
                  <a:schemeClr val="tx1"/>
                </a:solidFill>
              </a:rPr>
              <a:t> </a:t>
            </a:r>
          </a:p>
          <a:p>
            <a:pPr marL="45720" indent="0">
              <a:buNone/>
            </a:pPr>
            <a:endParaRPr lang="en-IE" dirty="0">
              <a:solidFill>
                <a:schemeClr val="tx1"/>
              </a:solidFill>
            </a:endParaRPr>
          </a:p>
          <a:p>
            <a:pPr>
              <a:buFont typeface="Arial" panose="020B0604020202020204" pitchFamily="34" charset="0"/>
              <a:buChar char="•"/>
            </a:pPr>
            <a:r>
              <a:rPr lang="en-IE" dirty="0">
                <a:solidFill>
                  <a:schemeClr val="tx1"/>
                </a:solidFill>
              </a:rPr>
              <a:t>Also, it is proposed to use the following absolute values as a criterion for defining a Quiet Area: </a:t>
            </a:r>
          </a:p>
          <a:p>
            <a:pPr marL="45720" indent="0">
              <a:buNone/>
            </a:pPr>
            <a:r>
              <a:rPr lang="en-IE" dirty="0" smtClean="0">
                <a:solidFill>
                  <a:schemeClr val="tx1"/>
                </a:solidFill>
              </a:rPr>
              <a:t>	&lt; </a:t>
            </a:r>
            <a:r>
              <a:rPr lang="en-IE" dirty="0">
                <a:solidFill>
                  <a:schemeClr val="tx1"/>
                </a:solidFill>
              </a:rPr>
              <a:t>45 dB(A) </a:t>
            </a:r>
            <a:r>
              <a:rPr lang="en-IE" dirty="0" err="1">
                <a:solidFill>
                  <a:schemeClr val="tx1"/>
                </a:solidFill>
              </a:rPr>
              <a:t>Lnight</a:t>
            </a:r>
            <a:r>
              <a:rPr lang="en-IE" dirty="0">
                <a:solidFill>
                  <a:schemeClr val="tx1"/>
                </a:solidFill>
              </a:rPr>
              <a:t> </a:t>
            </a:r>
          </a:p>
          <a:p>
            <a:pPr marL="45720" indent="0">
              <a:buNone/>
            </a:pPr>
            <a:r>
              <a:rPr lang="en-IE" dirty="0" smtClean="0">
                <a:solidFill>
                  <a:schemeClr val="tx1"/>
                </a:solidFill>
              </a:rPr>
              <a:t>	&lt; </a:t>
            </a:r>
            <a:r>
              <a:rPr lang="en-IE" dirty="0">
                <a:solidFill>
                  <a:schemeClr val="tx1"/>
                </a:solidFill>
              </a:rPr>
              <a:t>55 dB(A) </a:t>
            </a:r>
            <a:r>
              <a:rPr lang="en-IE" dirty="0" err="1">
                <a:solidFill>
                  <a:schemeClr val="tx1"/>
                </a:solidFill>
              </a:rPr>
              <a:t>Lday</a:t>
            </a:r>
            <a:r>
              <a:rPr lang="en-IE" dirty="0">
                <a:solidFill>
                  <a:schemeClr val="tx1"/>
                </a:solidFill>
              </a:rPr>
              <a:t> </a:t>
            </a:r>
          </a:p>
          <a:p>
            <a:pPr marL="45720" indent="0">
              <a:buNone/>
            </a:pPr>
            <a:r>
              <a:rPr lang="en-IE" dirty="0" smtClean="0">
                <a:solidFill>
                  <a:schemeClr val="tx1"/>
                </a:solidFill>
              </a:rPr>
              <a:t>	&lt; </a:t>
            </a:r>
            <a:r>
              <a:rPr lang="en-IE" dirty="0">
                <a:solidFill>
                  <a:schemeClr val="tx1"/>
                </a:solidFill>
              </a:rPr>
              <a:t>55 dB(A) </a:t>
            </a:r>
            <a:r>
              <a:rPr lang="en-IE" dirty="0" err="1">
                <a:solidFill>
                  <a:schemeClr val="tx1"/>
                </a:solidFill>
              </a:rPr>
              <a:t>Lden</a:t>
            </a:r>
            <a:r>
              <a:rPr lang="en-IE" dirty="0">
                <a:solidFill>
                  <a:schemeClr val="tx1"/>
                </a:solidFill>
              </a:rPr>
              <a:t> </a:t>
            </a:r>
          </a:p>
          <a:p>
            <a:pPr marL="45720" indent="0">
              <a:buNone/>
            </a:pPr>
            <a:endParaRPr lang="en-IE" dirty="0"/>
          </a:p>
        </p:txBody>
      </p:sp>
    </p:spTree>
    <p:extLst>
      <p:ext uri="{BB962C8B-B14F-4D97-AF65-F5344CB8AC3E}">
        <p14:creationId xmlns:p14="http://schemas.microsoft.com/office/powerpoint/2010/main" val="384572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76672"/>
            <a:ext cx="6512511" cy="1143000"/>
          </a:xfrm>
        </p:spPr>
        <p:txBody>
          <a:bodyPr/>
          <a:lstStyle/>
          <a:p>
            <a:pPr marL="0" indent="0" algn="ctr">
              <a:buNone/>
            </a:pPr>
            <a:r>
              <a:rPr lang="en-IE" sz="4000" dirty="0" smtClean="0">
                <a:solidFill>
                  <a:schemeClr val="tx1"/>
                </a:solidFill>
                <a:effectLst/>
              </a:rPr>
              <a:t>What is a Noise Map</a:t>
            </a:r>
            <a:endParaRPr lang="en-IE" sz="4000" dirty="0">
              <a:solidFill>
                <a:schemeClr val="tx1"/>
              </a:solidFill>
              <a:effectLst/>
            </a:endParaRPr>
          </a:p>
        </p:txBody>
      </p:sp>
      <p:sp>
        <p:nvSpPr>
          <p:cNvPr id="3" name="Content Placeholder 2"/>
          <p:cNvSpPr>
            <a:spLocks noGrp="1"/>
          </p:cNvSpPr>
          <p:nvPr>
            <p:ph sz="quarter" idx="13"/>
          </p:nvPr>
        </p:nvSpPr>
        <p:spPr>
          <a:xfrm>
            <a:off x="683568" y="1340768"/>
            <a:ext cx="7848872" cy="4266808"/>
          </a:xfrm>
        </p:spPr>
        <p:txBody>
          <a:bodyPr>
            <a:normAutofit/>
          </a:bodyPr>
          <a:lstStyle/>
          <a:p>
            <a:pPr>
              <a:buFont typeface="Arial" panose="020B0604020202020204" pitchFamily="34" charset="0"/>
              <a:buChar char="•"/>
            </a:pPr>
            <a:r>
              <a:rPr lang="en-IE" sz="1800" dirty="0">
                <a:solidFill>
                  <a:schemeClr val="tx1"/>
                </a:solidFill>
              </a:rPr>
              <a:t>A strategic noise map is designed to assess noise exposure in a given area, resulting from particular noise sources for major </a:t>
            </a:r>
            <a:r>
              <a:rPr lang="en-IE" sz="1800" dirty="0" smtClean="0">
                <a:solidFill>
                  <a:schemeClr val="tx1"/>
                </a:solidFill>
              </a:rPr>
              <a:t>roads, </a:t>
            </a:r>
            <a:r>
              <a:rPr lang="en-IE" sz="1800" dirty="0">
                <a:solidFill>
                  <a:schemeClr val="tx1"/>
                </a:solidFill>
              </a:rPr>
              <a:t>major </a:t>
            </a:r>
            <a:r>
              <a:rPr lang="en-IE" sz="1800" dirty="0" smtClean="0">
                <a:solidFill>
                  <a:schemeClr val="tx1"/>
                </a:solidFill>
              </a:rPr>
              <a:t>rail, major airports, &amp; agglomerations. </a:t>
            </a:r>
          </a:p>
          <a:p>
            <a:pPr>
              <a:buFont typeface="Arial" panose="020B0604020202020204" pitchFamily="34" charset="0"/>
              <a:buChar char="•"/>
            </a:pPr>
            <a:r>
              <a:rPr lang="en-IE" sz="1800" dirty="0" smtClean="0">
                <a:solidFill>
                  <a:schemeClr val="tx1"/>
                </a:solidFill>
              </a:rPr>
              <a:t>These </a:t>
            </a:r>
            <a:r>
              <a:rPr lang="en-IE" sz="1800" dirty="0">
                <a:solidFill>
                  <a:schemeClr val="tx1"/>
                </a:solidFill>
              </a:rPr>
              <a:t>maps are normally prepared using computer modelling </a:t>
            </a:r>
            <a:r>
              <a:rPr lang="en-IE" sz="1800" dirty="0" smtClean="0">
                <a:solidFill>
                  <a:schemeClr val="tx1"/>
                </a:solidFill>
              </a:rPr>
              <a:t>techniques know as noise predictor software. </a:t>
            </a:r>
          </a:p>
          <a:p>
            <a:pPr>
              <a:buFont typeface="Arial" panose="020B0604020202020204" pitchFamily="34" charset="0"/>
              <a:buChar char="•"/>
            </a:pPr>
            <a:r>
              <a:rPr lang="en-IE" sz="1800" dirty="0" smtClean="0">
                <a:solidFill>
                  <a:schemeClr val="tx1"/>
                </a:solidFill>
              </a:rPr>
              <a:t>Such </a:t>
            </a:r>
            <a:r>
              <a:rPr lang="en-IE" sz="1800" dirty="0">
                <a:solidFill>
                  <a:schemeClr val="tx1"/>
                </a:solidFill>
              </a:rPr>
              <a:t>techniques calculate the noise level at specific points resulting from the sound emanating from the source being </a:t>
            </a:r>
            <a:r>
              <a:rPr lang="en-IE" sz="1800" dirty="0" smtClean="0">
                <a:solidFill>
                  <a:schemeClr val="tx1"/>
                </a:solidFill>
              </a:rPr>
              <a:t>studied, in this case road traffic, </a:t>
            </a:r>
            <a:r>
              <a:rPr lang="en-IE" sz="1800" dirty="0">
                <a:solidFill>
                  <a:schemeClr val="tx1"/>
                </a:solidFill>
              </a:rPr>
              <a:t>and the attenuation of the sound during propagation between the source and the receiver. </a:t>
            </a:r>
            <a:endParaRPr lang="en-IE" sz="1800" dirty="0" smtClean="0">
              <a:solidFill>
                <a:schemeClr val="tx1"/>
              </a:solidFill>
            </a:endParaRPr>
          </a:p>
          <a:p>
            <a:pPr>
              <a:buFont typeface="Arial" panose="020B0604020202020204" pitchFamily="34" charset="0"/>
              <a:buChar char="•"/>
            </a:pPr>
            <a:r>
              <a:rPr lang="en-IE" sz="1800" dirty="0" smtClean="0">
                <a:solidFill>
                  <a:schemeClr val="tx1"/>
                </a:solidFill>
              </a:rPr>
              <a:t>The </a:t>
            </a:r>
            <a:r>
              <a:rPr lang="en-IE" sz="1800" dirty="0">
                <a:solidFill>
                  <a:schemeClr val="tx1"/>
                </a:solidFill>
              </a:rPr>
              <a:t>modelling software uses source data such as traffic flow, type of road and rail, types of vehicles and speeds etc. plus terrain data such as contour lines, ground cover, </a:t>
            </a:r>
            <a:r>
              <a:rPr lang="en-IE" sz="1800" dirty="0" smtClean="0">
                <a:solidFill>
                  <a:schemeClr val="tx1"/>
                </a:solidFill>
              </a:rPr>
              <a:t>building heights and locations, </a:t>
            </a:r>
            <a:r>
              <a:rPr lang="en-IE" sz="1800" dirty="0">
                <a:solidFill>
                  <a:schemeClr val="tx1"/>
                </a:solidFill>
              </a:rPr>
              <a:t>barriers and bridges.</a:t>
            </a:r>
          </a:p>
        </p:txBody>
      </p:sp>
    </p:spTree>
    <p:extLst>
      <p:ext uri="{BB962C8B-B14F-4D97-AF65-F5344CB8AC3E}">
        <p14:creationId xmlns:p14="http://schemas.microsoft.com/office/powerpoint/2010/main" val="733003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32000">
              <a:schemeClr val="tx1"/>
            </a:gs>
            <a:gs pos="25000">
              <a:schemeClr val="tx1"/>
            </a:gs>
            <a:gs pos="0">
              <a:srgbClr val="0A128C"/>
            </a:gs>
            <a:gs pos="5000">
              <a:srgbClr val="181CC7"/>
            </a:gs>
            <a:gs pos="12000">
              <a:srgbClr val="7005D4"/>
            </a:gs>
            <a:gs pos="18000">
              <a:srgbClr val="8C3D91"/>
            </a:gs>
          </a:gsLst>
          <a:lin ang="5400000" scaled="0"/>
        </a:gradFill>
        <a:effectLst/>
      </p:bgPr>
    </p:bg>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25792" y="639127"/>
            <a:ext cx="7892415" cy="5579745"/>
          </a:xfrm>
          <a:prstGeom prst="rect">
            <a:avLst/>
          </a:prstGeom>
        </p:spPr>
      </p:pic>
    </p:spTree>
    <p:extLst>
      <p:ext uri="{BB962C8B-B14F-4D97-AF65-F5344CB8AC3E}">
        <p14:creationId xmlns:p14="http://schemas.microsoft.com/office/powerpoint/2010/main" val="1342139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0000"/>
            </a:gs>
            <a:gs pos="8000">
              <a:srgbClr val="0A128C"/>
            </a:gs>
            <a:gs pos="16000">
              <a:srgbClr val="181CC7"/>
            </a:gs>
            <a:gs pos="24000">
              <a:srgbClr val="7005D4"/>
            </a:gs>
            <a:gs pos="33000">
              <a:schemeClr val="tx1"/>
            </a:gs>
          </a:gsLst>
          <a:lin ang="5400000" scaled="0"/>
        </a:gradFill>
        <a:effectLst/>
      </p:bgPr>
    </p:bg>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25792" y="639127"/>
            <a:ext cx="7892415" cy="5579745"/>
          </a:xfrm>
          <a:prstGeom prst="rect">
            <a:avLst/>
          </a:prstGeom>
        </p:spPr>
      </p:pic>
    </p:spTree>
    <p:extLst>
      <p:ext uri="{BB962C8B-B14F-4D97-AF65-F5344CB8AC3E}">
        <p14:creationId xmlns:p14="http://schemas.microsoft.com/office/powerpoint/2010/main" val="1801012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3568" y="3429000"/>
            <a:ext cx="7848872" cy="2736304"/>
          </a:xfrm>
        </p:spPr>
        <p:txBody>
          <a:bodyPr>
            <a:normAutofit fontScale="92500"/>
          </a:bodyPr>
          <a:lstStyle/>
          <a:p>
            <a:pPr>
              <a:buFont typeface="Arial" panose="020B0604020202020204" pitchFamily="34" charset="0"/>
              <a:buChar char="•"/>
            </a:pPr>
            <a:r>
              <a:rPr lang="en-IE" dirty="0" smtClean="0">
                <a:solidFill>
                  <a:schemeClr val="tx1"/>
                </a:solidFill>
              </a:rPr>
              <a:t>In order to identify how many people are exposed to environmental traffic noise using the predictor software all the dwellings within South Dublin County Council were mapped. </a:t>
            </a:r>
          </a:p>
          <a:p>
            <a:pPr marL="45720" indent="0">
              <a:buNone/>
            </a:pPr>
            <a:endParaRPr lang="en-IE" dirty="0">
              <a:solidFill>
                <a:schemeClr val="tx1"/>
              </a:solidFill>
            </a:endParaRPr>
          </a:p>
          <a:p>
            <a:pPr>
              <a:buFont typeface="Arial" panose="020B0604020202020204" pitchFamily="34" charset="0"/>
              <a:buChar char="•"/>
            </a:pPr>
            <a:r>
              <a:rPr lang="en-IE" dirty="0" smtClean="0">
                <a:solidFill>
                  <a:schemeClr val="tx1"/>
                </a:solidFill>
              </a:rPr>
              <a:t>The 2016 CSO population data was then used to estimate the number of people exposed by simply dividing the postal addresses by the population.</a:t>
            </a:r>
            <a:endParaRPr lang="en-IE" dirty="0">
              <a:solidFill>
                <a:schemeClr val="tx1"/>
              </a:solidFill>
            </a:endParaRPr>
          </a:p>
          <a:p>
            <a:pPr marL="45720" indent="0">
              <a:buNone/>
            </a:pPr>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68785"/>
            <a:ext cx="2684055" cy="2072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87624" y="476672"/>
            <a:ext cx="6512511" cy="1143000"/>
          </a:xfrm>
        </p:spPr>
        <p:txBody>
          <a:bodyPr/>
          <a:lstStyle/>
          <a:p>
            <a:pPr marL="0" indent="0" algn="ctr">
              <a:buNone/>
            </a:pPr>
            <a:r>
              <a:rPr lang="en-IE" sz="4000" dirty="0" smtClean="0">
                <a:solidFill>
                  <a:schemeClr val="tx1"/>
                </a:solidFill>
                <a:effectLst/>
              </a:rPr>
              <a:t>Noise Exposure</a:t>
            </a:r>
            <a:endParaRPr lang="en-IE" sz="4000" dirty="0">
              <a:solidFill>
                <a:schemeClr val="tx1"/>
              </a:solidFill>
              <a:effectLst/>
            </a:endParaRPr>
          </a:p>
        </p:txBody>
      </p:sp>
    </p:spTree>
    <p:extLst>
      <p:ext uri="{BB962C8B-B14F-4D97-AF65-F5344CB8AC3E}">
        <p14:creationId xmlns:p14="http://schemas.microsoft.com/office/powerpoint/2010/main" val="2231524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6512511" cy="648072"/>
          </a:xfrm>
        </p:spPr>
        <p:txBody>
          <a:bodyPr/>
          <a:lstStyle/>
          <a:p>
            <a:pPr marL="0" indent="0" algn="ctr">
              <a:buNone/>
            </a:pPr>
            <a:r>
              <a:rPr lang="en-IE" sz="3200" dirty="0">
                <a:solidFill>
                  <a:schemeClr val="tx1"/>
                </a:solidFill>
                <a:effectLst/>
              </a:rPr>
              <a:t>Noise exposure levels – SDCC</a:t>
            </a:r>
            <a:endParaRPr lang="en-IE" sz="3200" dirty="0">
              <a:solidFill>
                <a:schemeClr val="tx1"/>
              </a:solidFill>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166140532"/>
              </p:ext>
            </p:extLst>
          </p:nvPr>
        </p:nvGraphicFramePr>
        <p:xfrm>
          <a:off x="827585" y="1268758"/>
          <a:ext cx="7416823" cy="4464497"/>
        </p:xfrm>
        <a:graphic>
          <a:graphicData uri="http://schemas.openxmlformats.org/drawingml/2006/table">
            <a:tbl>
              <a:tblPr firstRow="1" firstCol="1" bandRow="1" bandCol="1">
                <a:tableStyleId>{5C22544A-7EE6-4342-B048-85BDC9FD1C3A}</a:tableStyleId>
              </a:tblPr>
              <a:tblGrid>
                <a:gridCol w="1027994"/>
                <a:gridCol w="1377155"/>
                <a:gridCol w="1508699"/>
                <a:gridCol w="1496519"/>
                <a:gridCol w="2006456"/>
              </a:tblGrid>
              <a:tr h="329244">
                <a:tc gridSpan="4">
                  <a:txBody>
                    <a:bodyPr/>
                    <a:lstStyle/>
                    <a:p>
                      <a:pPr algn="just">
                        <a:lnSpc>
                          <a:spcPct val="150000"/>
                        </a:lnSpc>
                        <a:spcAft>
                          <a:spcPts val="0"/>
                        </a:spcAft>
                      </a:pPr>
                      <a:r>
                        <a:rPr lang="en-IE" sz="1000" dirty="0" smtClean="0">
                          <a:effectLst/>
                        </a:rPr>
                        <a:t>Noise </a:t>
                      </a:r>
                      <a:r>
                        <a:rPr lang="en-IE" sz="1000" dirty="0">
                          <a:effectLst/>
                        </a:rPr>
                        <a:t>exposure levels from all roads – SDCC 2017</a:t>
                      </a:r>
                      <a:endParaRPr lang="en-IE" sz="1000" dirty="0">
                        <a:effectLst/>
                        <a:latin typeface="Arial"/>
                        <a:ea typeface="Calibri"/>
                        <a:cs typeface="Times New Roman"/>
                      </a:endParaRPr>
                    </a:p>
                  </a:txBody>
                  <a:tcPr marL="68580" marR="68580" marT="0" marB="0"/>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just">
                        <a:lnSpc>
                          <a:spcPct val="150000"/>
                        </a:lnSpc>
                        <a:spcAft>
                          <a:spcPts val="0"/>
                        </a:spcAft>
                      </a:pPr>
                      <a:r>
                        <a:rPr lang="en-IE" sz="1000">
                          <a:effectLst/>
                        </a:rPr>
                        <a:t> </a:t>
                      </a:r>
                      <a:endParaRPr lang="en-IE" sz="1000">
                        <a:effectLst/>
                        <a:latin typeface="Arial"/>
                        <a:ea typeface="Calibri"/>
                        <a:cs typeface="Times New Roman"/>
                      </a:endParaRPr>
                    </a:p>
                  </a:txBody>
                  <a:tcPr marL="68580" marR="68580" marT="0" marB="0"/>
                </a:tc>
              </a:tr>
              <a:tr h="1830545">
                <a:tc>
                  <a:txBody>
                    <a:bodyPr/>
                    <a:lstStyle/>
                    <a:p>
                      <a:pPr algn="just">
                        <a:lnSpc>
                          <a:spcPct val="150000"/>
                        </a:lnSpc>
                        <a:spcAft>
                          <a:spcPts val="0"/>
                        </a:spcAft>
                      </a:pPr>
                      <a:r>
                        <a:rPr lang="en-IE" sz="1000">
                          <a:effectLst/>
                        </a:rPr>
                        <a:t>Decibels dB(A)</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dirty="0" err="1">
                          <a:effectLst/>
                        </a:rPr>
                        <a:t>Lden</a:t>
                      </a:r>
                      <a:r>
                        <a:rPr lang="en-IE" sz="1000" dirty="0">
                          <a:effectLst/>
                        </a:rPr>
                        <a:t> number people</a:t>
                      </a:r>
                    </a:p>
                    <a:p>
                      <a:pPr algn="just">
                        <a:lnSpc>
                          <a:spcPct val="150000"/>
                        </a:lnSpc>
                        <a:spcAft>
                          <a:spcPts val="0"/>
                        </a:spcAft>
                      </a:pPr>
                      <a:r>
                        <a:rPr lang="en-IE" sz="1000" dirty="0">
                          <a:effectLst/>
                        </a:rPr>
                        <a:t>Exposed</a:t>
                      </a:r>
                    </a:p>
                    <a:p>
                      <a:pPr algn="just">
                        <a:lnSpc>
                          <a:spcPct val="150000"/>
                        </a:lnSpc>
                        <a:spcAft>
                          <a:spcPts val="0"/>
                        </a:spcAft>
                      </a:pPr>
                      <a:r>
                        <a:rPr lang="en-IE" sz="1000" dirty="0">
                          <a:effectLst/>
                        </a:rPr>
                        <a:t>2017</a:t>
                      </a:r>
                      <a:endParaRPr lang="en-IE" sz="1000" dirty="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Lden % people</a:t>
                      </a:r>
                    </a:p>
                    <a:p>
                      <a:pPr algn="just">
                        <a:lnSpc>
                          <a:spcPct val="150000"/>
                        </a:lnSpc>
                        <a:spcAft>
                          <a:spcPts val="0"/>
                        </a:spcAft>
                      </a:pPr>
                      <a:r>
                        <a:rPr lang="en-IE" sz="1000">
                          <a:effectLst/>
                        </a:rPr>
                        <a:t>Exposed</a:t>
                      </a:r>
                    </a:p>
                    <a:p>
                      <a:pPr algn="just">
                        <a:lnSpc>
                          <a:spcPct val="150000"/>
                        </a:lnSpc>
                        <a:spcAft>
                          <a:spcPts val="0"/>
                        </a:spcAft>
                      </a:pPr>
                      <a:r>
                        <a:rPr lang="en-IE" sz="1000">
                          <a:effectLst/>
                        </a:rPr>
                        <a:t>2017</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Lden</a:t>
                      </a:r>
                    </a:p>
                    <a:p>
                      <a:pPr algn="just">
                        <a:lnSpc>
                          <a:spcPct val="150000"/>
                        </a:lnSpc>
                        <a:spcAft>
                          <a:spcPts val="0"/>
                        </a:spcAft>
                      </a:pPr>
                      <a:r>
                        <a:rPr lang="en-IE" sz="1000">
                          <a:effectLst/>
                        </a:rPr>
                        <a:t>number </a:t>
                      </a:r>
                    </a:p>
                    <a:p>
                      <a:pPr algn="just">
                        <a:lnSpc>
                          <a:spcPct val="150000"/>
                        </a:lnSpc>
                        <a:spcAft>
                          <a:spcPts val="0"/>
                        </a:spcAft>
                      </a:pPr>
                      <a:r>
                        <a:rPr lang="en-IE" sz="1000">
                          <a:effectLst/>
                        </a:rPr>
                        <a:t>people</a:t>
                      </a:r>
                    </a:p>
                    <a:p>
                      <a:pPr algn="just">
                        <a:lnSpc>
                          <a:spcPct val="150000"/>
                        </a:lnSpc>
                        <a:spcAft>
                          <a:spcPts val="0"/>
                        </a:spcAft>
                      </a:pPr>
                      <a:r>
                        <a:rPr lang="en-IE" sz="1000">
                          <a:effectLst/>
                        </a:rPr>
                        <a:t>Exposed</a:t>
                      </a:r>
                    </a:p>
                    <a:p>
                      <a:pPr algn="just">
                        <a:lnSpc>
                          <a:spcPct val="150000"/>
                        </a:lnSpc>
                        <a:spcAft>
                          <a:spcPts val="0"/>
                        </a:spcAft>
                      </a:pPr>
                      <a:r>
                        <a:rPr lang="en-IE" sz="1000">
                          <a:effectLst/>
                        </a:rPr>
                        <a:t>2012</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Lden % people</a:t>
                      </a:r>
                    </a:p>
                    <a:p>
                      <a:pPr algn="just">
                        <a:lnSpc>
                          <a:spcPct val="150000"/>
                        </a:lnSpc>
                        <a:spcAft>
                          <a:spcPts val="0"/>
                        </a:spcAft>
                      </a:pPr>
                      <a:r>
                        <a:rPr lang="en-IE" sz="1000">
                          <a:effectLst/>
                        </a:rPr>
                        <a:t>Exposed</a:t>
                      </a:r>
                    </a:p>
                    <a:p>
                      <a:pPr algn="just">
                        <a:lnSpc>
                          <a:spcPct val="150000"/>
                        </a:lnSpc>
                        <a:spcAft>
                          <a:spcPts val="0"/>
                        </a:spcAft>
                      </a:pPr>
                      <a:r>
                        <a:rPr lang="en-IE" sz="1000">
                          <a:effectLst/>
                        </a:rPr>
                        <a:t>2012</a:t>
                      </a:r>
                      <a:endParaRPr lang="en-IE" sz="1000">
                        <a:effectLst/>
                        <a:latin typeface="Arial"/>
                        <a:ea typeface="Calibri"/>
                        <a:cs typeface="Times New Roman"/>
                      </a:endParaRPr>
                    </a:p>
                  </a:txBody>
                  <a:tcPr marL="68580" marR="68580" marT="0" marB="0"/>
                </a:tc>
              </a:tr>
              <a:tr h="329244">
                <a:tc>
                  <a:txBody>
                    <a:bodyPr/>
                    <a:lstStyle/>
                    <a:p>
                      <a:pPr algn="just">
                        <a:lnSpc>
                          <a:spcPct val="150000"/>
                        </a:lnSpc>
                        <a:spcAft>
                          <a:spcPts val="0"/>
                        </a:spcAft>
                      </a:pPr>
                      <a:r>
                        <a:rPr lang="en-IE" sz="1000">
                          <a:effectLst/>
                        </a:rPr>
                        <a:t>&lt;55</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142800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51%</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67900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26%</a:t>
                      </a:r>
                      <a:endParaRPr lang="en-IE" sz="1000">
                        <a:effectLst/>
                        <a:latin typeface="Arial"/>
                        <a:ea typeface="Calibri"/>
                        <a:cs typeface="Times New Roman"/>
                      </a:endParaRPr>
                    </a:p>
                  </a:txBody>
                  <a:tcPr marL="68580" marR="68580" marT="0" marB="0"/>
                </a:tc>
              </a:tr>
              <a:tr h="329244">
                <a:tc>
                  <a:txBody>
                    <a:bodyPr/>
                    <a:lstStyle/>
                    <a:p>
                      <a:pPr algn="just">
                        <a:lnSpc>
                          <a:spcPct val="150000"/>
                        </a:lnSpc>
                        <a:spcAft>
                          <a:spcPts val="0"/>
                        </a:spcAft>
                      </a:pPr>
                      <a:r>
                        <a:rPr lang="en-IE" sz="1000">
                          <a:effectLst/>
                        </a:rPr>
                        <a:t>55-59</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81500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29%</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86100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32%</a:t>
                      </a:r>
                      <a:endParaRPr lang="en-IE" sz="1000">
                        <a:effectLst/>
                        <a:latin typeface="Arial"/>
                        <a:ea typeface="Calibri"/>
                        <a:cs typeface="Times New Roman"/>
                      </a:endParaRPr>
                    </a:p>
                  </a:txBody>
                  <a:tcPr marL="68580" marR="68580" marT="0" marB="0"/>
                </a:tc>
              </a:tr>
              <a:tr h="329244">
                <a:tc>
                  <a:txBody>
                    <a:bodyPr/>
                    <a:lstStyle/>
                    <a:p>
                      <a:pPr algn="just">
                        <a:lnSpc>
                          <a:spcPct val="150000"/>
                        </a:lnSpc>
                        <a:spcAft>
                          <a:spcPts val="0"/>
                        </a:spcAft>
                      </a:pPr>
                      <a:r>
                        <a:rPr lang="en-IE" sz="1000">
                          <a:effectLst/>
                        </a:rPr>
                        <a:t>60-64</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34700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13%</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58900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22%</a:t>
                      </a:r>
                      <a:endParaRPr lang="en-IE" sz="1000">
                        <a:effectLst/>
                        <a:latin typeface="Arial"/>
                        <a:ea typeface="Calibri"/>
                        <a:cs typeface="Times New Roman"/>
                      </a:endParaRPr>
                    </a:p>
                  </a:txBody>
                  <a:tcPr marL="68580" marR="68580" marT="0" marB="0"/>
                </a:tc>
              </a:tr>
              <a:tr h="329244">
                <a:tc>
                  <a:txBody>
                    <a:bodyPr/>
                    <a:lstStyle/>
                    <a:p>
                      <a:pPr algn="just">
                        <a:lnSpc>
                          <a:spcPct val="150000"/>
                        </a:lnSpc>
                        <a:spcAft>
                          <a:spcPts val="0"/>
                        </a:spcAft>
                      </a:pPr>
                      <a:r>
                        <a:rPr lang="en-IE" sz="1000">
                          <a:effectLst/>
                        </a:rPr>
                        <a:t>65-69</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16400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6%</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27800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10%</a:t>
                      </a:r>
                      <a:endParaRPr lang="en-IE" sz="1000">
                        <a:effectLst/>
                        <a:latin typeface="Arial"/>
                        <a:ea typeface="Calibri"/>
                        <a:cs typeface="Times New Roman"/>
                      </a:endParaRPr>
                    </a:p>
                  </a:txBody>
                  <a:tcPr marL="68580" marR="68580" marT="0" marB="0"/>
                </a:tc>
              </a:tr>
              <a:tr h="329244">
                <a:tc>
                  <a:txBody>
                    <a:bodyPr/>
                    <a:lstStyle/>
                    <a:p>
                      <a:pPr algn="just">
                        <a:lnSpc>
                          <a:spcPct val="150000"/>
                        </a:lnSpc>
                        <a:spcAft>
                          <a:spcPts val="0"/>
                        </a:spcAft>
                      </a:pPr>
                      <a:r>
                        <a:rPr lang="en-IE" sz="1000">
                          <a:effectLst/>
                        </a:rPr>
                        <a:t>70-74</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3200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18300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7%</a:t>
                      </a:r>
                      <a:endParaRPr lang="en-IE" sz="1000">
                        <a:effectLst/>
                        <a:latin typeface="Arial"/>
                        <a:ea typeface="Calibri"/>
                        <a:cs typeface="Times New Roman"/>
                      </a:endParaRPr>
                    </a:p>
                  </a:txBody>
                  <a:tcPr marL="68580" marR="68580" marT="0" marB="0"/>
                </a:tc>
              </a:tr>
              <a:tr h="329244">
                <a:tc>
                  <a:txBody>
                    <a:bodyPr/>
                    <a:lstStyle/>
                    <a:p>
                      <a:pPr algn="just">
                        <a:lnSpc>
                          <a:spcPct val="150000"/>
                        </a:lnSpc>
                        <a:spcAft>
                          <a:spcPts val="0"/>
                        </a:spcAft>
                      </a:pPr>
                      <a:r>
                        <a:rPr lang="en-IE" sz="1000">
                          <a:effectLst/>
                        </a:rPr>
                        <a:t>&gt;75</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200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6300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a:t>
                      </a:r>
                      <a:endParaRPr lang="en-IE" sz="1000">
                        <a:effectLst/>
                        <a:latin typeface="Arial"/>
                        <a:ea typeface="Calibri"/>
                        <a:cs typeface="Times New Roman"/>
                      </a:endParaRPr>
                    </a:p>
                  </a:txBody>
                  <a:tcPr marL="68580" marR="68580" marT="0" marB="0"/>
                </a:tc>
              </a:tr>
              <a:tr h="329244">
                <a:tc>
                  <a:txBody>
                    <a:bodyPr/>
                    <a:lstStyle/>
                    <a:p>
                      <a:pPr algn="just">
                        <a:lnSpc>
                          <a:spcPct val="150000"/>
                        </a:lnSpc>
                        <a:spcAft>
                          <a:spcPts val="0"/>
                        </a:spcAft>
                      </a:pPr>
                      <a:r>
                        <a:rPr lang="en-IE" sz="1000">
                          <a:effectLst/>
                        </a:rPr>
                        <a:t> </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278800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 </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265300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dirty="0">
                          <a:effectLst/>
                        </a:rPr>
                        <a:t> </a:t>
                      </a:r>
                      <a:endParaRPr lang="en-IE" sz="10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10617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3568" y="2708920"/>
            <a:ext cx="8211488" cy="3478520"/>
          </a:xfrm>
        </p:spPr>
        <p:txBody>
          <a:bodyPr/>
          <a:lstStyle/>
          <a:p>
            <a:pPr>
              <a:buFont typeface="Arial" panose="020B0604020202020204" pitchFamily="34" charset="0"/>
              <a:buChar char="•"/>
            </a:pPr>
            <a:r>
              <a:rPr lang="en-IE" sz="2400" dirty="0">
                <a:solidFill>
                  <a:schemeClr val="tx1"/>
                </a:solidFill>
              </a:rPr>
              <a:t>Noise can be characterised as “unwanted sound” or “sound that is loud, unpleasant or unexpected” </a:t>
            </a:r>
          </a:p>
          <a:p>
            <a:pPr marL="45720" indent="0">
              <a:buNone/>
            </a:pPr>
            <a:endParaRPr lang="en-IE" dirty="0"/>
          </a:p>
        </p:txBody>
      </p:sp>
      <p:sp>
        <p:nvSpPr>
          <p:cNvPr id="3" name="Text Placeholder 2"/>
          <p:cNvSpPr>
            <a:spLocks noGrp="1"/>
          </p:cNvSpPr>
          <p:nvPr>
            <p:ph type="body" sz="half" idx="2"/>
          </p:nvPr>
        </p:nvSpPr>
        <p:spPr>
          <a:xfrm>
            <a:off x="3491880" y="1107560"/>
            <a:ext cx="3600400" cy="1066800"/>
          </a:xfrm>
        </p:spPr>
        <p:txBody>
          <a:bodyPr>
            <a:normAutofit/>
          </a:bodyPr>
          <a:lstStyle/>
          <a:p>
            <a:r>
              <a:rPr lang="en-US" sz="3600" b="1" dirty="0" smtClean="0">
                <a:solidFill>
                  <a:schemeClr val="tx1"/>
                </a:solidFill>
              </a:rPr>
              <a:t>What is Noise</a:t>
            </a:r>
          </a:p>
          <a:p>
            <a:endParaRPr lang="en-IE" sz="3600" dirty="0"/>
          </a:p>
        </p:txBody>
      </p:sp>
      <p:pic>
        <p:nvPicPr>
          <p:cNvPr id="5" name="Picture 4"/>
          <p:cNvPicPr>
            <a:picLocks noChangeAspect="1" noChangeArrowheads="1"/>
          </p:cNvPicPr>
          <p:nvPr/>
        </p:nvPicPr>
        <p:blipFill>
          <a:blip r:embed="rId2"/>
          <a:srcRect/>
          <a:stretch>
            <a:fillRect/>
          </a:stretch>
        </p:blipFill>
        <p:spPr bwMode="auto">
          <a:xfrm>
            <a:off x="0" y="0"/>
            <a:ext cx="3059113" cy="1628775"/>
          </a:xfrm>
          <a:prstGeom prst="rect">
            <a:avLst/>
          </a:prstGeom>
          <a:noFill/>
          <a:ln w="9525">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6804248" y="1052736"/>
            <a:ext cx="1676400" cy="1223962"/>
          </a:xfrm>
          <a:prstGeom prst="rect">
            <a:avLst/>
          </a:prstGeom>
          <a:noFill/>
          <a:ln w="9525">
            <a:noFill/>
            <a:miter lim="800000"/>
            <a:headEnd/>
            <a:tailEnd/>
          </a:ln>
        </p:spPr>
      </p:pic>
    </p:spTree>
    <p:extLst>
      <p:ext uri="{BB962C8B-B14F-4D97-AF65-F5344CB8AC3E}">
        <p14:creationId xmlns:p14="http://schemas.microsoft.com/office/powerpoint/2010/main" val="600132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4704"/>
            <a:ext cx="6512511" cy="792088"/>
          </a:xfrm>
        </p:spPr>
        <p:txBody>
          <a:bodyPr/>
          <a:lstStyle/>
          <a:p>
            <a:pPr marL="0" indent="0" algn="ctr">
              <a:buNone/>
            </a:pPr>
            <a:r>
              <a:rPr lang="en-IE" sz="3200" dirty="0" smtClean="0">
                <a:solidFill>
                  <a:schemeClr val="tx1"/>
                </a:solidFill>
                <a:effectLst/>
              </a:rPr>
              <a:t>Night Time Exposure Levels </a:t>
            </a:r>
            <a:br>
              <a:rPr lang="en-IE" sz="3200" dirty="0" smtClean="0">
                <a:solidFill>
                  <a:schemeClr val="tx1"/>
                </a:solidFill>
                <a:effectLst/>
              </a:rPr>
            </a:br>
            <a:r>
              <a:rPr lang="en-IE" sz="3200" dirty="0" smtClean="0">
                <a:effectLst/>
              </a:rPr>
              <a:t> </a:t>
            </a:r>
            <a:endParaRPr lang="en-IE" sz="32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112293758"/>
              </p:ext>
            </p:extLst>
          </p:nvPr>
        </p:nvGraphicFramePr>
        <p:xfrm>
          <a:off x="971599" y="1772815"/>
          <a:ext cx="7200800" cy="4176470"/>
        </p:xfrm>
        <a:graphic>
          <a:graphicData uri="http://schemas.openxmlformats.org/drawingml/2006/table">
            <a:tbl>
              <a:tblPr firstRow="1" firstCol="1" bandRow="1" bandCol="1">
                <a:tableStyleId>{5C22544A-7EE6-4342-B048-85BDC9FD1C3A}</a:tableStyleId>
              </a:tblPr>
              <a:tblGrid>
                <a:gridCol w="903255"/>
                <a:gridCol w="1557228"/>
                <a:gridCol w="1337134"/>
                <a:gridCol w="1565117"/>
                <a:gridCol w="1838066"/>
              </a:tblGrid>
              <a:tr h="317295">
                <a:tc gridSpan="4">
                  <a:txBody>
                    <a:bodyPr/>
                    <a:lstStyle/>
                    <a:p>
                      <a:pPr algn="just">
                        <a:lnSpc>
                          <a:spcPct val="150000"/>
                        </a:lnSpc>
                        <a:spcAft>
                          <a:spcPts val="0"/>
                        </a:spcAft>
                      </a:pPr>
                      <a:r>
                        <a:rPr lang="en-IE" sz="1000" dirty="0">
                          <a:effectLst/>
                        </a:rPr>
                        <a:t>Table 5.2 </a:t>
                      </a:r>
                      <a:r>
                        <a:rPr lang="en-IE" sz="1000" dirty="0" err="1">
                          <a:effectLst/>
                        </a:rPr>
                        <a:t>Lnight</a:t>
                      </a:r>
                      <a:r>
                        <a:rPr lang="en-IE" sz="1000" dirty="0">
                          <a:effectLst/>
                        </a:rPr>
                        <a:t> exposure levels from all roads – SDCC 2017</a:t>
                      </a:r>
                      <a:endParaRPr lang="en-IE" sz="1000" dirty="0">
                        <a:effectLst/>
                        <a:latin typeface="Arial"/>
                        <a:ea typeface="Calibri"/>
                        <a:cs typeface="Times New Roman"/>
                      </a:endParaRPr>
                    </a:p>
                  </a:txBody>
                  <a:tcPr marL="68580" marR="68580" marT="0" marB="0"/>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just">
                        <a:lnSpc>
                          <a:spcPct val="150000"/>
                        </a:lnSpc>
                        <a:spcAft>
                          <a:spcPts val="0"/>
                        </a:spcAft>
                      </a:pPr>
                      <a:r>
                        <a:rPr lang="en-IE" sz="1000">
                          <a:effectLst/>
                        </a:rPr>
                        <a:t> </a:t>
                      </a:r>
                      <a:endParaRPr lang="en-IE" sz="1000">
                        <a:effectLst/>
                        <a:latin typeface="Arial"/>
                        <a:ea typeface="Calibri"/>
                        <a:cs typeface="Times New Roman"/>
                      </a:endParaRPr>
                    </a:p>
                  </a:txBody>
                  <a:tcPr marL="68580" marR="68580" marT="0" marB="0"/>
                </a:tc>
              </a:tr>
              <a:tr h="1638110">
                <a:tc>
                  <a:txBody>
                    <a:bodyPr/>
                    <a:lstStyle/>
                    <a:p>
                      <a:pPr algn="just">
                        <a:lnSpc>
                          <a:spcPct val="150000"/>
                        </a:lnSpc>
                        <a:spcAft>
                          <a:spcPts val="0"/>
                        </a:spcAft>
                      </a:pPr>
                      <a:r>
                        <a:rPr lang="en-IE" sz="1000">
                          <a:effectLst/>
                        </a:rPr>
                        <a:t>Decibels dB(A)</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dirty="0" err="1">
                          <a:effectLst/>
                        </a:rPr>
                        <a:t>Lnight</a:t>
                      </a:r>
                      <a:endParaRPr lang="en-IE" sz="1000" dirty="0">
                        <a:effectLst/>
                      </a:endParaRPr>
                    </a:p>
                    <a:p>
                      <a:pPr algn="just">
                        <a:lnSpc>
                          <a:spcPct val="150000"/>
                        </a:lnSpc>
                        <a:spcAft>
                          <a:spcPts val="0"/>
                        </a:spcAft>
                      </a:pPr>
                      <a:r>
                        <a:rPr lang="en-IE" sz="1000" dirty="0">
                          <a:effectLst/>
                        </a:rPr>
                        <a:t> number people</a:t>
                      </a:r>
                    </a:p>
                    <a:p>
                      <a:pPr algn="just">
                        <a:lnSpc>
                          <a:spcPct val="150000"/>
                        </a:lnSpc>
                        <a:spcAft>
                          <a:spcPts val="0"/>
                        </a:spcAft>
                      </a:pPr>
                      <a:r>
                        <a:rPr lang="en-IE" sz="1000" dirty="0">
                          <a:effectLst/>
                        </a:rPr>
                        <a:t>Exposed</a:t>
                      </a:r>
                    </a:p>
                    <a:p>
                      <a:pPr algn="just">
                        <a:lnSpc>
                          <a:spcPct val="150000"/>
                        </a:lnSpc>
                        <a:spcAft>
                          <a:spcPts val="0"/>
                        </a:spcAft>
                      </a:pPr>
                      <a:r>
                        <a:rPr lang="en-IE" sz="1000" dirty="0">
                          <a:effectLst/>
                        </a:rPr>
                        <a:t>2017</a:t>
                      </a:r>
                      <a:endParaRPr lang="en-IE" sz="1000" dirty="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Lnight </a:t>
                      </a:r>
                    </a:p>
                    <a:p>
                      <a:pPr algn="just">
                        <a:lnSpc>
                          <a:spcPct val="150000"/>
                        </a:lnSpc>
                        <a:spcAft>
                          <a:spcPts val="0"/>
                        </a:spcAft>
                      </a:pPr>
                      <a:r>
                        <a:rPr lang="en-IE" sz="1000">
                          <a:effectLst/>
                        </a:rPr>
                        <a:t>% people</a:t>
                      </a:r>
                    </a:p>
                    <a:p>
                      <a:pPr algn="just">
                        <a:lnSpc>
                          <a:spcPct val="150000"/>
                        </a:lnSpc>
                        <a:spcAft>
                          <a:spcPts val="0"/>
                        </a:spcAft>
                      </a:pPr>
                      <a:r>
                        <a:rPr lang="en-IE" sz="1000">
                          <a:effectLst/>
                        </a:rPr>
                        <a:t>Exposed</a:t>
                      </a:r>
                    </a:p>
                    <a:p>
                      <a:pPr algn="just">
                        <a:lnSpc>
                          <a:spcPct val="150000"/>
                        </a:lnSpc>
                        <a:spcAft>
                          <a:spcPts val="0"/>
                        </a:spcAft>
                      </a:pPr>
                      <a:r>
                        <a:rPr lang="en-IE" sz="1000">
                          <a:effectLst/>
                        </a:rPr>
                        <a:t>2017</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Lnight</a:t>
                      </a:r>
                    </a:p>
                    <a:p>
                      <a:pPr algn="just">
                        <a:lnSpc>
                          <a:spcPct val="150000"/>
                        </a:lnSpc>
                        <a:spcAft>
                          <a:spcPts val="0"/>
                        </a:spcAft>
                      </a:pPr>
                      <a:r>
                        <a:rPr lang="en-IE" sz="1000">
                          <a:effectLst/>
                        </a:rPr>
                        <a:t> number people</a:t>
                      </a:r>
                    </a:p>
                    <a:p>
                      <a:pPr algn="just">
                        <a:lnSpc>
                          <a:spcPct val="150000"/>
                        </a:lnSpc>
                        <a:spcAft>
                          <a:spcPts val="0"/>
                        </a:spcAft>
                      </a:pPr>
                      <a:r>
                        <a:rPr lang="en-IE" sz="1000">
                          <a:effectLst/>
                        </a:rPr>
                        <a:t>Exposed</a:t>
                      </a:r>
                    </a:p>
                    <a:p>
                      <a:pPr algn="just">
                        <a:lnSpc>
                          <a:spcPct val="150000"/>
                        </a:lnSpc>
                        <a:spcAft>
                          <a:spcPts val="0"/>
                        </a:spcAft>
                      </a:pPr>
                      <a:r>
                        <a:rPr lang="en-IE" sz="1000">
                          <a:effectLst/>
                        </a:rPr>
                        <a:t>2012</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Lnight</a:t>
                      </a:r>
                    </a:p>
                    <a:p>
                      <a:pPr algn="just">
                        <a:lnSpc>
                          <a:spcPct val="150000"/>
                        </a:lnSpc>
                        <a:spcAft>
                          <a:spcPts val="0"/>
                        </a:spcAft>
                      </a:pPr>
                      <a:r>
                        <a:rPr lang="en-IE" sz="1000">
                          <a:effectLst/>
                        </a:rPr>
                        <a:t> % people</a:t>
                      </a:r>
                    </a:p>
                    <a:p>
                      <a:pPr algn="just">
                        <a:lnSpc>
                          <a:spcPct val="150000"/>
                        </a:lnSpc>
                        <a:spcAft>
                          <a:spcPts val="0"/>
                        </a:spcAft>
                      </a:pPr>
                      <a:r>
                        <a:rPr lang="en-IE" sz="1000">
                          <a:effectLst/>
                        </a:rPr>
                        <a:t> Exposed</a:t>
                      </a:r>
                    </a:p>
                    <a:p>
                      <a:pPr algn="just">
                        <a:lnSpc>
                          <a:spcPct val="150000"/>
                        </a:lnSpc>
                        <a:spcAft>
                          <a:spcPts val="0"/>
                        </a:spcAft>
                      </a:pPr>
                      <a:r>
                        <a:rPr lang="en-IE" sz="1000">
                          <a:effectLst/>
                        </a:rPr>
                        <a:t>2012</a:t>
                      </a:r>
                      <a:endParaRPr lang="en-IE" sz="1000">
                        <a:effectLst/>
                        <a:latin typeface="Arial"/>
                        <a:ea typeface="Calibri"/>
                        <a:cs typeface="Times New Roman"/>
                      </a:endParaRPr>
                    </a:p>
                  </a:txBody>
                  <a:tcPr marL="68580" marR="68580" marT="0" marB="0"/>
                </a:tc>
              </a:tr>
              <a:tr h="317295">
                <a:tc>
                  <a:txBody>
                    <a:bodyPr/>
                    <a:lstStyle/>
                    <a:p>
                      <a:pPr algn="just">
                        <a:lnSpc>
                          <a:spcPct val="150000"/>
                        </a:lnSpc>
                        <a:spcAft>
                          <a:spcPts val="0"/>
                        </a:spcAft>
                      </a:pPr>
                      <a:r>
                        <a:rPr lang="en-IE" sz="1000">
                          <a:effectLst/>
                        </a:rPr>
                        <a:t>&lt;50</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194600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70%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110000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41%</a:t>
                      </a:r>
                      <a:endParaRPr lang="en-IE" sz="1000">
                        <a:effectLst/>
                        <a:latin typeface="Arial"/>
                        <a:ea typeface="Calibri"/>
                        <a:cs typeface="Times New Roman"/>
                      </a:endParaRPr>
                    </a:p>
                  </a:txBody>
                  <a:tcPr marL="68580" marR="68580" marT="0" marB="0"/>
                </a:tc>
              </a:tr>
              <a:tr h="317295">
                <a:tc>
                  <a:txBody>
                    <a:bodyPr/>
                    <a:lstStyle/>
                    <a:p>
                      <a:pPr algn="just">
                        <a:lnSpc>
                          <a:spcPct val="150000"/>
                        </a:lnSpc>
                        <a:spcAft>
                          <a:spcPts val="0"/>
                        </a:spcAft>
                      </a:pPr>
                      <a:r>
                        <a:rPr lang="en-IE" sz="1000">
                          <a:effectLst/>
                        </a:rPr>
                        <a:t>50-55</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51300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18%</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76900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29%</a:t>
                      </a:r>
                      <a:endParaRPr lang="en-IE" sz="1000">
                        <a:effectLst/>
                        <a:latin typeface="Arial"/>
                        <a:ea typeface="Calibri"/>
                        <a:cs typeface="Times New Roman"/>
                      </a:endParaRPr>
                    </a:p>
                  </a:txBody>
                  <a:tcPr marL="68580" marR="68580" marT="0" marB="0"/>
                </a:tc>
              </a:tr>
              <a:tr h="317295">
                <a:tc>
                  <a:txBody>
                    <a:bodyPr/>
                    <a:lstStyle/>
                    <a:p>
                      <a:pPr algn="just">
                        <a:lnSpc>
                          <a:spcPct val="150000"/>
                        </a:lnSpc>
                        <a:spcAft>
                          <a:spcPts val="0"/>
                        </a:spcAft>
                      </a:pPr>
                      <a:r>
                        <a:rPr lang="en-IE" sz="1000">
                          <a:effectLst/>
                        </a:rPr>
                        <a:t>55-59</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27100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43800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16%</a:t>
                      </a:r>
                      <a:endParaRPr lang="en-IE" sz="1000">
                        <a:effectLst/>
                        <a:latin typeface="Arial"/>
                        <a:ea typeface="Calibri"/>
                        <a:cs typeface="Times New Roman"/>
                      </a:endParaRPr>
                    </a:p>
                  </a:txBody>
                  <a:tcPr marL="68580" marR="68580" marT="0" marB="0"/>
                </a:tc>
              </a:tr>
              <a:tr h="317295">
                <a:tc>
                  <a:txBody>
                    <a:bodyPr/>
                    <a:lstStyle/>
                    <a:p>
                      <a:pPr algn="just">
                        <a:lnSpc>
                          <a:spcPct val="150000"/>
                        </a:lnSpc>
                        <a:spcAft>
                          <a:spcPts val="0"/>
                        </a:spcAft>
                      </a:pPr>
                      <a:r>
                        <a:rPr lang="en-IE" sz="1000">
                          <a:effectLst/>
                        </a:rPr>
                        <a:t>60-65</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4900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20900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8%</a:t>
                      </a:r>
                      <a:endParaRPr lang="en-IE" sz="1000">
                        <a:effectLst/>
                        <a:latin typeface="Arial"/>
                        <a:ea typeface="Calibri"/>
                        <a:cs typeface="Times New Roman"/>
                      </a:endParaRPr>
                    </a:p>
                  </a:txBody>
                  <a:tcPr marL="68580" marR="68580" marT="0" marB="0"/>
                </a:tc>
              </a:tr>
              <a:tr h="317295">
                <a:tc>
                  <a:txBody>
                    <a:bodyPr/>
                    <a:lstStyle/>
                    <a:p>
                      <a:pPr algn="just">
                        <a:lnSpc>
                          <a:spcPct val="150000"/>
                        </a:lnSpc>
                        <a:spcAft>
                          <a:spcPts val="0"/>
                        </a:spcAft>
                      </a:pPr>
                      <a:r>
                        <a:rPr lang="en-IE" sz="1000">
                          <a:effectLst/>
                        </a:rPr>
                        <a:t>65-69</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11900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4%</a:t>
                      </a:r>
                      <a:endParaRPr lang="en-IE" sz="1000">
                        <a:effectLst/>
                        <a:latin typeface="Arial"/>
                        <a:ea typeface="Calibri"/>
                        <a:cs typeface="Times New Roman"/>
                      </a:endParaRPr>
                    </a:p>
                  </a:txBody>
                  <a:tcPr marL="68580" marR="68580" marT="0" marB="0"/>
                </a:tc>
              </a:tr>
              <a:tr h="317295">
                <a:tc>
                  <a:txBody>
                    <a:bodyPr/>
                    <a:lstStyle/>
                    <a:p>
                      <a:pPr algn="just">
                        <a:lnSpc>
                          <a:spcPct val="150000"/>
                        </a:lnSpc>
                        <a:spcAft>
                          <a:spcPts val="0"/>
                        </a:spcAft>
                      </a:pPr>
                      <a:r>
                        <a:rPr lang="en-IE" sz="1000">
                          <a:effectLst/>
                        </a:rPr>
                        <a:t>&gt;70</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1800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a:t>
                      </a:r>
                      <a:endParaRPr lang="en-IE" sz="1000">
                        <a:effectLst/>
                        <a:latin typeface="Arial"/>
                        <a:ea typeface="Calibri"/>
                        <a:cs typeface="Times New Roman"/>
                      </a:endParaRPr>
                    </a:p>
                  </a:txBody>
                  <a:tcPr marL="68580" marR="68580" marT="0" marB="0"/>
                </a:tc>
              </a:tr>
              <a:tr h="317295">
                <a:tc>
                  <a:txBody>
                    <a:bodyPr/>
                    <a:lstStyle/>
                    <a:p>
                      <a:pPr algn="just">
                        <a:lnSpc>
                          <a:spcPct val="150000"/>
                        </a:lnSpc>
                        <a:spcAft>
                          <a:spcPts val="0"/>
                        </a:spcAft>
                      </a:pPr>
                      <a:r>
                        <a:rPr lang="en-IE" sz="1000">
                          <a:effectLst/>
                        </a:rPr>
                        <a:t> </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278800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265100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dirty="0">
                          <a:effectLst/>
                        </a:rPr>
                        <a:t>100%</a:t>
                      </a:r>
                      <a:endParaRPr lang="en-IE" sz="10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93916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7624" y="2852936"/>
            <a:ext cx="7056784" cy="3474720"/>
          </a:xfrm>
        </p:spPr>
        <p:txBody>
          <a:bodyPr>
            <a:normAutofit/>
          </a:bodyPr>
          <a:lstStyle/>
          <a:p>
            <a:pPr lvl="0">
              <a:buFont typeface="Arial" panose="020B0604020202020204" pitchFamily="34" charset="0"/>
              <a:buChar char="•"/>
            </a:pPr>
            <a:r>
              <a:rPr lang="en-IE" sz="1900" dirty="0">
                <a:solidFill>
                  <a:schemeClr val="tx1"/>
                </a:solidFill>
              </a:rPr>
              <a:t>Of the 278,800 people living in the SDCC Area in 2017, </a:t>
            </a:r>
            <a:r>
              <a:rPr lang="en-IE" sz="1900" dirty="0" smtClean="0">
                <a:solidFill>
                  <a:schemeClr val="tx1"/>
                </a:solidFill>
              </a:rPr>
              <a:t> the % of people exposed to noise levels greater </a:t>
            </a:r>
            <a:r>
              <a:rPr lang="en-IE" sz="1900" dirty="0">
                <a:solidFill>
                  <a:schemeClr val="tx1"/>
                </a:solidFill>
              </a:rPr>
              <a:t>than 55 dB(A) </a:t>
            </a:r>
            <a:r>
              <a:rPr lang="en-IE" sz="1900" dirty="0" err="1">
                <a:solidFill>
                  <a:schemeClr val="tx1"/>
                </a:solidFill>
              </a:rPr>
              <a:t>Lden</a:t>
            </a:r>
            <a:r>
              <a:rPr lang="en-IE" sz="1900" dirty="0">
                <a:solidFill>
                  <a:schemeClr val="tx1"/>
                </a:solidFill>
              </a:rPr>
              <a:t>, </a:t>
            </a:r>
            <a:r>
              <a:rPr lang="en-IE" sz="1900" dirty="0" smtClean="0">
                <a:solidFill>
                  <a:schemeClr val="tx1"/>
                </a:solidFill>
              </a:rPr>
              <a:t>has halved from 58%  in 2012 to 30%  in 2017.</a:t>
            </a:r>
            <a:endParaRPr lang="en-IE" sz="1900" strike="sngStrike" dirty="0" smtClean="0">
              <a:solidFill>
                <a:schemeClr val="tx1"/>
              </a:solidFill>
            </a:endParaRPr>
          </a:p>
          <a:p>
            <a:pPr>
              <a:buFont typeface="Arial" panose="020B0604020202020204" pitchFamily="34" charset="0"/>
              <a:buChar char="•"/>
            </a:pPr>
            <a:endParaRPr lang="en-IE" sz="1900" dirty="0" smtClean="0">
              <a:solidFill>
                <a:schemeClr val="tx1"/>
              </a:solidFill>
            </a:endParaRPr>
          </a:p>
          <a:p>
            <a:pPr>
              <a:buFont typeface="Arial" panose="020B0604020202020204" pitchFamily="34" charset="0"/>
              <a:buChar char="•"/>
            </a:pPr>
            <a:r>
              <a:rPr lang="en-IE" sz="1900" dirty="0" smtClean="0">
                <a:solidFill>
                  <a:schemeClr val="tx1"/>
                </a:solidFill>
              </a:rPr>
              <a:t>The </a:t>
            </a:r>
            <a:r>
              <a:rPr lang="en-IE" sz="1900" dirty="0">
                <a:solidFill>
                  <a:schemeClr val="tx1"/>
                </a:solidFill>
              </a:rPr>
              <a:t>number of people exposed to undesirable night time levels of above 55dB(A) has reduced from 29% in 2012 to 12% in 2017</a:t>
            </a:r>
            <a:r>
              <a:rPr lang="en-IE" sz="1900" dirty="0" smtClean="0">
                <a:solidFill>
                  <a:schemeClr val="tx1"/>
                </a:solidFill>
              </a:rPr>
              <a:t>.</a:t>
            </a:r>
          </a:p>
          <a:p>
            <a:pPr>
              <a:buFont typeface="Arial" panose="020B0604020202020204" pitchFamily="34" charset="0"/>
              <a:buChar char="•"/>
            </a:pPr>
            <a:endParaRPr lang="en-IE" sz="1900" dirty="0">
              <a:solidFill>
                <a:schemeClr val="tx1"/>
              </a:solidFill>
            </a:endParaRPr>
          </a:p>
          <a:p>
            <a:pPr lvl="0">
              <a:buFont typeface="Arial" panose="020B0604020202020204" pitchFamily="34" charset="0"/>
              <a:buChar char="•"/>
            </a:pPr>
            <a:r>
              <a:rPr lang="en-IE" sz="1900" dirty="0">
                <a:solidFill>
                  <a:schemeClr val="tx1"/>
                </a:solidFill>
              </a:rPr>
              <a:t>There were no persons exposed to night time sound levels above 70 dB(A).</a:t>
            </a:r>
          </a:p>
          <a:p>
            <a:endParaRPr lang="en-IE" dirty="0"/>
          </a:p>
        </p:txBody>
      </p:sp>
      <p:pic>
        <p:nvPicPr>
          <p:cNvPr id="4" name="Picture 3"/>
          <p:cNvPicPr>
            <a:picLocks noChangeAspect="1" noChangeArrowheads="1"/>
          </p:cNvPicPr>
          <p:nvPr/>
        </p:nvPicPr>
        <p:blipFill>
          <a:blip r:embed="rId2"/>
          <a:srcRect/>
          <a:stretch>
            <a:fillRect/>
          </a:stretch>
        </p:blipFill>
        <p:spPr bwMode="auto">
          <a:xfrm>
            <a:off x="0" y="0"/>
            <a:ext cx="3343275" cy="1857375"/>
          </a:xfrm>
          <a:prstGeom prst="rect">
            <a:avLst/>
          </a:prstGeom>
          <a:noFill/>
          <a:ln w="9525">
            <a:noFill/>
            <a:miter lim="800000"/>
            <a:headEnd/>
            <a:tailEnd/>
          </a:ln>
        </p:spPr>
      </p:pic>
      <p:sp>
        <p:nvSpPr>
          <p:cNvPr id="2" name="Title 1"/>
          <p:cNvSpPr>
            <a:spLocks noGrp="1"/>
          </p:cNvSpPr>
          <p:nvPr>
            <p:ph type="title"/>
          </p:nvPr>
        </p:nvSpPr>
        <p:spPr>
          <a:xfrm>
            <a:off x="1259632" y="1425327"/>
            <a:ext cx="6512511" cy="864096"/>
          </a:xfrm>
        </p:spPr>
        <p:txBody>
          <a:bodyPr/>
          <a:lstStyle/>
          <a:p>
            <a:pPr marL="0" indent="0" algn="ctr">
              <a:buNone/>
            </a:pPr>
            <a:r>
              <a:rPr lang="en-IE" sz="4000" dirty="0" smtClean="0">
                <a:effectLst/>
              </a:rPr>
              <a:t>Summary of Results</a:t>
            </a:r>
            <a:endParaRPr lang="en-IE" sz="4000" dirty="0">
              <a:effectLst/>
            </a:endParaRPr>
          </a:p>
        </p:txBody>
      </p:sp>
    </p:spTree>
    <p:extLst>
      <p:ext uri="{BB962C8B-B14F-4D97-AF65-F5344CB8AC3E}">
        <p14:creationId xmlns:p14="http://schemas.microsoft.com/office/powerpoint/2010/main" val="3302574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0" y="0"/>
            <a:ext cx="3343275" cy="1857375"/>
          </a:xfrm>
          <a:prstGeom prst="rect">
            <a:avLst/>
          </a:prstGeom>
          <a:noFill/>
          <a:ln w="9525">
            <a:noFill/>
            <a:miter lim="800000"/>
            <a:headEnd/>
            <a:tailEnd/>
          </a:ln>
        </p:spPr>
      </p:pic>
      <p:sp>
        <p:nvSpPr>
          <p:cNvPr id="2" name="Title 1"/>
          <p:cNvSpPr>
            <a:spLocks noGrp="1"/>
          </p:cNvSpPr>
          <p:nvPr>
            <p:ph type="title"/>
          </p:nvPr>
        </p:nvSpPr>
        <p:spPr>
          <a:xfrm>
            <a:off x="1475656" y="1484784"/>
            <a:ext cx="7668344" cy="1762723"/>
          </a:xfrm>
        </p:spPr>
        <p:txBody>
          <a:bodyPr>
            <a:normAutofit/>
          </a:bodyPr>
          <a:lstStyle/>
          <a:p>
            <a:pPr marL="0" indent="0" algn="l">
              <a:buNone/>
            </a:pPr>
            <a:r>
              <a:rPr lang="en-IE" sz="3200" dirty="0">
                <a:solidFill>
                  <a:schemeClr val="tx1"/>
                </a:solidFill>
                <a:effectLst/>
              </a:rPr>
              <a:t>Proposed Action Plan M</a:t>
            </a:r>
            <a:r>
              <a:rPr lang="en-IE" sz="3200" dirty="0" smtClean="0">
                <a:solidFill>
                  <a:schemeClr val="tx1"/>
                </a:solidFill>
                <a:effectLst/>
              </a:rPr>
              <a:t>easures</a:t>
            </a:r>
            <a:br>
              <a:rPr lang="en-IE" sz="3200" dirty="0" smtClean="0">
                <a:solidFill>
                  <a:schemeClr val="tx1"/>
                </a:solidFill>
                <a:effectLst/>
              </a:rPr>
            </a:br>
            <a:r>
              <a:rPr lang="en-IE" sz="2000" u="sng" dirty="0">
                <a:solidFill>
                  <a:schemeClr val="tx1"/>
                </a:solidFill>
                <a:effectLst/>
              </a:rPr>
              <a:t/>
            </a:r>
            <a:br>
              <a:rPr lang="en-IE" sz="2000" u="sng" dirty="0">
                <a:solidFill>
                  <a:schemeClr val="tx1"/>
                </a:solidFill>
                <a:effectLst/>
              </a:rPr>
            </a:br>
            <a:r>
              <a:rPr lang="en-IE" sz="1800" b="0" dirty="0">
                <a:solidFill>
                  <a:schemeClr val="tx1"/>
                </a:solidFill>
                <a:effectLst/>
              </a:rPr>
              <a:t>A number of measures are proposed as part of this plan to prevent noise and reduce, avoid or relocate the various types of noise source</a:t>
            </a:r>
            <a:r>
              <a:rPr lang="en-GB" sz="1800" b="0" dirty="0">
                <a:solidFill>
                  <a:schemeClr val="tx1"/>
                </a:solidFill>
                <a:effectLst/>
              </a:rPr>
              <a:t>. </a:t>
            </a:r>
            <a:r>
              <a:rPr lang="en-GB" sz="1800" b="0" dirty="0" smtClean="0">
                <a:solidFill>
                  <a:schemeClr val="tx1"/>
                </a:solidFill>
                <a:effectLst/>
              </a:rPr>
              <a:t>These </a:t>
            </a:r>
            <a:r>
              <a:rPr lang="en-GB" sz="1800" b="0" dirty="0">
                <a:solidFill>
                  <a:schemeClr val="tx1"/>
                </a:solidFill>
                <a:effectLst/>
              </a:rPr>
              <a:t>measures focus mainly on road traffic sound </a:t>
            </a:r>
            <a:r>
              <a:rPr lang="en-GB" sz="1800" b="0" dirty="0" smtClean="0">
                <a:solidFill>
                  <a:schemeClr val="tx1"/>
                </a:solidFill>
                <a:effectLst/>
              </a:rPr>
              <a:t>emissions</a:t>
            </a:r>
            <a:r>
              <a:rPr lang="en-GB" sz="1800" b="0" dirty="0">
                <a:solidFill>
                  <a:schemeClr val="tx1"/>
                </a:solidFill>
                <a:effectLst/>
              </a:rPr>
              <a:t> </a:t>
            </a:r>
            <a:r>
              <a:rPr lang="en-GB" sz="1800" b="0" dirty="0" smtClean="0">
                <a:solidFill>
                  <a:schemeClr val="tx1"/>
                </a:solidFill>
                <a:effectLst/>
              </a:rPr>
              <a:t>and include:</a:t>
            </a:r>
            <a:endParaRPr lang="en-IE" sz="1800" b="0" dirty="0">
              <a:solidFill>
                <a:schemeClr val="tx1"/>
              </a:solidFill>
            </a:endParaRPr>
          </a:p>
        </p:txBody>
      </p:sp>
      <p:sp>
        <p:nvSpPr>
          <p:cNvPr id="4" name="Text Placeholder 3"/>
          <p:cNvSpPr>
            <a:spLocks noGrp="1"/>
          </p:cNvSpPr>
          <p:nvPr>
            <p:ph type="body" idx="1"/>
          </p:nvPr>
        </p:nvSpPr>
        <p:spPr>
          <a:xfrm>
            <a:off x="611560" y="3429000"/>
            <a:ext cx="7772400" cy="3237631"/>
          </a:xfrm>
        </p:spPr>
        <p:txBody>
          <a:bodyPr>
            <a:normAutofit/>
          </a:bodyPr>
          <a:lstStyle/>
          <a:p>
            <a:pPr marL="982980" lvl="1" indent="-342900">
              <a:buFont typeface="Arial" panose="020B0604020202020204" pitchFamily="34" charset="0"/>
              <a:buChar char="•"/>
            </a:pPr>
            <a:r>
              <a:rPr lang="en-IE" dirty="0" smtClean="0">
                <a:solidFill>
                  <a:schemeClr val="tx1"/>
                </a:solidFill>
              </a:rPr>
              <a:t>The Identifying of Priority Areas</a:t>
            </a:r>
          </a:p>
          <a:p>
            <a:pPr marL="982980" lvl="1" indent="-342900">
              <a:buFont typeface="Arial" panose="020B0604020202020204" pitchFamily="34" charset="0"/>
              <a:buChar char="•"/>
            </a:pPr>
            <a:r>
              <a:rPr lang="en-IE" dirty="0" smtClean="0">
                <a:solidFill>
                  <a:schemeClr val="tx1"/>
                </a:solidFill>
              </a:rPr>
              <a:t>Including a Noise Plan and mitigation measures where housing developments could be affected by Major Road traffic noise</a:t>
            </a:r>
          </a:p>
          <a:p>
            <a:pPr marL="982980" lvl="1" indent="-342900">
              <a:buFont typeface="Arial" panose="020B0604020202020204" pitchFamily="34" charset="0"/>
              <a:buChar char="•"/>
            </a:pPr>
            <a:r>
              <a:rPr lang="en-IE" dirty="0">
                <a:solidFill>
                  <a:schemeClr val="tx1"/>
                </a:solidFill>
              </a:rPr>
              <a:t>Traffic noise reduction and prevention </a:t>
            </a:r>
            <a:r>
              <a:rPr lang="en-IE" dirty="0" smtClean="0">
                <a:solidFill>
                  <a:schemeClr val="tx1"/>
                </a:solidFill>
              </a:rPr>
              <a:t>measures</a:t>
            </a:r>
          </a:p>
          <a:p>
            <a:pPr marL="982980" lvl="1" indent="-342900">
              <a:buFont typeface="Arial" panose="020B0604020202020204" pitchFamily="34" charset="0"/>
              <a:buChar char="•"/>
            </a:pPr>
            <a:r>
              <a:rPr lang="en-IE" dirty="0">
                <a:solidFill>
                  <a:schemeClr val="tx1"/>
                </a:solidFill>
              </a:rPr>
              <a:t>Strategic Cycle </a:t>
            </a:r>
            <a:r>
              <a:rPr lang="en-IE" dirty="0" smtClean="0">
                <a:solidFill>
                  <a:schemeClr val="tx1"/>
                </a:solidFill>
              </a:rPr>
              <a:t>Plan</a:t>
            </a:r>
          </a:p>
          <a:p>
            <a:pPr marL="982980" lvl="1" indent="-342900">
              <a:buFont typeface="Arial" panose="020B0604020202020204" pitchFamily="34" charset="0"/>
              <a:buChar char="•"/>
            </a:pPr>
            <a:r>
              <a:rPr lang="en-IE" dirty="0">
                <a:solidFill>
                  <a:schemeClr val="tx1"/>
                </a:solidFill>
              </a:rPr>
              <a:t>Public </a:t>
            </a:r>
            <a:r>
              <a:rPr lang="en-IE" dirty="0" smtClean="0">
                <a:solidFill>
                  <a:schemeClr val="tx1"/>
                </a:solidFill>
              </a:rPr>
              <a:t>Transport</a:t>
            </a:r>
          </a:p>
          <a:p>
            <a:pPr marL="982980" lvl="1" indent="-342900">
              <a:buFont typeface="Arial" panose="020B0604020202020204" pitchFamily="34" charset="0"/>
              <a:buChar char="•"/>
            </a:pPr>
            <a:r>
              <a:rPr lang="en-IE" dirty="0">
                <a:solidFill>
                  <a:schemeClr val="tx1"/>
                </a:solidFill>
              </a:rPr>
              <a:t>Protecting ‘Quiet Areas’ </a:t>
            </a:r>
            <a:endParaRPr lang="en-IE" dirty="0" smtClean="0">
              <a:solidFill>
                <a:schemeClr val="tx1"/>
              </a:solidFill>
            </a:endParaRPr>
          </a:p>
          <a:p>
            <a:pPr marL="982980" lvl="1" indent="-342900">
              <a:buFont typeface="Arial" panose="020B0604020202020204" pitchFamily="34" charset="0"/>
              <a:buChar char="•"/>
            </a:pPr>
            <a:r>
              <a:rPr lang="en-IE" dirty="0" smtClean="0">
                <a:solidFill>
                  <a:schemeClr val="tx1"/>
                </a:solidFill>
              </a:rPr>
              <a:t>Traffic Noise </a:t>
            </a:r>
            <a:r>
              <a:rPr lang="en-IE" dirty="0">
                <a:solidFill>
                  <a:schemeClr val="tx1"/>
                </a:solidFill>
              </a:rPr>
              <a:t>Complaint Investigation and Control procedures</a:t>
            </a:r>
          </a:p>
          <a:p>
            <a:pPr marL="342900" indent="-342900" algn="l">
              <a:buFont typeface="Arial" panose="020B0604020202020204" pitchFamily="34" charset="0"/>
              <a:buChar char="•"/>
            </a:pPr>
            <a:endParaRPr lang="en-IE" dirty="0">
              <a:solidFill>
                <a:schemeClr val="accent1">
                  <a:lumMod val="40000"/>
                  <a:lumOff val="60000"/>
                </a:schemeClr>
              </a:solidFill>
            </a:endParaRPr>
          </a:p>
          <a:p>
            <a:pPr marL="342900" indent="-342900" algn="l">
              <a:buFont typeface="Arial" panose="020B0604020202020204" pitchFamily="34" charset="0"/>
              <a:buChar char="•"/>
            </a:pPr>
            <a:endParaRPr lang="en-IE" dirty="0" smtClean="0">
              <a:solidFill>
                <a:schemeClr val="accent1">
                  <a:lumMod val="40000"/>
                  <a:lumOff val="60000"/>
                </a:schemeClr>
              </a:solidFill>
            </a:endParaRPr>
          </a:p>
        </p:txBody>
      </p:sp>
    </p:spTree>
    <p:extLst>
      <p:ext uri="{BB962C8B-B14F-4D97-AF65-F5344CB8AC3E}">
        <p14:creationId xmlns:p14="http://schemas.microsoft.com/office/powerpoint/2010/main" val="4130091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1600" y="1988840"/>
            <a:ext cx="7628384" cy="3744416"/>
          </a:xfrm>
        </p:spPr>
        <p:txBody>
          <a:bodyPr>
            <a:normAutofit/>
          </a:bodyPr>
          <a:lstStyle/>
          <a:p>
            <a:pPr algn="l"/>
            <a:r>
              <a:rPr lang="en-US" sz="1900" dirty="0" smtClean="0">
                <a:solidFill>
                  <a:schemeClr val="tx1"/>
                </a:solidFill>
              </a:rPr>
              <a:t>In addition to the measures outlined in the previous slide the </a:t>
            </a:r>
            <a:r>
              <a:rPr lang="en-US" sz="1900" dirty="0">
                <a:solidFill>
                  <a:schemeClr val="tx1"/>
                </a:solidFill>
              </a:rPr>
              <a:t>Planning system has the potential to have a major influence on the control of future exposure to environmental noise</a:t>
            </a:r>
            <a:r>
              <a:rPr lang="en-US" sz="1900" dirty="0" smtClean="0">
                <a:solidFill>
                  <a:schemeClr val="tx1"/>
                </a:solidFill>
              </a:rPr>
              <a:t>.</a:t>
            </a:r>
          </a:p>
          <a:p>
            <a:pPr algn="l"/>
            <a:endParaRPr lang="en-IE" sz="1900" dirty="0" smtClean="0">
              <a:solidFill>
                <a:schemeClr val="tx1"/>
              </a:solidFill>
            </a:endParaRPr>
          </a:p>
          <a:p>
            <a:pPr algn="l"/>
            <a:r>
              <a:rPr lang="en-IE" sz="1900" dirty="0" smtClean="0">
                <a:solidFill>
                  <a:schemeClr val="tx1"/>
                </a:solidFill>
              </a:rPr>
              <a:t>The pre </a:t>
            </a:r>
            <a:r>
              <a:rPr lang="en-IE" sz="1900" dirty="0">
                <a:solidFill>
                  <a:schemeClr val="tx1"/>
                </a:solidFill>
              </a:rPr>
              <a:t>planning process </a:t>
            </a:r>
            <a:r>
              <a:rPr lang="en-IE" sz="1900" dirty="0" smtClean="0">
                <a:solidFill>
                  <a:schemeClr val="tx1"/>
                </a:solidFill>
              </a:rPr>
              <a:t>gives the local authority scope to </a:t>
            </a:r>
            <a:r>
              <a:rPr lang="en-IE" sz="1900" dirty="0">
                <a:solidFill>
                  <a:schemeClr val="tx1"/>
                </a:solidFill>
              </a:rPr>
              <a:t>liaise </a:t>
            </a:r>
            <a:r>
              <a:rPr lang="en-IE" sz="1900" dirty="0" smtClean="0">
                <a:solidFill>
                  <a:schemeClr val="tx1"/>
                </a:solidFill>
              </a:rPr>
              <a:t>with Developers to provide </a:t>
            </a:r>
            <a:r>
              <a:rPr lang="en-IE" sz="1900" dirty="0">
                <a:solidFill>
                  <a:schemeClr val="tx1"/>
                </a:solidFill>
              </a:rPr>
              <a:t>measures that will limit the impacts of noise from nearby roads</a:t>
            </a:r>
            <a:r>
              <a:rPr lang="en-IE" sz="1900" dirty="0" smtClean="0">
                <a:solidFill>
                  <a:schemeClr val="tx1"/>
                </a:solidFill>
              </a:rPr>
              <a:t>. Such measures can include:</a:t>
            </a:r>
          </a:p>
          <a:p>
            <a:pPr marL="982980" lvl="1" indent="-342900">
              <a:buFont typeface="Arial" panose="020B0604020202020204" pitchFamily="34" charset="0"/>
              <a:buChar char="•"/>
            </a:pPr>
            <a:r>
              <a:rPr lang="en-IE" sz="1900" dirty="0" smtClean="0">
                <a:solidFill>
                  <a:schemeClr val="tx1"/>
                </a:solidFill>
              </a:rPr>
              <a:t>Overall </a:t>
            </a:r>
            <a:r>
              <a:rPr lang="en-IE" sz="1900" dirty="0">
                <a:solidFill>
                  <a:schemeClr val="tx1"/>
                </a:solidFill>
              </a:rPr>
              <a:t>site configuration and </a:t>
            </a:r>
            <a:r>
              <a:rPr lang="en-IE" sz="1900" dirty="0" smtClean="0">
                <a:solidFill>
                  <a:schemeClr val="tx1"/>
                </a:solidFill>
              </a:rPr>
              <a:t>layout</a:t>
            </a:r>
          </a:p>
          <a:p>
            <a:pPr marL="982980" lvl="1" indent="-342900">
              <a:buFont typeface="Arial" panose="020B0604020202020204" pitchFamily="34" charset="0"/>
              <a:buChar char="•"/>
            </a:pPr>
            <a:r>
              <a:rPr lang="en-IE" sz="1900" dirty="0" smtClean="0">
                <a:solidFill>
                  <a:schemeClr val="tx1"/>
                </a:solidFill>
              </a:rPr>
              <a:t>Internal </a:t>
            </a:r>
            <a:r>
              <a:rPr lang="en-IE" sz="1900" dirty="0">
                <a:solidFill>
                  <a:schemeClr val="tx1"/>
                </a:solidFill>
              </a:rPr>
              <a:t>design of </a:t>
            </a:r>
            <a:r>
              <a:rPr lang="en-IE" sz="1900" dirty="0" smtClean="0">
                <a:solidFill>
                  <a:schemeClr val="tx1"/>
                </a:solidFill>
              </a:rPr>
              <a:t>residences </a:t>
            </a:r>
          </a:p>
          <a:p>
            <a:pPr marL="982980" lvl="1" indent="-342900">
              <a:buFont typeface="Arial" panose="020B0604020202020204" pitchFamily="34" charset="0"/>
              <a:buChar char="•"/>
            </a:pPr>
            <a:r>
              <a:rPr lang="en-IE" sz="1900" dirty="0">
                <a:solidFill>
                  <a:schemeClr val="tx1"/>
                </a:solidFill>
              </a:rPr>
              <a:t>B</a:t>
            </a:r>
            <a:r>
              <a:rPr lang="en-IE" sz="1900" dirty="0" smtClean="0">
                <a:solidFill>
                  <a:schemeClr val="tx1"/>
                </a:solidFill>
              </a:rPr>
              <a:t>oundary treatment </a:t>
            </a:r>
          </a:p>
          <a:p>
            <a:pPr algn="l"/>
            <a:endParaRPr lang="en-IE" dirty="0"/>
          </a:p>
        </p:txBody>
      </p:sp>
      <p:pic>
        <p:nvPicPr>
          <p:cNvPr id="4" name="Picture 3"/>
          <p:cNvPicPr>
            <a:picLocks noChangeAspect="1" noChangeArrowheads="1"/>
          </p:cNvPicPr>
          <p:nvPr/>
        </p:nvPicPr>
        <p:blipFill>
          <a:blip r:embed="rId2"/>
          <a:srcRect/>
          <a:stretch>
            <a:fillRect/>
          </a:stretch>
        </p:blipFill>
        <p:spPr bwMode="auto">
          <a:xfrm>
            <a:off x="0" y="0"/>
            <a:ext cx="3343275" cy="1857375"/>
          </a:xfrm>
          <a:prstGeom prst="rect">
            <a:avLst/>
          </a:prstGeom>
          <a:noFill/>
          <a:ln w="9525">
            <a:noFill/>
            <a:miter lim="800000"/>
            <a:headEnd/>
            <a:tailEnd/>
          </a:ln>
        </p:spPr>
      </p:pic>
      <p:sp>
        <p:nvSpPr>
          <p:cNvPr id="2" name="Title 1"/>
          <p:cNvSpPr>
            <a:spLocks noGrp="1"/>
          </p:cNvSpPr>
          <p:nvPr>
            <p:ph type="title"/>
          </p:nvPr>
        </p:nvSpPr>
        <p:spPr>
          <a:xfrm>
            <a:off x="755576" y="1124744"/>
            <a:ext cx="7772400" cy="842538"/>
          </a:xfrm>
        </p:spPr>
        <p:txBody>
          <a:bodyPr/>
          <a:lstStyle/>
          <a:p>
            <a:pPr marL="0" indent="0" algn="ctr">
              <a:buNone/>
            </a:pPr>
            <a:r>
              <a:rPr lang="en-IE" sz="3200" dirty="0" smtClean="0">
                <a:solidFill>
                  <a:schemeClr val="tx1"/>
                </a:solidFill>
                <a:effectLst/>
              </a:rPr>
              <a:t>Noise in the Planning Process</a:t>
            </a:r>
            <a:endParaRPr lang="en-IE" sz="3200" dirty="0">
              <a:solidFill>
                <a:schemeClr val="tx1"/>
              </a:solidFill>
            </a:endParaRPr>
          </a:p>
        </p:txBody>
      </p:sp>
    </p:spTree>
    <p:extLst>
      <p:ext uri="{BB962C8B-B14F-4D97-AF65-F5344CB8AC3E}">
        <p14:creationId xmlns:p14="http://schemas.microsoft.com/office/powerpoint/2010/main" val="695621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7" y="2172648"/>
            <a:ext cx="4248473" cy="968320"/>
          </a:xfrm>
        </p:spPr>
        <p:txBody>
          <a:bodyPr/>
          <a:lstStyle/>
          <a:p>
            <a:pPr marL="0" indent="0" algn="ctr">
              <a:buNone/>
            </a:pPr>
            <a:r>
              <a:rPr lang="en-IE" dirty="0" smtClean="0"/>
              <a:t>Thank you.</a:t>
            </a:r>
            <a:endParaRPr lang="en-IE" dirty="0"/>
          </a:p>
        </p:txBody>
      </p:sp>
      <p:pic>
        <p:nvPicPr>
          <p:cNvPr id="3" name="Picture 2"/>
          <p:cNvPicPr>
            <a:picLocks noChangeAspect="1" noChangeArrowheads="1"/>
          </p:cNvPicPr>
          <p:nvPr/>
        </p:nvPicPr>
        <p:blipFill>
          <a:blip r:embed="rId2"/>
          <a:srcRect/>
          <a:stretch>
            <a:fillRect/>
          </a:stretch>
        </p:blipFill>
        <p:spPr bwMode="auto">
          <a:xfrm>
            <a:off x="0" y="0"/>
            <a:ext cx="3343275" cy="1857375"/>
          </a:xfrm>
          <a:prstGeom prst="rect">
            <a:avLst/>
          </a:prstGeom>
          <a:noFill/>
          <a:ln w="9525">
            <a:noFill/>
            <a:miter lim="800000"/>
            <a:headEnd/>
            <a:tailEnd/>
          </a:ln>
        </p:spPr>
      </p:pic>
    </p:spTree>
    <p:extLst>
      <p:ext uri="{BB962C8B-B14F-4D97-AF65-F5344CB8AC3E}">
        <p14:creationId xmlns:p14="http://schemas.microsoft.com/office/powerpoint/2010/main" val="1052155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3568" y="2420888"/>
            <a:ext cx="7920880" cy="3528392"/>
          </a:xfrm>
        </p:spPr>
        <p:txBody>
          <a:bodyPr>
            <a:normAutofit lnSpcReduction="10000"/>
          </a:bodyPr>
          <a:lstStyle/>
          <a:p>
            <a:pPr>
              <a:buFont typeface="Arial" panose="020B0604020202020204" pitchFamily="34" charset="0"/>
              <a:buChar char="•"/>
            </a:pPr>
            <a:r>
              <a:rPr lang="en-GB" sz="2000" dirty="0">
                <a:solidFill>
                  <a:schemeClr val="tx1"/>
                </a:solidFill>
              </a:rPr>
              <a:t>At least 100 million people in the EU are affected by road traffic noise above the assessment threshold specified in the </a:t>
            </a:r>
            <a:r>
              <a:rPr lang="en-IE" sz="2000" dirty="0">
                <a:solidFill>
                  <a:schemeClr val="tx1"/>
                </a:solidFill>
              </a:rPr>
              <a:t>Environmental Noise Directive</a:t>
            </a:r>
            <a:r>
              <a:rPr lang="en-GB" sz="2000" dirty="0" smtClean="0">
                <a:solidFill>
                  <a:schemeClr val="tx1"/>
                </a:solidFill>
              </a:rPr>
              <a:t> </a:t>
            </a:r>
            <a:r>
              <a:rPr lang="en-GB" sz="2000" dirty="0">
                <a:solidFill>
                  <a:schemeClr val="tx1"/>
                </a:solidFill>
              </a:rPr>
              <a:t>(55dB </a:t>
            </a:r>
            <a:r>
              <a:rPr lang="en-GB" sz="2000" dirty="0" err="1">
                <a:solidFill>
                  <a:schemeClr val="tx1"/>
                </a:solidFill>
              </a:rPr>
              <a:t>Lden</a:t>
            </a:r>
            <a:r>
              <a:rPr lang="en-GB" sz="2000" dirty="0" smtClean="0">
                <a:solidFill>
                  <a:schemeClr val="tx1"/>
                </a:solidFill>
              </a:rPr>
              <a:t>)</a:t>
            </a:r>
          </a:p>
          <a:p>
            <a:pPr marL="45720" indent="0">
              <a:buNone/>
            </a:pPr>
            <a:endParaRPr lang="en-GB" sz="2000" dirty="0" smtClean="0">
              <a:solidFill>
                <a:schemeClr val="tx1"/>
              </a:solidFill>
            </a:endParaRPr>
          </a:p>
          <a:p>
            <a:pPr>
              <a:buFont typeface="Arial" panose="020B0604020202020204" pitchFamily="34" charset="0"/>
              <a:buChar char="•"/>
            </a:pPr>
            <a:r>
              <a:rPr lang="en-GB" sz="2000" dirty="0" smtClean="0">
                <a:solidFill>
                  <a:schemeClr val="tx1"/>
                </a:solidFill>
              </a:rPr>
              <a:t>Over </a:t>
            </a:r>
            <a:r>
              <a:rPr lang="en-GB" sz="2000" dirty="0">
                <a:solidFill>
                  <a:schemeClr val="tx1"/>
                </a:solidFill>
              </a:rPr>
              <a:t>83 million Europeans are exposed to harmful levels of noise from night-time road traffic (above 50 dB </a:t>
            </a:r>
            <a:r>
              <a:rPr lang="en-GB" sz="2000" dirty="0" err="1">
                <a:solidFill>
                  <a:schemeClr val="tx1"/>
                </a:solidFill>
              </a:rPr>
              <a:t>Lnight</a:t>
            </a:r>
            <a:r>
              <a:rPr lang="en-GB" sz="2000" dirty="0" smtClean="0">
                <a:solidFill>
                  <a:schemeClr val="tx1"/>
                </a:solidFill>
              </a:rPr>
              <a:t>)</a:t>
            </a:r>
          </a:p>
          <a:p>
            <a:pPr marL="45720" indent="0">
              <a:buNone/>
            </a:pPr>
            <a:endParaRPr lang="en-GB" sz="2000" dirty="0" smtClean="0">
              <a:solidFill>
                <a:schemeClr val="tx1"/>
              </a:solidFill>
            </a:endParaRPr>
          </a:p>
          <a:p>
            <a:pPr>
              <a:buFont typeface="Arial" panose="020B0604020202020204" pitchFamily="34" charset="0"/>
              <a:buChar char="•"/>
            </a:pPr>
            <a:r>
              <a:rPr lang="en-GB" sz="2000" dirty="0" smtClean="0">
                <a:solidFill>
                  <a:schemeClr val="tx1"/>
                </a:solidFill>
              </a:rPr>
              <a:t>At </a:t>
            </a:r>
            <a:r>
              <a:rPr lang="en-GB" sz="2000" dirty="0">
                <a:solidFill>
                  <a:schemeClr val="tx1"/>
                </a:solidFill>
              </a:rPr>
              <a:t>least 1.6 million healthy years of life are lost due to road traffic noise in Western Europe</a:t>
            </a:r>
            <a:br>
              <a:rPr lang="en-GB" sz="2000" dirty="0">
                <a:solidFill>
                  <a:schemeClr val="tx1"/>
                </a:solidFill>
              </a:rPr>
            </a:br>
            <a:endParaRPr lang="en-IE" dirty="0"/>
          </a:p>
        </p:txBody>
      </p:sp>
      <p:pic>
        <p:nvPicPr>
          <p:cNvPr id="4" name="Picture 3"/>
          <p:cNvPicPr>
            <a:picLocks noChangeAspect="1" noChangeArrowheads="1"/>
          </p:cNvPicPr>
          <p:nvPr/>
        </p:nvPicPr>
        <p:blipFill>
          <a:blip r:embed="rId2"/>
          <a:srcRect/>
          <a:stretch>
            <a:fillRect/>
          </a:stretch>
        </p:blipFill>
        <p:spPr bwMode="auto">
          <a:xfrm>
            <a:off x="0" y="0"/>
            <a:ext cx="3059113" cy="1628775"/>
          </a:xfrm>
          <a:prstGeom prst="rect">
            <a:avLst/>
          </a:prstGeom>
          <a:noFill/>
          <a:ln w="9525">
            <a:noFill/>
            <a:miter lim="800000"/>
            <a:headEnd/>
            <a:tailEnd/>
          </a:ln>
        </p:spPr>
      </p:pic>
      <p:sp>
        <p:nvSpPr>
          <p:cNvPr id="2" name="Title 1"/>
          <p:cNvSpPr>
            <a:spLocks noGrp="1"/>
          </p:cNvSpPr>
          <p:nvPr>
            <p:ph type="title"/>
          </p:nvPr>
        </p:nvSpPr>
        <p:spPr>
          <a:xfrm>
            <a:off x="1259632" y="1412776"/>
            <a:ext cx="6512511" cy="859557"/>
          </a:xfrm>
        </p:spPr>
        <p:txBody>
          <a:bodyPr/>
          <a:lstStyle/>
          <a:p>
            <a:pPr marL="0" indent="0" algn="ctr">
              <a:buNone/>
            </a:pPr>
            <a:r>
              <a:rPr lang="en-GB" sz="4400" b="0" dirty="0">
                <a:solidFill>
                  <a:schemeClr val="tx1"/>
                </a:solidFill>
                <a:effectLst/>
              </a:rPr>
              <a:t>Burden of disease</a:t>
            </a:r>
            <a:endParaRPr lang="en-IE" sz="4400" b="0" dirty="0">
              <a:solidFill>
                <a:schemeClr val="tx1"/>
              </a:solidFill>
              <a:effectLst/>
            </a:endParaRPr>
          </a:p>
        </p:txBody>
      </p:sp>
      <p:sp>
        <p:nvSpPr>
          <p:cNvPr id="5" name="TextBox 4"/>
          <p:cNvSpPr txBox="1"/>
          <p:nvPr/>
        </p:nvSpPr>
        <p:spPr>
          <a:xfrm>
            <a:off x="4427984" y="6165304"/>
            <a:ext cx="3816424" cy="338554"/>
          </a:xfrm>
          <a:prstGeom prst="rect">
            <a:avLst/>
          </a:prstGeom>
          <a:noFill/>
        </p:spPr>
        <p:txBody>
          <a:bodyPr wrap="square" rtlCol="0">
            <a:spAutoFit/>
          </a:bodyPr>
          <a:lstStyle/>
          <a:p>
            <a:r>
              <a:rPr lang="en-GB" sz="1600" i="1" dirty="0"/>
              <a:t>Source: WHO/JRC, 2011; EEA, 2017</a:t>
            </a:r>
          </a:p>
        </p:txBody>
      </p:sp>
    </p:spTree>
    <p:extLst>
      <p:ext uri="{BB962C8B-B14F-4D97-AF65-F5344CB8AC3E}">
        <p14:creationId xmlns:p14="http://schemas.microsoft.com/office/powerpoint/2010/main" val="2092880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40768"/>
            <a:ext cx="5201374" cy="5013702"/>
          </a:xfrm>
          <a:prstGeom prst="rect">
            <a:avLst/>
          </a:prstGeom>
          <a:noFill/>
          <a:ln w="6350" cmpd="sng">
            <a:solidFill>
              <a:srgbClr val="000000"/>
            </a:solidFill>
            <a:miter lim="800000"/>
            <a:headEnd/>
            <a:tailEnd/>
          </a:ln>
          <a:effectLst/>
        </p:spPr>
      </p:pic>
      <p:sp>
        <p:nvSpPr>
          <p:cNvPr id="3" name="Title 2"/>
          <p:cNvSpPr>
            <a:spLocks noGrp="1"/>
          </p:cNvSpPr>
          <p:nvPr>
            <p:ph type="title"/>
          </p:nvPr>
        </p:nvSpPr>
        <p:spPr>
          <a:xfrm>
            <a:off x="1187624" y="404664"/>
            <a:ext cx="6512511" cy="1143000"/>
          </a:xfrm>
        </p:spPr>
        <p:txBody>
          <a:bodyPr/>
          <a:lstStyle/>
          <a:p>
            <a:pPr marL="0" indent="0" algn="ctr">
              <a:buNone/>
            </a:pPr>
            <a:r>
              <a:rPr lang="en-IE" sz="1800" dirty="0">
                <a:effectLst/>
              </a:rPr>
              <a:t/>
            </a:r>
            <a:br>
              <a:rPr lang="en-IE" sz="1800" dirty="0">
                <a:effectLst/>
              </a:rPr>
            </a:br>
            <a:r>
              <a:rPr lang="en-IE" sz="1800" dirty="0" smtClean="0">
                <a:solidFill>
                  <a:schemeClr val="tx1"/>
                </a:solidFill>
                <a:effectLst/>
              </a:rPr>
              <a:t>Levels </a:t>
            </a:r>
            <a:r>
              <a:rPr lang="en-IE" sz="1800" dirty="0">
                <a:solidFill>
                  <a:schemeClr val="tx1"/>
                </a:solidFill>
                <a:effectLst/>
              </a:rPr>
              <a:t>of Typical Common Sounds on the dB(A) Scale</a:t>
            </a:r>
            <a:endParaRPr lang="en-IE" sz="1800" dirty="0">
              <a:solidFill>
                <a:schemeClr val="tx1"/>
              </a:solidFill>
            </a:endParaRPr>
          </a:p>
        </p:txBody>
      </p:sp>
    </p:spTree>
    <p:extLst>
      <p:ext uri="{BB962C8B-B14F-4D97-AF65-F5344CB8AC3E}">
        <p14:creationId xmlns:p14="http://schemas.microsoft.com/office/powerpoint/2010/main" val="2018470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7844408" cy="2875024"/>
          </a:xfrm>
        </p:spPr>
        <p:txBody>
          <a:bodyPr>
            <a:normAutofit fontScale="90000"/>
          </a:bodyPr>
          <a:lstStyle/>
          <a:p>
            <a:pPr marL="0" indent="0" algn="l">
              <a:buNone/>
            </a:pPr>
            <a:r>
              <a:rPr lang="en-IE" sz="3600" b="0" u="sng" dirty="0">
                <a:solidFill>
                  <a:schemeClr val="tx1"/>
                </a:solidFill>
                <a:effectLst/>
                <a:latin typeface="+mn-lt"/>
              </a:rPr>
              <a:t>Objective of the Noise </a:t>
            </a:r>
            <a:r>
              <a:rPr lang="en-IE" sz="3600" b="0" u="sng" dirty="0" smtClean="0">
                <a:solidFill>
                  <a:schemeClr val="tx1"/>
                </a:solidFill>
                <a:effectLst/>
                <a:latin typeface="+mn-lt"/>
              </a:rPr>
              <a:t>Plan</a:t>
            </a:r>
            <a:br>
              <a:rPr lang="en-IE" sz="3600" b="0" u="sng" dirty="0" smtClean="0">
                <a:solidFill>
                  <a:schemeClr val="tx1"/>
                </a:solidFill>
                <a:effectLst/>
                <a:latin typeface="+mn-lt"/>
              </a:rPr>
            </a:br>
            <a:r>
              <a:rPr lang="en-IE" sz="3600" b="0" u="sng" dirty="0">
                <a:solidFill>
                  <a:schemeClr val="tx1"/>
                </a:solidFill>
                <a:effectLst/>
                <a:latin typeface="+mn-lt"/>
              </a:rPr>
              <a:t/>
            </a:r>
            <a:br>
              <a:rPr lang="en-IE" sz="3600" b="0" u="sng" dirty="0">
                <a:solidFill>
                  <a:schemeClr val="tx1"/>
                </a:solidFill>
                <a:effectLst/>
                <a:latin typeface="+mn-lt"/>
              </a:rPr>
            </a:br>
            <a:r>
              <a:rPr lang="en-IE" sz="2700" b="0" dirty="0">
                <a:solidFill>
                  <a:schemeClr val="tx1"/>
                </a:solidFill>
                <a:effectLst/>
                <a:latin typeface="+mn-lt"/>
              </a:rPr>
              <a:t>The key objective of the Noise Action Plan </a:t>
            </a:r>
            <a:r>
              <a:rPr lang="en-IE" sz="2700" b="0" dirty="0" smtClean="0">
                <a:solidFill>
                  <a:schemeClr val="tx1"/>
                </a:solidFill>
                <a:effectLst/>
                <a:latin typeface="+mn-lt"/>
              </a:rPr>
              <a:t>is </a:t>
            </a:r>
            <a:r>
              <a:rPr lang="en-IE" sz="2700" b="0" dirty="0">
                <a:solidFill>
                  <a:schemeClr val="tx1"/>
                </a:solidFill>
                <a:effectLst/>
                <a:latin typeface="+mn-lt"/>
              </a:rPr>
              <a:t>to avoid, prevent and reduce, where necessary, on a prioritised basis the harmful effects, including annoyance, due to long term exposure to environmental noise.</a:t>
            </a:r>
            <a:endParaRPr lang="en-IE" sz="2700" b="0" dirty="0">
              <a:solidFill>
                <a:schemeClr val="tx1"/>
              </a:solidFill>
              <a:latin typeface="+mn-lt"/>
            </a:endParaRPr>
          </a:p>
        </p:txBody>
      </p:sp>
      <p:pic>
        <p:nvPicPr>
          <p:cNvPr id="4" name="Picture 3"/>
          <p:cNvPicPr>
            <a:picLocks noChangeAspect="1" noChangeArrowheads="1"/>
          </p:cNvPicPr>
          <p:nvPr/>
        </p:nvPicPr>
        <p:blipFill>
          <a:blip r:embed="rId2"/>
          <a:srcRect/>
          <a:stretch>
            <a:fillRect/>
          </a:stretch>
        </p:blipFill>
        <p:spPr bwMode="auto">
          <a:xfrm>
            <a:off x="0" y="0"/>
            <a:ext cx="3343275" cy="1857375"/>
          </a:xfrm>
          <a:prstGeom prst="rect">
            <a:avLst/>
          </a:prstGeom>
          <a:noFill/>
          <a:ln w="9525">
            <a:noFill/>
            <a:miter lim="800000"/>
            <a:headEnd/>
            <a:tailEnd/>
          </a:ln>
        </p:spPr>
      </p:pic>
    </p:spTree>
    <p:extLst>
      <p:ext uri="{BB962C8B-B14F-4D97-AF65-F5344CB8AC3E}">
        <p14:creationId xmlns:p14="http://schemas.microsoft.com/office/powerpoint/2010/main" val="1854117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0" y="0"/>
            <a:ext cx="3059113" cy="1628775"/>
          </a:xfrm>
          <a:prstGeom prst="rect">
            <a:avLst/>
          </a:prstGeom>
          <a:noFill/>
          <a:ln w="9525">
            <a:noFill/>
            <a:miter lim="800000"/>
            <a:headEnd/>
            <a:tailEnd/>
          </a:ln>
        </p:spPr>
      </p:pic>
      <p:sp>
        <p:nvSpPr>
          <p:cNvPr id="7" name="Rectangle 6"/>
          <p:cNvSpPr/>
          <p:nvPr/>
        </p:nvSpPr>
        <p:spPr>
          <a:xfrm>
            <a:off x="2771800" y="1772816"/>
            <a:ext cx="3672408" cy="461665"/>
          </a:xfrm>
          <a:prstGeom prst="rect">
            <a:avLst/>
          </a:prstGeom>
        </p:spPr>
        <p:txBody>
          <a:bodyPr wrap="square">
            <a:spAutoFit/>
          </a:bodyPr>
          <a:lstStyle/>
          <a:p>
            <a:pPr eaLnBrk="0" hangingPunct="0">
              <a:spcBef>
                <a:spcPct val="50000"/>
              </a:spcBef>
            </a:pPr>
            <a:r>
              <a:rPr lang="en-US" sz="2400" b="1" dirty="0"/>
              <a:t>Background to the Plan</a:t>
            </a:r>
          </a:p>
        </p:txBody>
      </p:sp>
      <p:sp>
        <p:nvSpPr>
          <p:cNvPr id="2" name="Rectangle 1"/>
          <p:cNvSpPr/>
          <p:nvPr/>
        </p:nvSpPr>
        <p:spPr>
          <a:xfrm>
            <a:off x="611560" y="2420888"/>
            <a:ext cx="7920880" cy="2954655"/>
          </a:xfrm>
          <a:prstGeom prst="rect">
            <a:avLst/>
          </a:prstGeom>
        </p:spPr>
        <p:txBody>
          <a:bodyPr wrap="square">
            <a:spAutoFit/>
          </a:bodyPr>
          <a:lstStyle/>
          <a:p>
            <a:pPr algn="ctr"/>
            <a:r>
              <a:rPr lang="en-IE" dirty="0"/>
              <a:t>Environmental Noise Directive 2002/49/EC </a:t>
            </a:r>
            <a:r>
              <a:rPr lang="en-IE" dirty="0" smtClean="0"/>
              <a:t>and the </a:t>
            </a:r>
            <a:r>
              <a:rPr lang="en-IE" dirty="0"/>
              <a:t>Europe Communities Environmental Noise Regulations </a:t>
            </a:r>
            <a:r>
              <a:rPr lang="en-IE" dirty="0" smtClean="0"/>
              <a:t>(</a:t>
            </a:r>
            <a:r>
              <a:rPr lang="en-IE" dirty="0"/>
              <a:t>S.I. No. 549 of 2018</a:t>
            </a:r>
            <a:r>
              <a:rPr lang="en-IE" dirty="0" smtClean="0"/>
              <a:t>)</a:t>
            </a:r>
            <a:endParaRPr lang="en-IE" dirty="0"/>
          </a:p>
          <a:p>
            <a:pPr algn="ctr"/>
            <a:r>
              <a:rPr lang="en-IE" dirty="0" smtClean="0"/>
              <a:t> </a:t>
            </a:r>
            <a:endParaRPr lang="en-IE" dirty="0"/>
          </a:p>
          <a:p>
            <a:pPr algn="ctr"/>
            <a:r>
              <a:rPr lang="en-IE" dirty="0"/>
              <a:t>The directive is commonly referred to as the END Directive</a:t>
            </a:r>
          </a:p>
          <a:p>
            <a:pPr lvl="1"/>
            <a:endParaRPr lang="en-IE" dirty="0"/>
          </a:p>
          <a:p>
            <a:pPr lvl="1"/>
            <a:r>
              <a:rPr lang="en-IE" sz="2400" dirty="0" smtClean="0"/>
              <a:t>The </a:t>
            </a:r>
            <a:r>
              <a:rPr lang="en-IE" sz="2400" dirty="0"/>
              <a:t>Directive aims to identify an </a:t>
            </a:r>
            <a:r>
              <a:rPr lang="en-IE" sz="2400" b="1" u="sng" dirty="0">
                <a:solidFill>
                  <a:srgbClr val="FF0000"/>
                </a:solidFill>
              </a:rPr>
              <a:t>EU common approach</a:t>
            </a:r>
            <a:r>
              <a:rPr lang="en-IE" sz="2400" dirty="0"/>
              <a:t> aimed at avoiding, preventing or reducing the negative and harmful effects </a:t>
            </a:r>
            <a:r>
              <a:rPr lang="en-IE" sz="2400" dirty="0" smtClean="0"/>
              <a:t>of the exposure </a:t>
            </a:r>
            <a:r>
              <a:rPr lang="en-IE" sz="2400" dirty="0"/>
              <a:t>to environmental noise</a:t>
            </a:r>
            <a:r>
              <a:rPr lang="en-GB" sz="2400" dirty="0"/>
              <a:t> </a:t>
            </a:r>
            <a:endParaRPr lang="en-IE" sz="2400" dirty="0"/>
          </a:p>
        </p:txBody>
      </p:sp>
    </p:spTree>
    <p:extLst>
      <p:ext uri="{BB962C8B-B14F-4D97-AF65-F5344CB8AC3E}">
        <p14:creationId xmlns:p14="http://schemas.microsoft.com/office/powerpoint/2010/main" val="955351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idx="1"/>
          </p:nvPr>
        </p:nvSpPr>
        <p:spPr bwMode="auto">
          <a:xfrm>
            <a:off x="228600" y="2068223"/>
            <a:ext cx="8666456" cy="4438138"/>
          </a:xfrm>
          <a:prstGeom prst="rect">
            <a:avLst/>
          </a:prstGeom>
          <a:solidFill>
            <a:schemeClr val="accent2">
              <a:lumMod val="40000"/>
              <a:lumOff val="60000"/>
            </a:schemeClr>
          </a:solidFill>
          <a:ln w="9525">
            <a:solidFill>
              <a:schemeClr val="accent1">
                <a:lumMod val="60000"/>
                <a:lumOff val="40000"/>
              </a:schemeClr>
            </a:solidFill>
            <a:miter lim="800000"/>
            <a:headEnd/>
            <a:tailEnd/>
          </a:ln>
        </p:spPr>
        <p:txBody>
          <a:bodyPr>
            <a:spAutoFit/>
          </a:bodyPr>
          <a:lstStyle/>
          <a:p>
            <a:pPr>
              <a:buFont typeface="Arial" panose="020B0604020202020204" pitchFamily="34" charset="0"/>
              <a:buChar char="•"/>
            </a:pPr>
            <a:r>
              <a:rPr lang="en-IE" sz="2000" b="1" i="1" u="sng" dirty="0" smtClean="0">
                <a:solidFill>
                  <a:schemeClr val="tx1"/>
                </a:solidFill>
              </a:rPr>
              <a:t>Traffic </a:t>
            </a:r>
            <a:r>
              <a:rPr lang="en-IE" sz="2000" b="1" i="1" u="sng" dirty="0">
                <a:solidFill>
                  <a:schemeClr val="tx1"/>
                </a:solidFill>
              </a:rPr>
              <a:t>is the dominant environmental noise source in Ireland and throughout Europe.</a:t>
            </a:r>
          </a:p>
          <a:p>
            <a:pPr marL="45720" indent="0">
              <a:buNone/>
            </a:pPr>
            <a:endParaRPr lang="en-IE" sz="2000" b="1" i="1" u="sng" dirty="0">
              <a:solidFill>
                <a:schemeClr val="tx1"/>
              </a:solidFill>
            </a:endParaRPr>
          </a:p>
          <a:p>
            <a:pPr>
              <a:buFont typeface="Arial" panose="020B0604020202020204" pitchFamily="34" charset="0"/>
              <a:buChar char="•"/>
            </a:pPr>
            <a:r>
              <a:rPr lang="en-IE" sz="2000" b="1" i="1" u="sng" dirty="0">
                <a:solidFill>
                  <a:schemeClr val="tx1"/>
                </a:solidFill>
              </a:rPr>
              <a:t>Noise from railway and LUAS does not have a major impact in overall noise levels in Dublin.</a:t>
            </a:r>
          </a:p>
          <a:p>
            <a:endParaRPr lang="en-IE" sz="2000" b="1" i="1" u="sng" dirty="0">
              <a:solidFill>
                <a:schemeClr val="tx1"/>
              </a:solidFill>
            </a:endParaRPr>
          </a:p>
          <a:p>
            <a:pPr>
              <a:buFont typeface="Arial" panose="020B0604020202020204" pitchFamily="34" charset="0"/>
              <a:buChar char="•"/>
            </a:pPr>
            <a:r>
              <a:rPr lang="en-IE" sz="2000" b="1" i="1" u="sng" dirty="0">
                <a:solidFill>
                  <a:schemeClr val="tx1"/>
                </a:solidFill>
              </a:rPr>
              <a:t>Noise from industrial sources does not have a major impact</a:t>
            </a:r>
          </a:p>
          <a:p>
            <a:endParaRPr lang="en-IE" sz="2000" b="1" i="1" u="sng" dirty="0">
              <a:solidFill>
                <a:schemeClr val="tx1"/>
              </a:solidFill>
            </a:endParaRPr>
          </a:p>
          <a:p>
            <a:pPr>
              <a:buFont typeface="Arial" panose="020B0604020202020204" pitchFamily="34" charset="0"/>
              <a:buChar char="•"/>
            </a:pPr>
            <a:r>
              <a:rPr lang="en-IE" sz="2000" b="1" i="1" u="sng" dirty="0">
                <a:solidFill>
                  <a:schemeClr val="tx1"/>
                </a:solidFill>
              </a:rPr>
              <a:t>The noise modelling statistics for South Dublin show an improvement in overall noise levels since round </a:t>
            </a:r>
            <a:r>
              <a:rPr lang="en-IE" sz="2000" b="1" i="1" u="sng" dirty="0" smtClean="0">
                <a:solidFill>
                  <a:schemeClr val="tx1"/>
                </a:solidFill>
              </a:rPr>
              <a:t>two</a:t>
            </a:r>
            <a:r>
              <a:rPr lang="en-IE" sz="2000" b="1" dirty="0" smtClean="0">
                <a:solidFill>
                  <a:schemeClr val="tx1"/>
                </a:solidFill>
              </a:rPr>
              <a:t>.</a:t>
            </a:r>
            <a:endParaRPr lang="en-IE" sz="2000" b="1" dirty="0">
              <a:solidFill>
                <a:schemeClr val="tx1"/>
              </a:solidFill>
            </a:endParaRPr>
          </a:p>
          <a:p>
            <a:endParaRPr lang="en-IE" sz="1600" b="1" dirty="0"/>
          </a:p>
          <a:p>
            <a:endParaRPr lang="en-IE" sz="1600" b="1" dirty="0">
              <a:solidFill>
                <a:srgbClr val="0000FF"/>
              </a:solidFill>
            </a:endParaRPr>
          </a:p>
        </p:txBody>
      </p:sp>
      <p:pic>
        <p:nvPicPr>
          <p:cNvPr id="6" name="Picture 5"/>
          <p:cNvPicPr>
            <a:picLocks noChangeAspect="1" noChangeArrowheads="1"/>
          </p:cNvPicPr>
          <p:nvPr/>
        </p:nvPicPr>
        <p:blipFill>
          <a:blip r:embed="rId2"/>
          <a:srcRect/>
          <a:stretch>
            <a:fillRect/>
          </a:stretch>
        </p:blipFill>
        <p:spPr bwMode="auto">
          <a:xfrm>
            <a:off x="0" y="0"/>
            <a:ext cx="3059113" cy="1628775"/>
          </a:xfrm>
          <a:prstGeom prst="rect">
            <a:avLst/>
          </a:prstGeom>
          <a:noFill/>
          <a:ln w="9525">
            <a:noFill/>
            <a:miter lim="800000"/>
            <a:headEnd/>
            <a:tailEnd/>
          </a:ln>
        </p:spPr>
      </p:pic>
    </p:spTree>
    <p:extLst>
      <p:ext uri="{BB962C8B-B14F-4D97-AF65-F5344CB8AC3E}">
        <p14:creationId xmlns:p14="http://schemas.microsoft.com/office/powerpoint/2010/main" val="2236915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1916832"/>
            <a:ext cx="8208912" cy="4320480"/>
          </a:xfrm>
        </p:spPr>
        <p:txBody>
          <a:bodyPr>
            <a:normAutofit lnSpcReduction="10000"/>
          </a:bodyPr>
          <a:lstStyle/>
          <a:p>
            <a:pPr lvl="0">
              <a:buFont typeface="Arial" panose="020B0604020202020204" pitchFamily="34" charset="0"/>
              <a:buChar char="•"/>
            </a:pPr>
            <a:r>
              <a:rPr lang="en-IE" sz="2000" dirty="0">
                <a:solidFill>
                  <a:schemeClr val="tx1"/>
                </a:solidFill>
              </a:rPr>
              <a:t>An agglomeration with more than 100,000 </a:t>
            </a:r>
            <a:r>
              <a:rPr lang="en-IE" sz="2000" dirty="0" smtClean="0">
                <a:solidFill>
                  <a:schemeClr val="tx1"/>
                </a:solidFill>
              </a:rPr>
              <a:t>inhabitants. This includes Dublin, Cork City and Cork County. The next round of noise action plans will incorporate Limerick City. </a:t>
            </a:r>
          </a:p>
          <a:p>
            <a:pPr marL="45720" lvl="0" indent="0">
              <a:buNone/>
            </a:pPr>
            <a:endParaRPr lang="en-IE" sz="2000" dirty="0" smtClean="0">
              <a:solidFill>
                <a:schemeClr val="tx1"/>
              </a:solidFill>
            </a:endParaRPr>
          </a:p>
          <a:p>
            <a:pPr>
              <a:buFont typeface="Arial" panose="020B0604020202020204" pitchFamily="34" charset="0"/>
              <a:buChar char="•"/>
            </a:pPr>
            <a:r>
              <a:rPr lang="en-IE" sz="2000" dirty="0" smtClean="0">
                <a:solidFill>
                  <a:schemeClr val="tx1"/>
                </a:solidFill>
              </a:rPr>
              <a:t>Any </a:t>
            </a:r>
            <a:r>
              <a:rPr lang="en-IE" sz="2000" dirty="0">
                <a:solidFill>
                  <a:schemeClr val="tx1"/>
                </a:solidFill>
              </a:rPr>
              <a:t>major road with more than 3 million vehicle passages per year (approximately 8,220 per day</a:t>
            </a:r>
            <a:r>
              <a:rPr lang="en-IE" sz="2000" dirty="0" smtClean="0">
                <a:solidFill>
                  <a:schemeClr val="tx1"/>
                </a:solidFill>
              </a:rPr>
              <a:t>).</a:t>
            </a:r>
          </a:p>
          <a:p>
            <a:pPr>
              <a:buFont typeface="Arial" panose="020B0604020202020204" pitchFamily="34" charset="0"/>
              <a:buChar char="•"/>
            </a:pPr>
            <a:endParaRPr lang="en-IE" sz="2000" dirty="0">
              <a:solidFill>
                <a:schemeClr val="tx1"/>
              </a:solidFill>
            </a:endParaRPr>
          </a:p>
          <a:p>
            <a:pPr lvl="0">
              <a:buFont typeface="Arial" panose="020B0604020202020204" pitchFamily="34" charset="0"/>
              <a:buChar char="•"/>
            </a:pPr>
            <a:r>
              <a:rPr lang="en-IE" sz="2000" dirty="0">
                <a:solidFill>
                  <a:schemeClr val="tx1"/>
                </a:solidFill>
              </a:rPr>
              <a:t>Any major railway with more than 30,000 train passages per year (approximately 82 per day); and </a:t>
            </a:r>
            <a:endParaRPr lang="en-IE" sz="2000" dirty="0" smtClean="0">
              <a:solidFill>
                <a:schemeClr val="tx1"/>
              </a:solidFill>
            </a:endParaRPr>
          </a:p>
          <a:p>
            <a:pPr marL="45720" lvl="0" indent="0">
              <a:buNone/>
            </a:pPr>
            <a:endParaRPr lang="en-IE" sz="2000" dirty="0">
              <a:solidFill>
                <a:schemeClr val="tx1"/>
              </a:solidFill>
            </a:endParaRPr>
          </a:p>
          <a:p>
            <a:pPr lvl="0">
              <a:buFont typeface="Arial" panose="020B0604020202020204" pitchFamily="34" charset="0"/>
              <a:buChar char="•"/>
            </a:pPr>
            <a:r>
              <a:rPr lang="en-IE" sz="2000" dirty="0">
                <a:solidFill>
                  <a:schemeClr val="tx1"/>
                </a:solidFill>
              </a:rPr>
              <a:t>Any major airport with more than 50,000 aircraft take-off or landing movements per year (approximately 137 per day).</a:t>
            </a:r>
          </a:p>
          <a:p>
            <a:pPr marL="45720" indent="0">
              <a:buNone/>
            </a:pPr>
            <a:endParaRPr lang="en-IE" dirty="0"/>
          </a:p>
        </p:txBody>
      </p:sp>
      <p:sp>
        <p:nvSpPr>
          <p:cNvPr id="2" name="Title 1"/>
          <p:cNvSpPr>
            <a:spLocks noGrp="1"/>
          </p:cNvSpPr>
          <p:nvPr>
            <p:ph type="title"/>
          </p:nvPr>
        </p:nvSpPr>
        <p:spPr>
          <a:xfrm>
            <a:off x="1331640" y="476672"/>
            <a:ext cx="6512511" cy="1008112"/>
          </a:xfrm>
        </p:spPr>
        <p:txBody>
          <a:bodyPr/>
          <a:lstStyle/>
          <a:p>
            <a:pPr marL="0" indent="0" algn="ctr">
              <a:buNone/>
            </a:pPr>
            <a:r>
              <a:rPr lang="en-IE" sz="3200" dirty="0" smtClean="0">
                <a:solidFill>
                  <a:schemeClr val="tx1"/>
                </a:solidFill>
                <a:effectLst/>
              </a:rPr>
              <a:t>What scenarios require Noise Action Plans</a:t>
            </a:r>
            <a:endParaRPr lang="en-IE" sz="3200" dirty="0">
              <a:solidFill>
                <a:schemeClr val="tx1"/>
              </a:solidFill>
            </a:endParaRPr>
          </a:p>
        </p:txBody>
      </p:sp>
    </p:spTree>
    <p:extLst>
      <p:ext uri="{BB962C8B-B14F-4D97-AF65-F5344CB8AC3E}">
        <p14:creationId xmlns:p14="http://schemas.microsoft.com/office/powerpoint/2010/main" val="1294067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76672"/>
            <a:ext cx="6512511" cy="1296144"/>
          </a:xfrm>
        </p:spPr>
        <p:txBody>
          <a:bodyPr/>
          <a:lstStyle/>
          <a:p>
            <a:pPr marL="0" indent="0" algn="ctr">
              <a:buNone/>
            </a:pPr>
            <a:r>
              <a:rPr lang="en-IE" sz="3200" dirty="0">
                <a:solidFill>
                  <a:schemeClr val="tx1"/>
                </a:solidFill>
                <a:effectLst/>
              </a:rPr>
              <a:t>Designated Noise Action Planning Bodies</a:t>
            </a:r>
            <a:endParaRPr lang="en-IE" sz="3200" dirty="0">
              <a:solidFill>
                <a:schemeClr val="tx1"/>
              </a:solidFill>
            </a:endParaRPr>
          </a:p>
        </p:txBody>
      </p:sp>
      <p:sp>
        <p:nvSpPr>
          <p:cNvPr id="3" name="Content Placeholder 2"/>
          <p:cNvSpPr>
            <a:spLocks noGrp="1"/>
          </p:cNvSpPr>
          <p:nvPr>
            <p:ph sz="quarter" idx="13"/>
          </p:nvPr>
        </p:nvSpPr>
        <p:spPr>
          <a:xfrm>
            <a:off x="611560" y="1988840"/>
            <a:ext cx="7920880" cy="4104456"/>
          </a:xfrm>
        </p:spPr>
        <p:txBody>
          <a:bodyPr>
            <a:noAutofit/>
          </a:bodyPr>
          <a:lstStyle/>
          <a:p>
            <a:pPr>
              <a:buFont typeface="Arial" panose="020B0604020202020204" pitchFamily="34" charset="0"/>
              <a:buChar char="•"/>
            </a:pPr>
            <a:r>
              <a:rPr lang="en-IE" sz="2000" dirty="0" smtClean="0">
                <a:solidFill>
                  <a:schemeClr val="tx1"/>
                </a:solidFill>
              </a:rPr>
              <a:t>The Dublin agglomeration is made up of the 4 Local Authorities: </a:t>
            </a:r>
            <a:r>
              <a:rPr lang="en-IE" sz="2000" dirty="0">
                <a:solidFill>
                  <a:schemeClr val="tx1"/>
                </a:solidFill>
              </a:rPr>
              <a:t>Dublin City </a:t>
            </a:r>
            <a:r>
              <a:rPr lang="en-IE" sz="2000" dirty="0" smtClean="0">
                <a:solidFill>
                  <a:schemeClr val="tx1"/>
                </a:solidFill>
              </a:rPr>
              <a:t>Council, </a:t>
            </a:r>
            <a:r>
              <a:rPr lang="en-IE" sz="2000" dirty="0" err="1" smtClean="0">
                <a:solidFill>
                  <a:schemeClr val="tx1"/>
                </a:solidFill>
              </a:rPr>
              <a:t>Dún</a:t>
            </a:r>
            <a:r>
              <a:rPr lang="en-IE" sz="2000" dirty="0" smtClean="0">
                <a:solidFill>
                  <a:schemeClr val="tx1"/>
                </a:solidFill>
              </a:rPr>
              <a:t> Laoghaire/</a:t>
            </a:r>
            <a:r>
              <a:rPr lang="en-IE" sz="2000" dirty="0" err="1" smtClean="0">
                <a:solidFill>
                  <a:schemeClr val="tx1"/>
                </a:solidFill>
              </a:rPr>
              <a:t>Rathdown</a:t>
            </a:r>
            <a:r>
              <a:rPr lang="en-IE" sz="2000" dirty="0" smtClean="0">
                <a:solidFill>
                  <a:schemeClr val="tx1"/>
                </a:solidFill>
              </a:rPr>
              <a:t> Council, </a:t>
            </a:r>
            <a:r>
              <a:rPr lang="en-IE" sz="2000" dirty="0" err="1" smtClean="0">
                <a:solidFill>
                  <a:schemeClr val="tx1"/>
                </a:solidFill>
              </a:rPr>
              <a:t>Fingal</a:t>
            </a:r>
            <a:r>
              <a:rPr lang="en-IE" sz="2000" dirty="0" smtClean="0">
                <a:solidFill>
                  <a:schemeClr val="tx1"/>
                </a:solidFill>
              </a:rPr>
              <a:t> Council </a:t>
            </a:r>
            <a:r>
              <a:rPr lang="en-IE" sz="2000" dirty="0">
                <a:solidFill>
                  <a:schemeClr val="tx1"/>
                </a:solidFill>
              </a:rPr>
              <a:t>and South </a:t>
            </a:r>
            <a:r>
              <a:rPr lang="en-IE" sz="2000" dirty="0" smtClean="0">
                <a:solidFill>
                  <a:schemeClr val="tx1"/>
                </a:solidFill>
              </a:rPr>
              <a:t>Dublin County Council</a:t>
            </a:r>
          </a:p>
          <a:p>
            <a:pPr>
              <a:buFont typeface="Arial" panose="020B0604020202020204" pitchFamily="34" charset="0"/>
              <a:buChar char="•"/>
            </a:pPr>
            <a:endParaRPr lang="en-IE" sz="2000" dirty="0" smtClean="0">
              <a:solidFill>
                <a:schemeClr val="tx1"/>
              </a:solidFill>
            </a:endParaRPr>
          </a:p>
          <a:p>
            <a:pPr>
              <a:buFont typeface="Arial" panose="020B0604020202020204" pitchFamily="34" charset="0"/>
              <a:buChar char="•"/>
            </a:pPr>
            <a:r>
              <a:rPr lang="en-IE" sz="2000" dirty="0" smtClean="0">
                <a:solidFill>
                  <a:schemeClr val="tx1"/>
                </a:solidFill>
              </a:rPr>
              <a:t>Each Local Authority developed its own Noise Action Plan and it is added to the agglomeration as a Volume i.e. South Dublin is Volume 4.</a:t>
            </a:r>
          </a:p>
          <a:p>
            <a:pPr>
              <a:buFont typeface="Arial" panose="020B0604020202020204" pitchFamily="34" charset="0"/>
              <a:buChar char="•"/>
            </a:pPr>
            <a:endParaRPr lang="en-IE" sz="2000" dirty="0" smtClean="0">
              <a:solidFill>
                <a:schemeClr val="tx1"/>
              </a:solidFill>
            </a:endParaRPr>
          </a:p>
          <a:p>
            <a:pPr>
              <a:buFont typeface="Arial" panose="020B0604020202020204" pitchFamily="34" charset="0"/>
              <a:buChar char="•"/>
            </a:pPr>
            <a:r>
              <a:rPr lang="en-IE" sz="2000" dirty="0" smtClean="0">
                <a:solidFill>
                  <a:schemeClr val="tx1"/>
                </a:solidFill>
              </a:rPr>
              <a:t>A short summary of the key points of all 4 Noise Action Plans was then added to the noise action plan.</a:t>
            </a:r>
            <a:endParaRPr lang="en-IE" sz="2000" dirty="0">
              <a:solidFill>
                <a:schemeClr val="tx1"/>
              </a:solidFill>
            </a:endParaRPr>
          </a:p>
        </p:txBody>
      </p:sp>
    </p:spTree>
    <p:extLst>
      <p:ext uri="{BB962C8B-B14F-4D97-AF65-F5344CB8AC3E}">
        <p14:creationId xmlns:p14="http://schemas.microsoft.com/office/powerpoint/2010/main" val="1999581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776</TotalTime>
  <Words>1295</Words>
  <Application>Microsoft Office PowerPoint</Application>
  <PresentationFormat>On-screen Show (4:3)</PresentationFormat>
  <Paragraphs>208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Georgia</vt:lpstr>
      <vt:lpstr>Times New Roman</vt:lpstr>
      <vt:lpstr>Trebuchet MS</vt:lpstr>
      <vt:lpstr>Slipstream</vt:lpstr>
      <vt:lpstr>PowerPoint Presentation</vt:lpstr>
      <vt:lpstr>PowerPoint Presentation</vt:lpstr>
      <vt:lpstr>Burden of disease</vt:lpstr>
      <vt:lpstr> Levels of Typical Common Sounds on the dB(A) Scale</vt:lpstr>
      <vt:lpstr>Objective of the Noise Plan  The key objective of the Noise Action Plan is to avoid, prevent and reduce, where necessary, on a prioritised basis the harmful effects, including annoyance, due to long term exposure to environmental noise.</vt:lpstr>
      <vt:lpstr>PowerPoint Presentation</vt:lpstr>
      <vt:lpstr>PowerPoint Presentation</vt:lpstr>
      <vt:lpstr>What scenarios require Noise Action Plans</vt:lpstr>
      <vt:lpstr>Designated Noise Action Planning Bodies</vt:lpstr>
      <vt:lpstr>Designated Noise Action Planning Bodies cont.…</vt:lpstr>
      <vt:lpstr>The EPA is the national authority for overseeing the implementation of the Regulations. This role includes supervisory, advisory and coordination functions in relation to both noise mapping and action planning.   </vt:lpstr>
      <vt:lpstr>The Department of Communications, Climate Action and Environment (DCCAE) </vt:lpstr>
      <vt:lpstr>Environmental Noise Indicators</vt:lpstr>
      <vt:lpstr>Desirable and Undesirable Sound Levels  </vt:lpstr>
      <vt:lpstr>What is a Noise Map</vt:lpstr>
      <vt:lpstr>PowerPoint Presentation</vt:lpstr>
      <vt:lpstr>PowerPoint Presentation</vt:lpstr>
      <vt:lpstr>Noise Exposure</vt:lpstr>
      <vt:lpstr>Noise exposure levels – SDCC</vt:lpstr>
      <vt:lpstr>Night Time Exposure Levels   </vt:lpstr>
      <vt:lpstr>Summary of Results</vt:lpstr>
      <vt:lpstr>Proposed Action Plan Measures  A number of measures are proposed as part of this plan to prevent noise and reduce, avoid or relocate the various types of noise source. These measures focus mainly on road traffic sound emissions and include:</vt:lpstr>
      <vt:lpstr>Noise in the Planning Process</vt:lpstr>
      <vt:lpstr>Thank you.</vt:lpstr>
    </vt:vector>
  </TitlesOfParts>
  <Company>HSE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Dublin Agglomeration Environmental Noise Action Plan 2018 - 2023</dc:title>
  <dc:creator>Thomas Mangan</dc:creator>
  <cp:lastModifiedBy>Teresa Walsh</cp:lastModifiedBy>
  <cp:revision>71</cp:revision>
  <cp:lastPrinted>2019-02-05T17:04:43Z</cp:lastPrinted>
  <dcterms:created xsi:type="dcterms:W3CDTF">2018-10-04T15:02:27Z</dcterms:created>
  <dcterms:modified xsi:type="dcterms:W3CDTF">2019-04-02T17:42:30Z</dcterms:modified>
</cp:coreProperties>
</file>