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0" r:id="rId2"/>
    <p:sldId id="293" r:id="rId3"/>
    <p:sldId id="294" r:id="rId4"/>
    <p:sldId id="291" r:id="rId5"/>
    <p:sldId id="297" r:id="rId6"/>
    <p:sldId id="314" r:id="rId7"/>
    <p:sldId id="313" r:id="rId8"/>
    <p:sldId id="312" r:id="rId9"/>
    <p:sldId id="315" r:id="rId10"/>
    <p:sldId id="316" r:id="rId11"/>
    <p:sldId id="317" r:id="rId12"/>
    <p:sldId id="318" r:id="rId13"/>
  </p:sldIdLst>
  <p:sldSz cx="9144000" cy="6858000" type="screen4x3"/>
  <p:notesSz cx="6805613" cy="9944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99"/>
    <a:srgbClr val="FF505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58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123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0D6DB-973F-4DE8-A9D1-CFB4E34FC1D9}" type="datetimeFigureOut">
              <a:rPr lang="en-IE" smtClean="0"/>
              <a:t>12/03/2019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ED151-5905-43F1-B478-3C4C1D02442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64268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0D6DB-973F-4DE8-A9D1-CFB4E34FC1D9}" type="datetimeFigureOut">
              <a:rPr lang="en-IE" smtClean="0"/>
              <a:t>12/03/2019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ED151-5905-43F1-B478-3C4C1D02442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37749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0D6DB-973F-4DE8-A9D1-CFB4E34FC1D9}" type="datetimeFigureOut">
              <a:rPr lang="en-IE" smtClean="0"/>
              <a:t>12/03/2019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ED151-5905-43F1-B478-3C4C1D02442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76888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0D6DB-973F-4DE8-A9D1-CFB4E34FC1D9}" type="datetimeFigureOut">
              <a:rPr lang="en-IE" smtClean="0"/>
              <a:t>12/03/2019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ED151-5905-43F1-B478-3C4C1D02442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46181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0D6DB-973F-4DE8-A9D1-CFB4E34FC1D9}" type="datetimeFigureOut">
              <a:rPr lang="en-IE" smtClean="0"/>
              <a:t>12/03/2019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ED151-5905-43F1-B478-3C4C1D02442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04967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0D6DB-973F-4DE8-A9D1-CFB4E34FC1D9}" type="datetimeFigureOut">
              <a:rPr lang="en-IE" smtClean="0"/>
              <a:t>12/03/2019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ED151-5905-43F1-B478-3C4C1D02442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25486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0D6DB-973F-4DE8-A9D1-CFB4E34FC1D9}" type="datetimeFigureOut">
              <a:rPr lang="en-IE" smtClean="0"/>
              <a:t>12/03/2019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ED151-5905-43F1-B478-3C4C1D02442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22086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0D6DB-973F-4DE8-A9D1-CFB4E34FC1D9}" type="datetimeFigureOut">
              <a:rPr lang="en-IE" smtClean="0"/>
              <a:t>12/03/2019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ED151-5905-43F1-B478-3C4C1D02442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41980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0D6DB-973F-4DE8-A9D1-CFB4E34FC1D9}" type="datetimeFigureOut">
              <a:rPr lang="en-IE" smtClean="0"/>
              <a:t>12/03/2019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ED151-5905-43F1-B478-3C4C1D02442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66557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0D6DB-973F-4DE8-A9D1-CFB4E34FC1D9}" type="datetimeFigureOut">
              <a:rPr lang="en-IE" smtClean="0"/>
              <a:t>12/03/2019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ED151-5905-43F1-B478-3C4C1D02442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59303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0D6DB-973F-4DE8-A9D1-CFB4E34FC1D9}" type="datetimeFigureOut">
              <a:rPr lang="en-IE" smtClean="0"/>
              <a:t>12/03/2019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ED151-5905-43F1-B478-3C4C1D02442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1710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C0D6DB-973F-4DE8-A9D1-CFB4E34FC1D9}" type="datetimeFigureOut">
              <a:rPr lang="en-IE" smtClean="0"/>
              <a:t>12/03/2019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9ED151-5905-43F1-B478-3C4C1D02442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9711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emf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g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2955" y="5642707"/>
            <a:ext cx="40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 smtClean="0"/>
              <a:t>Strategic Housing Development Update</a:t>
            </a:r>
          </a:p>
        </p:txBody>
      </p:sp>
      <p:sp>
        <p:nvSpPr>
          <p:cNvPr id="3" name="Rectangle 2"/>
          <p:cNvSpPr/>
          <p:nvPr/>
        </p:nvSpPr>
        <p:spPr>
          <a:xfrm>
            <a:off x="461108" y="4673604"/>
            <a:ext cx="804984" cy="711200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" name="Rectangle 3"/>
          <p:cNvSpPr/>
          <p:nvPr/>
        </p:nvSpPr>
        <p:spPr>
          <a:xfrm>
            <a:off x="461108" y="3841266"/>
            <a:ext cx="804984" cy="711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6" name="Straight Connector 5"/>
          <p:cNvCxnSpPr/>
          <p:nvPr/>
        </p:nvCxnSpPr>
        <p:spPr>
          <a:xfrm>
            <a:off x="461108" y="5642707"/>
            <a:ext cx="3813907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341075" y="5365707"/>
            <a:ext cx="1070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200" b="1" dirty="0" smtClean="0"/>
              <a:t>March 2019</a:t>
            </a:r>
            <a:endParaRPr lang="en-IE" sz="12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554" y="6146766"/>
            <a:ext cx="1185862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57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V="1">
            <a:off x="291616" y="550552"/>
            <a:ext cx="2309821" cy="435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98773" y="135396"/>
            <a:ext cx="2481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 smtClean="0"/>
              <a:t>Cooldown Commons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3" y="6209289"/>
            <a:ext cx="1185862" cy="571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527" y="6209289"/>
            <a:ext cx="603494" cy="570998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100138" y="18256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1966" t="15432" r="51197" b="18015"/>
          <a:stretch/>
        </p:blipFill>
        <p:spPr>
          <a:xfrm>
            <a:off x="97693" y="862787"/>
            <a:ext cx="8929162" cy="35684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616" y="4789250"/>
            <a:ext cx="8674406" cy="105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34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V="1">
            <a:off x="291616" y="550552"/>
            <a:ext cx="2309821" cy="435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3" y="6209289"/>
            <a:ext cx="1185862" cy="571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527" y="6209289"/>
            <a:ext cx="603494" cy="5709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5214" t="38528" r="59399" b="24701"/>
          <a:stretch/>
        </p:blipFill>
        <p:spPr>
          <a:xfrm>
            <a:off x="4228122" y="1500502"/>
            <a:ext cx="4790831" cy="32199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25299" t="39440" r="59658" b="25308"/>
          <a:stretch/>
        </p:blipFill>
        <p:spPr>
          <a:xfrm>
            <a:off x="0" y="1776058"/>
            <a:ext cx="4118708" cy="271460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8773" y="135396"/>
            <a:ext cx="2481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 smtClean="0"/>
              <a:t>Cooldown Commons</a:t>
            </a:r>
          </a:p>
        </p:txBody>
      </p:sp>
    </p:spTree>
    <p:extLst>
      <p:ext uri="{BB962C8B-B14F-4D97-AF65-F5344CB8AC3E}">
        <p14:creationId xmlns:p14="http://schemas.microsoft.com/office/powerpoint/2010/main" val="346932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TextBox 2"/>
          <p:cNvSpPr txBox="1"/>
          <p:nvPr/>
        </p:nvSpPr>
        <p:spPr>
          <a:xfrm>
            <a:off x="265723" y="2836983"/>
            <a:ext cx="8299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dirty="0" smtClean="0">
                <a:solidFill>
                  <a:schemeClr val="bg1"/>
                </a:solidFill>
              </a:rPr>
              <a:t>Thank You</a:t>
            </a:r>
            <a:endParaRPr lang="en-IE" sz="2800" dirty="0">
              <a:solidFill>
                <a:schemeClr val="bg1">
                  <a:lumMod val="85000"/>
                </a:schemeClr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346323" y="2751015"/>
            <a:ext cx="1701308" cy="11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917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2295"/>
            <a:ext cx="9144000" cy="51534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60431" y="207645"/>
            <a:ext cx="3423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 smtClean="0"/>
              <a:t>SHD Analysis Summary Highlights</a:t>
            </a:r>
            <a:endParaRPr lang="en-IE" b="1" dirty="0"/>
          </a:p>
        </p:txBody>
      </p:sp>
      <p:sp>
        <p:nvSpPr>
          <p:cNvPr id="4" name="Oval 3"/>
          <p:cNvSpPr/>
          <p:nvPr/>
        </p:nvSpPr>
        <p:spPr>
          <a:xfrm>
            <a:off x="218832" y="2821354"/>
            <a:ext cx="898770" cy="874885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TextBox 4"/>
          <p:cNvSpPr txBox="1"/>
          <p:nvPr/>
        </p:nvSpPr>
        <p:spPr>
          <a:xfrm>
            <a:off x="328248" y="3027963"/>
            <a:ext cx="679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200" b="1" dirty="0" smtClean="0">
                <a:solidFill>
                  <a:schemeClr val="bg1"/>
                </a:solidFill>
              </a:rPr>
              <a:t>26 SHD Sites </a:t>
            </a:r>
            <a:endParaRPr lang="en-IE" sz="1200" b="1" dirty="0">
              <a:solidFill>
                <a:schemeClr val="bg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277825" y="2035847"/>
            <a:ext cx="1000384" cy="95303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TextBox 6"/>
          <p:cNvSpPr txBox="1"/>
          <p:nvPr/>
        </p:nvSpPr>
        <p:spPr>
          <a:xfrm>
            <a:off x="1438048" y="2281535"/>
            <a:ext cx="679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200" b="1" dirty="0" smtClean="0">
                <a:solidFill>
                  <a:schemeClr val="bg1"/>
                </a:solidFill>
              </a:rPr>
              <a:t>11,458Units </a:t>
            </a:r>
            <a:endParaRPr lang="en-IE" sz="1200" b="1" dirty="0">
              <a:solidFill>
                <a:schemeClr val="bg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277825" y="3352739"/>
            <a:ext cx="1000384" cy="953039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TextBox 8"/>
          <p:cNvSpPr txBox="1"/>
          <p:nvPr/>
        </p:nvSpPr>
        <p:spPr>
          <a:xfrm>
            <a:off x="1441940" y="3608016"/>
            <a:ext cx="679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200" b="1" dirty="0" smtClean="0">
                <a:solidFill>
                  <a:schemeClr val="bg1"/>
                </a:solidFill>
              </a:rPr>
              <a:t>2,271</a:t>
            </a:r>
          </a:p>
          <a:p>
            <a:pPr algn="ctr"/>
            <a:r>
              <a:rPr lang="en-IE" sz="1200" b="1" dirty="0" smtClean="0">
                <a:solidFill>
                  <a:schemeClr val="bg1"/>
                </a:solidFill>
              </a:rPr>
              <a:t>Houses </a:t>
            </a:r>
            <a:endParaRPr lang="en-IE" sz="1200" b="1" dirty="0">
              <a:solidFill>
                <a:schemeClr val="bg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2448171" y="2684803"/>
            <a:ext cx="1187930" cy="114445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TextBox 10"/>
          <p:cNvSpPr txBox="1"/>
          <p:nvPr/>
        </p:nvSpPr>
        <p:spPr>
          <a:xfrm>
            <a:off x="2565904" y="3027963"/>
            <a:ext cx="952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200" b="1" dirty="0" smtClean="0">
                <a:solidFill>
                  <a:schemeClr val="bg1"/>
                </a:solidFill>
              </a:rPr>
              <a:t>8,591</a:t>
            </a:r>
          </a:p>
          <a:p>
            <a:pPr algn="ctr"/>
            <a:r>
              <a:rPr lang="en-IE" sz="1200" b="1" dirty="0" smtClean="0">
                <a:solidFill>
                  <a:schemeClr val="bg1"/>
                </a:solidFill>
              </a:rPr>
              <a:t>Apartments </a:t>
            </a:r>
            <a:endParaRPr lang="en-IE" sz="1200" b="1" dirty="0">
              <a:solidFill>
                <a:schemeClr val="bg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3718194" y="1844431"/>
            <a:ext cx="1369622" cy="1312984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" name="Oval 12"/>
          <p:cNvSpPr/>
          <p:nvPr/>
        </p:nvSpPr>
        <p:spPr>
          <a:xfrm>
            <a:off x="3753834" y="3413189"/>
            <a:ext cx="1369622" cy="1312984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" name="TextBox 13"/>
          <p:cNvSpPr txBox="1"/>
          <p:nvPr/>
        </p:nvSpPr>
        <p:spPr>
          <a:xfrm>
            <a:off x="3926773" y="2270090"/>
            <a:ext cx="952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200" b="1" dirty="0" smtClean="0">
                <a:solidFill>
                  <a:schemeClr val="bg1"/>
                </a:solidFill>
              </a:rPr>
              <a:t>403 Student </a:t>
            </a:r>
            <a:r>
              <a:rPr lang="en-IE" sz="1200" b="1" dirty="0" err="1" smtClean="0">
                <a:solidFill>
                  <a:schemeClr val="bg1"/>
                </a:solidFill>
              </a:rPr>
              <a:t>Bedspaces</a:t>
            </a:r>
            <a:endParaRPr lang="en-IE" sz="12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62413" y="3838848"/>
            <a:ext cx="952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200" b="1" dirty="0" smtClean="0">
                <a:solidFill>
                  <a:schemeClr val="bg1"/>
                </a:solidFill>
              </a:rPr>
              <a:t>193 Shared </a:t>
            </a:r>
            <a:r>
              <a:rPr lang="en-IE" sz="1200" b="1" dirty="0" err="1" smtClean="0">
                <a:solidFill>
                  <a:schemeClr val="bg1"/>
                </a:solidFill>
              </a:rPr>
              <a:t>Bedspaces</a:t>
            </a:r>
            <a:endParaRPr lang="en-IE" sz="1200" b="1" dirty="0">
              <a:solidFill>
                <a:schemeClr val="bg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5230249" y="2372078"/>
            <a:ext cx="1885944" cy="176990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7" name="TextBox 16"/>
          <p:cNvSpPr txBox="1"/>
          <p:nvPr/>
        </p:nvSpPr>
        <p:spPr>
          <a:xfrm>
            <a:off x="5304495" y="3010833"/>
            <a:ext cx="1737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200" b="1" dirty="0" smtClean="0">
                <a:solidFill>
                  <a:schemeClr val="bg1"/>
                </a:solidFill>
              </a:rPr>
              <a:t>2 Grants of Permission: 983 Units</a:t>
            </a:r>
          </a:p>
          <a:p>
            <a:pPr algn="ctr"/>
            <a:endParaRPr lang="en-IE" sz="1200" b="1" dirty="0">
              <a:solidFill>
                <a:schemeClr val="bg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7272202" y="2066407"/>
            <a:ext cx="1451715" cy="142322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9" name="Oval 18"/>
          <p:cNvSpPr/>
          <p:nvPr/>
        </p:nvSpPr>
        <p:spPr>
          <a:xfrm>
            <a:off x="7389935" y="3773607"/>
            <a:ext cx="1085500" cy="1053811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0" name="TextBox 19"/>
          <p:cNvSpPr txBox="1"/>
          <p:nvPr/>
        </p:nvSpPr>
        <p:spPr>
          <a:xfrm>
            <a:off x="7472651" y="2454851"/>
            <a:ext cx="1018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200" b="1" dirty="0" smtClean="0">
                <a:solidFill>
                  <a:schemeClr val="bg1"/>
                </a:solidFill>
              </a:rPr>
              <a:t>500 Units Under Construction</a:t>
            </a:r>
            <a:endParaRPr lang="en-IE" sz="12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457021" y="3811776"/>
            <a:ext cx="9718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200" b="1" dirty="0" smtClean="0">
                <a:solidFill>
                  <a:schemeClr val="bg1"/>
                </a:solidFill>
              </a:rPr>
              <a:t>1 Application </a:t>
            </a:r>
          </a:p>
          <a:p>
            <a:pPr algn="ctr"/>
            <a:r>
              <a:rPr lang="en-IE" sz="1200" b="1" dirty="0" smtClean="0">
                <a:solidFill>
                  <a:schemeClr val="bg1"/>
                </a:solidFill>
              </a:rPr>
              <a:t>Refused: </a:t>
            </a:r>
          </a:p>
          <a:p>
            <a:pPr algn="ctr"/>
            <a:r>
              <a:rPr lang="en-IE" sz="1200" b="1" dirty="0" smtClean="0">
                <a:solidFill>
                  <a:schemeClr val="bg1"/>
                </a:solidFill>
              </a:rPr>
              <a:t>303 Units</a:t>
            </a:r>
          </a:p>
          <a:p>
            <a:pPr algn="ctr"/>
            <a:endParaRPr lang="en-IE" sz="1200" b="1" dirty="0">
              <a:solidFill>
                <a:schemeClr val="bg1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3" y="6209289"/>
            <a:ext cx="1185862" cy="5715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635" y="6209289"/>
            <a:ext cx="603494" cy="570998"/>
          </a:xfrm>
          <a:prstGeom prst="rect">
            <a:avLst/>
          </a:prstGeom>
        </p:spPr>
      </p:pic>
      <p:cxnSp>
        <p:nvCxnSpPr>
          <p:cNvPr id="25" name="Straight Connector 24"/>
          <p:cNvCxnSpPr/>
          <p:nvPr/>
        </p:nvCxnSpPr>
        <p:spPr>
          <a:xfrm flipH="1">
            <a:off x="640861" y="3700975"/>
            <a:ext cx="7815" cy="1454099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56494" y="1480636"/>
            <a:ext cx="1" cy="1309234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51124" y="1187895"/>
            <a:ext cx="834186" cy="276999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IE" sz="1200" b="1" dirty="0" smtClean="0"/>
              <a:t>Tallaght: 7 </a:t>
            </a:r>
            <a:endParaRPr lang="en-IE" sz="12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609602" y="5181084"/>
            <a:ext cx="1815124" cy="276999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200" b="1" dirty="0" smtClean="0"/>
              <a:t>Saggart/Fortunestown: 6</a:t>
            </a:r>
            <a:endParaRPr lang="en-IE" sz="1200" b="1" dirty="0"/>
          </a:p>
        </p:txBody>
      </p:sp>
    </p:spTree>
    <p:extLst>
      <p:ext uri="{BB962C8B-B14F-4D97-AF65-F5344CB8AC3E}">
        <p14:creationId xmlns:p14="http://schemas.microsoft.com/office/powerpoint/2010/main" val="5871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70031" y="207645"/>
            <a:ext cx="2203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 smtClean="0"/>
              <a:t>SHD Residential Mix</a:t>
            </a:r>
            <a:endParaRPr lang="en-IE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5"/>
          <a:stretch/>
        </p:blipFill>
        <p:spPr>
          <a:xfrm>
            <a:off x="725845" y="1539622"/>
            <a:ext cx="2447193" cy="15923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9" r="1847"/>
          <a:stretch/>
        </p:blipFill>
        <p:spPr>
          <a:xfrm>
            <a:off x="3320552" y="1539622"/>
            <a:ext cx="2439379" cy="16177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6" t="-1" r="13927" b="2456"/>
          <a:stretch/>
        </p:blipFill>
        <p:spPr>
          <a:xfrm>
            <a:off x="5907445" y="1500540"/>
            <a:ext cx="2438400" cy="16490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94"/>
          <a:stretch/>
        </p:blipFill>
        <p:spPr>
          <a:xfrm>
            <a:off x="725845" y="3524733"/>
            <a:ext cx="2449472" cy="16314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552" y="3524733"/>
            <a:ext cx="2447191" cy="16314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2" t="1963" r="7679" b="3805"/>
          <a:stretch/>
        </p:blipFill>
        <p:spPr>
          <a:xfrm rot="16200000">
            <a:off x="6314828" y="3125173"/>
            <a:ext cx="1623637" cy="243839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25846" y="1509548"/>
            <a:ext cx="2447192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b="1" dirty="0" smtClean="0"/>
              <a:t>5 Bed Unit</a:t>
            </a:r>
            <a:endParaRPr lang="en-IE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25844" y="2854826"/>
            <a:ext cx="2447192" cy="27699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200" b="1" dirty="0" smtClean="0"/>
              <a:t>10 Units / &lt;1% of all SHD Units </a:t>
            </a:r>
            <a:endParaRPr lang="en-IE" sz="12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5912978" y="3529205"/>
            <a:ext cx="2447192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b="1" dirty="0" smtClean="0"/>
              <a:t>1 Bed Unit</a:t>
            </a:r>
            <a:endParaRPr lang="en-IE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5898653" y="1509548"/>
            <a:ext cx="2447192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b="1" dirty="0" smtClean="0"/>
              <a:t>2 Bed Unit</a:t>
            </a:r>
            <a:endParaRPr lang="en-IE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312739" y="1509548"/>
            <a:ext cx="2447192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b="1" dirty="0" smtClean="0"/>
              <a:t>4 Bed Unit</a:t>
            </a:r>
            <a:endParaRPr lang="en-IE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320552" y="3521250"/>
            <a:ext cx="2447192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b="1" dirty="0" smtClean="0"/>
              <a:t>Studio Apartment</a:t>
            </a:r>
            <a:endParaRPr lang="en-IE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725845" y="3522967"/>
            <a:ext cx="2447192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b="1" dirty="0" smtClean="0"/>
              <a:t>3 Bed Unit</a:t>
            </a:r>
            <a:endParaRPr lang="en-IE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3312739" y="2882022"/>
            <a:ext cx="2447192" cy="27699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200" b="1" dirty="0" smtClean="0"/>
              <a:t>514 Units / 5% of all SHD Units </a:t>
            </a:r>
            <a:endParaRPr lang="en-IE" sz="12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5912978" y="2880403"/>
            <a:ext cx="2432867" cy="276999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200" b="1" dirty="0" smtClean="0"/>
              <a:t>4,315 Units / 40% of all SHD Units </a:t>
            </a:r>
            <a:endParaRPr lang="en-IE" sz="12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3312739" y="4879191"/>
            <a:ext cx="2455004" cy="27699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200" b="1" dirty="0" smtClean="0"/>
              <a:t>478 Units / 4% of all SHD Units </a:t>
            </a:r>
            <a:endParaRPr lang="en-IE" sz="12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733655" y="4879191"/>
            <a:ext cx="2447192" cy="27699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200" b="1" dirty="0" smtClean="0"/>
              <a:t>2,382 Units / 22% of all SHD Units </a:t>
            </a:r>
            <a:endParaRPr lang="en-IE" sz="12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5912978" y="4879190"/>
            <a:ext cx="2447192" cy="27699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200" b="1" dirty="0" smtClean="0"/>
              <a:t>2,314 Units / 21% of all SHD Units </a:t>
            </a:r>
            <a:endParaRPr lang="en-IE" sz="12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0" y="719295"/>
            <a:ext cx="3727938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IE" b="1" dirty="0" smtClean="0">
                <a:solidFill>
                  <a:schemeClr val="bg1"/>
                </a:solidFill>
              </a:rPr>
              <a:t>Total No. of Residential Units: 11,458 </a:t>
            </a:r>
            <a:endParaRPr lang="en-IE" b="1" dirty="0">
              <a:solidFill>
                <a:schemeClr val="bg1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3" y="6209289"/>
            <a:ext cx="1185862" cy="5715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635" y="6209289"/>
            <a:ext cx="603494" cy="5709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82907" y="6450761"/>
            <a:ext cx="4031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E" sz="1200" b="1" i="1" dirty="0" smtClean="0"/>
              <a:t>*849no. units have not been specified at this stage</a:t>
            </a:r>
            <a:endParaRPr lang="en-IE" sz="1200" b="1" i="1" dirty="0"/>
          </a:p>
        </p:txBody>
      </p:sp>
    </p:spTree>
    <p:extLst>
      <p:ext uri="{BB962C8B-B14F-4D97-AF65-F5344CB8AC3E}">
        <p14:creationId xmlns:p14="http://schemas.microsoft.com/office/powerpoint/2010/main" val="154499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427"/>
          <a:stretch/>
        </p:blipFill>
        <p:spPr>
          <a:xfrm>
            <a:off x="0" y="489081"/>
            <a:ext cx="9144000" cy="5599098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578703" y="838505"/>
            <a:ext cx="1172309" cy="112705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Oval 6"/>
          <p:cNvSpPr/>
          <p:nvPr/>
        </p:nvSpPr>
        <p:spPr>
          <a:xfrm>
            <a:off x="1578699" y="2056259"/>
            <a:ext cx="1172309" cy="1127057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Oval 7"/>
          <p:cNvSpPr/>
          <p:nvPr/>
        </p:nvSpPr>
        <p:spPr>
          <a:xfrm>
            <a:off x="1578699" y="3274013"/>
            <a:ext cx="1172309" cy="112705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Oval 8"/>
          <p:cNvSpPr/>
          <p:nvPr/>
        </p:nvSpPr>
        <p:spPr>
          <a:xfrm>
            <a:off x="1586509" y="4491767"/>
            <a:ext cx="1172309" cy="112705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TextBox 9"/>
          <p:cNvSpPr txBox="1"/>
          <p:nvPr/>
        </p:nvSpPr>
        <p:spPr>
          <a:xfrm>
            <a:off x="1832694" y="1263534"/>
            <a:ext cx="6799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200" b="1" dirty="0" smtClean="0"/>
              <a:t>Stage 1</a:t>
            </a:r>
            <a:endParaRPr lang="en-IE" sz="1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832694" y="2455770"/>
            <a:ext cx="6799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200" b="1" dirty="0" smtClean="0">
                <a:solidFill>
                  <a:schemeClr val="bg1"/>
                </a:solidFill>
              </a:rPr>
              <a:t>Stage 2</a:t>
            </a:r>
            <a:endParaRPr lang="en-IE" sz="12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32694" y="3704493"/>
            <a:ext cx="6799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200" b="1" dirty="0" smtClean="0">
                <a:solidFill>
                  <a:schemeClr val="bg1"/>
                </a:solidFill>
              </a:rPr>
              <a:t>Stage 3</a:t>
            </a:r>
            <a:endParaRPr lang="en-IE" sz="12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32694" y="4934319"/>
            <a:ext cx="6799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200" b="1" dirty="0" smtClean="0"/>
              <a:t>Stage 4</a:t>
            </a:r>
            <a:endParaRPr lang="en-IE" sz="1200" b="1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844797" y="1402033"/>
            <a:ext cx="1914769" cy="0"/>
          </a:xfrm>
          <a:prstGeom prst="line">
            <a:avLst/>
          </a:prstGeom>
          <a:ln w="381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844795" y="2619787"/>
            <a:ext cx="1914769" cy="0"/>
          </a:xfrm>
          <a:prstGeom prst="line">
            <a:avLst/>
          </a:prstGeom>
          <a:ln w="381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844796" y="3837541"/>
            <a:ext cx="1914769" cy="0"/>
          </a:xfrm>
          <a:prstGeom prst="line">
            <a:avLst/>
          </a:prstGeom>
          <a:ln w="381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844797" y="5072819"/>
            <a:ext cx="1914769" cy="0"/>
          </a:xfrm>
          <a:prstGeom prst="line">
            <a:avLst/>
          </a:prstGeom>
          <a:ln w="381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943217" y="1078867"/>
            <a:ext cx="2543918" cy="646331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IE" sz="1200" b="1" dirty="0" smtClean="0">
                <a:solidFill>
                  <a:schemeClr val="accent4"/>
                </a:solidFill>
              </a:rPr>
              <a:t>SDCC Pre-Application Consultation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IE" sz="1200" b="1" dirty="0" smtClean="0">
                <a:solidFill>
                  <a:schemeClr val="bg1"/>
                </a:solidFill>
              </a:rPr>
              <a:t>14 Proposals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IE" sz="1200" b="1" dirty="0" smtClean="0">
                <a:solidFill>
                  <a:schemeClr val="bg1"/>
                </a:solidFill>
              </a:rPr>
              <a:t>6,094 Residential Units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943216" y="2285713"/>
            <a:ext cx="2543919" cy="646331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IE" sz="1200" b="1" dirty="0" smtClean="0">
                <a:solidFill>
                  <a:srgbClr val="7030A0"/>
                </a:solidFill>
              </a:rPr>
              <a:t>SDCC Pre-Application Consultation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IE" sz="1200" b="1" dirty="0">
                <a:solidFill>
                  <a:schemeClr val="bg1"/>
                </a:solidFill>
              </a:rPr>
              <a:t>7</a:t>
            </a:r>
            <a:r>
              <a:rPr lang="en-IE" sz="1200" b="1" dirty="0" smtClean="0">
                <a:solidFill>
                  <a:schemeClr val="bg1"/>
                </a:solidFill>
              </a:rPr>
              <a:t> </a:t>
            </a:r>
            <a:r>
              <a:rPr lang="en-IE" sz="1200" b="1" dirty="0" smtClean="0">
                <a:solidFill>
                  <a:schemeClr val="bg1"/>
                </a:solidFill>
              </a:rPr>
              <a:t>Proposals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IE" sz="1200" b="1" dirty="0" smtClean="0">
                <a:solidFill>
                  <a:schemeClr val="bg1"/>
                </a:solidFill>
              </a:rPr>
              <a:t>3,041 </a:t>
            </a:r>
            <a:r>
              <a:rPr lang="en-IE" sz="1200" b="1" dirty="0" smtClean="0">
                <a:solidFill>
                  <a:schemeClr val="bg1"/>
                </a:solidFill>
              </a:rPr>
              <a:t>Residential Units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943216" y="3516736"/>
            <a:ext cx="2543919" cy="646331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IE" sz="1200" b="1" dirty="0" smtClean="0">
                <a:solidFill>
                  <a:srgbClr val="0070C0"/>
                </a:solidFill>
              </a:rPr>
              <a:t>ABP Formal Application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IE" sz="1200" b="1" dirty="0">
                <a:solidFill>
                  <a:schemeClr val="bg1"/>
                </a:solidFill>
              </a:rPr>
              <a:t>2</a:t>
            </a:r>
            <a:r>
              <a:rPr lang="en-IE" sz="1200" b="1" dirty="0" smtClean="0">
                <a:solidFill>
                  <a:schemeClr val="bg1"/>
                </a:solidFill>
              </a:rPr>
              <a:t> Applications</a:t>
            </a:r>
            <a:endParaRPr lang="en-IE" sz="1200" b="1" dirty="0" smtClean="0">
              <a:solidFill>
                <a:schemeClr val="bg1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IE" sz="1200" b="1" dirty="0" smtClean="0">
                <a:solidFill>
                  <a:schemeClr val="bg1"/>
                </a:solidFill>
              </a:rPr>
              <a:t>1,037</a:t>
            </a:r>
            <a:r>
              <a:rPr lang="en-IE" sz="1200" b="1" dirty="0" smtClean="0">
                <a:solidFill>
                  <a:schemeClr val="bg1"/>
                </a:solidFill>
              </a:rPr>
              <a:t> </a:t>
            </a:r>
            <a:r>
              <a:rPr lang="en-IE" sz="1200" b="1" dirty="0" smtClean="0">
                <a:solidFill>
                  <a:schemeClr val="bg1"/>
                </a:solidFill>
              </a:rPr>
              <a:t>Residential Units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943217" y="4747759"/>
            <a:ext cx="2543918" cy="646331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IE" sz="1200" b="1" dirty="0" smtClean="0">
                <a:solidFill>
                  <a:srgbClr val="FF0000"/>
                </a:solidFill>
              </a:rPr>
              <a:t>ABP Decision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IE" sz="1200" b="1" dirty="0" smtClean="0">
                <a:solidFill>
                  <a:schemeClr val="bg1"/>
                </a:solidFill>
              </a:rPr>
              <a:t>3 Application Decisions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IE" sz="1200" b="1" dirty="0" smtClean="0">
                <a:solidFill>
                  <a:schemeClr val="bg1"/>
                </a:solidFill>
              </a:rPr>
              <a:t>983 Residential Units Granted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638061" y="98235"/>
            <a:ext cx="1867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 smtClean="0"/>
              <a:t>SHD Stage Status</a:t>
            </a:r>
            <a:endParaRPr lang="en-IE" b="1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3" y="6209289"/>
            <a:ext cx="1185862" cy="5715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635" y="6209289"/>
            <a:ext cx="603494" cy="57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89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2231922" y="98235"/>
            <a:ext cx="3907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 smtClean="0"/>
              <a:t>SHD Locations &amp; Proposed No. of Units</a:t>
            </a:r>
            <a:endParaRPr lang="en-IE" b="1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3" y="6209289"/>
            <a:ext cx="1185862" cy="5715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293" y="6260299"/>
            <a:ext cx="603494" cy="57099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258915" y="2638124"/>
            <a:ext cx="880168" cy="33855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E" sz="1600" b="1" i="1" dirty="0" smtClean="0">
                <a:solidFill>
                  <a:srgbClr val="7030A0"/>
                </a:solidFill>
              </a:rPr>
              <a:t>Tallaght</a:t>
            </a:r>
            <a:endParaRPr lang="en-IE" sz="1600" b="1" i="1" dirty="0">
              <a:solidFill>
                <a:srgbClr val="7030A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960174" y="6311596"/>
            <a:ext cx="29351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000" b="1" i="1" dirty="0" smtClean="0"/>
              <a:t>*Rest of County includes areas within M50 &amp; Lucan</a:t>
            </a:r>
          </a:p>
          <a:p>
            <a:r>
              <a:rPr lang="en-IE" sz="1000" b="1" i="1" dirty="0" smtClean="0"/>
              <a:t>**Not including 403 student </a:t>
            </a:r>
            <a:r>
              <a:rPr lang="en-IE" sz="1000" b="1" i="1" dirty="0" err="1" smtClean="0"/>
              <a:t>bedspaces</a:t>
            </a:r>
            <a:r>
              <a:rPr lang="en-IE" sz="1000" b="1" i="1" dirty="0" smtClean="0"/>
              <a:t> and 193 shared living </a:t>
            </a:r>
            <a:r>
              <a:rPr lang="en-IE" sz="1000" b="1" i="1" dirty="0" err="1" smtClean="0"/>
              <a:t>bedspaces</a:t>
            </a:r>
            <a:endParaRPr lang="en-IE" sz="1000" b="1" i="1" dirty="0"/>
          </a:p>
        </p:txBody>
      </p:sp>
      <p:grpSp>
        <p:nvGrpSpPr>
          <p:cNvPr id="6" name="Group 5"/>
          <p:cNvGrpSpPr/>
          <p:nvPr/>
        </p:nvGrpSpPr>
        <p:grpSpPr>
          <a:xfrm>
            <a:off x="1" y="452284"/>
            <a:ext cx="9153830" cy="5757005"/>
            <a:chOff x="58993" y="523703"/>
            <a:chExt cx="9085007" cy="5631286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  <a14:imgEffect>
                        <a14:brightnessContrast bright="-40000" contrast="-20000"/>
                      </a14:imgEffect>
                    </a14:imgLayer>
                  </a14:imgProps>
                </a:ext>
              </a:extLst>
            </a:blip>
            <a:srcRect l="8017" t="7791" r="2687" b="446"/>
            <a:stretch/>
          </p:blipFill>
          <p:spPr>
            <a:xfrm>
              <a:off x="58993" y="523703"/>
              <a:ext cx="9085007" cy="5631286"/>
            </a:xfrm>
            <a:prstGeom prst="rect">
              <a:avLst/>
            </a:prstGeom>
          </p:spPr>
        </p:pic>
        <p:sp>
          <p:nvSpPr>
            <p:cNvPr id="38" name="Freeform 37"/>
            <p:cNvSpPr/>
            <p:nvPr/>
          </p:nvSpPr>
          <p:spPr>
            <a:xfrm>
              <a:off x="1670299" y="764230"/>
              <a:ext cx="4809159" cy="5286502"/>
            </a:xfrm>
            <a:custGeom>
              <a:avLst/>
              <a:gdLst>
                <a:gd name="connsiteX0" fmla="*/ 1187777 w 5920033"/>
                <a:gd name="connsiteY0" fmla="*/ 197963 h 6730739"/>
                <a:gd name="connsiteX1" fmla="*/ 1564849 w 5920033"/>
                <a:gd name="connsiteY1" fmla="*/ 197963 h 6730739"/>
                <a:gd name="connsiteX2" fmla="*/ 1659117 w 5920033"/>
                <a:gd name="connsiteY2" fmla="*/ 216817 h 6730739"/>
                <a:gd name="connsiteX3" fmla="*/ 1649690 w 5920033"/>
                <a:gd name="connsiteY3" fmla="*/ 292231 h 6730739"/>
                <a:gd name="connsiteX4" fmla="*/ 1649690 w 5920033"/>
                <a:gd name="connsiteY4" fmla="*/ 292231 h 6730739"/>
                <a:gd name="connsiteX5" fmla="*/ 1687397 w 5920033"/>
                <a:gd name="connsiteY5" fmla="*/ 405353 h 6730739"/>
                <a:gd name="connsiteX6" fmla="*/ 1838226 w 5920033"/>
                <a:gd name="connsiteY6" fmla="*/ 443060 h 6730739"/>
                <a:gd name="connsiteX7" fmla="*/ 1923068 w 5920033"/>
                <a:gd name="connsiteY7" fmla="*/ 377073 h 6730739"/>
                <a:gd name="connsiteX8" fmla="*/ 2007909 w 5920033"/>
                <a:gd name="connsiteY8" fmla="*/ 320512 h 6730739"/>
                <a:gd name="connsiteX9" fmla="*/ 2036189 w 5920033"/>
                <a:gd name="connsiteY9" fmla="*/ 273378 h 6730739"/>
                <a:gd name="connsiteX10" fmla="*/ 2102177 w 5920033"/>
                <a:gd name="connsiteY10" fmla="*/ 263951 h 6730739"/>
                <a:gd name="connsiteX11" fmla="*/ 2215298 w 5920033"/>
                <a:gd name="connsiteY11" fmla="*/ 197963 h 6730739"/>
                <a:gd name="connsiteX12" fmla="*/ 2271859 w 5920033"/>
                <a:gd name="connsiteY12" fmla="*/ 37708 h 6730739"/>
                <a:gd name="connsiteX13" fmla="*/ 2271859 w 5920033"/>
                <a:gd name="connsiteY13" fmla="*/ 37708 h 6730739"/>
                <a:gd name="connsiteX14" fmla="*/ 2375554 w 5920033"/>
                <a:gd name="connsiteY14" fmla="*/ 0 h 6730739"/>
                <a:gd name="connsiteX15" fmla="*/ 2469822 w 5920033"/>
                <a:gd name="connsiteY15" fmla="*/ 18854 h 6730739"/>
                <a:gd name="connsiteX16" fmla="*/ 2469822 w 5920033"/>
                <a:gd name="connsiteY16" fmla="*/ 18854 h 6730739"/>
                <a:gd name="connsiteX17" fmla="*/ 2535810 w 5920033"/>
                <a:gd name="connsiteY17" fmla="*/ 103695 h 6730739"/>
                <a:gd name="connsiteX18" fmla="*/ 2592371 w 5920033"/>
                <a:gd name="connsiteY18" fmla="*/ 94268 h 6730739"/>
                <a:gd name="connsiteX19" fmla="*/ 2667785 w 5920033"/>
                <a:gd name="connsiteY19" fmla="*/ 9427 h 6730739"/>
                <a:gd name="connsiteX20" fmla="*/ 2799760 w 5920033"/>
                <a:gd name="connsiteY20" fmla="*/ 0 h 6730739"/>
                <a:gd name="connsiteX21" fmla="*/ 2894028 w 5920033"/>
                <a:gd name="connsiteY21" fmla="*/ 197963 h 6730739"/>
                <a:gd name="connsiteX22" fmla="*/ 3261674 w 5920033"/>
                <a:gd name="connsiteY22" fmla="*/ 245097 h 6730739"/>
                <a:gd name="connsiteX23" fmla="*/ 3374795 w 5920033"/>
                <a:gd name="connsiteY23" fmla="*/ 207390 h 6730739"/>
                <a:gd name="connsiteX24" fmla="*/ 3459637 w 5920033"/>
                <a:gd name="connsiteY24" fmla="*/ 179110 h 6730739"/>
                <a:gd name="connsiteX25" fmla="*/ 3525624 w 5920033"/>
                <a:gd name="connsiteY25" fmla="*/ 179110 h 6730739"/>
                <a:gd name="connsiteX26" fmla="*/ 3619892 w 5920033"/>
                <a:gd name="connsiteY26" fmla="*/ 179110 h 6730739"/>
                <a:gd name="connsiteX27" fmla="*/ 3742441 w 5920033"/>
                <a:gd name="connsiteY27" fmla="*/ 179110 h 6730739"/>
                <a:gd name="connsiteX28" fmla="*/ 3855562 w 5920033"/>
                <a:gd name="connsiteY28" fmla="*/ 226244 h 6730739"/>
                <a:gd name="connsiteX29" fmla="*/ 3930977 w 5920033"/>
                <a:gd name="connsiteY29" fmla="*/ 301658 h 6730739"/>
                <a:gd name="connsiteX30" fmla="*/ 3949830 w 5920033"/>
                <a:gd name="connsiteY30" fmla="*/ 386499 h 6730739"/>
                <a:gd name="connsiteX31" fmla="*/ 3883843 w 5920033"/>
                <a:gd name="connsiteY31" fmla="*/ 433633 h 6730739"/>
                <a:gd name="connsiteX32" fmla="*/ 3902696 w 5920033"/>
                <a:gd name="connsiteY32" fmla="*/ 480767 h 6730739"/>
                <a:gd name="connsiteX33" fmla="*/ 4015818 w 5920033"/>
                <a:gd name="connsiteY33" fmla="*/ 480767 h 6730739"/>
                <a:gd name="connsiteX34" fmla="*/ 4015818 w 5920033"/>
                <a:gd name="connsiteY34" fmla="*/ 518475 h 6730739"/>
                <a:gd name="connsiteX35" fmla="*/ 3949830 w 5920033"/>
                <a:gd name="connsiteY35" fmla="*/ 509048 h 6730739"/>
                <a:gd name="connsiteX36" fmla="*/ 3930977 w 5920033"/>
                <a:gd name="connsiteY36" fmla="*/ 735291 h 6730739"/>
                <a:gd name="connsiteX37" fmla="*/ 3930977 w 5920033"/>
                <a:gd name="connsiteY37" fmla="*/ 735291 h 6730739"/>
                <a:gd name="connsiteX38" fmla="*/ 3874416 w 5920033"/>
                <a:gd name="connsiteY38" fmla="*/ 782425 h 6730739"/>
                <a:gd name="connsiteX39" fmla="*/ 3780148 w 5920033"/>
                <a:gd name="connsiteY39" fmla="*/ 754145 h 6730739"/>
                <a:gd name="connsiteX40" fmla="*/ 3714160 w 5920033"/>
                <a:gd name="connsiteY40" fmla="*/ 838986 h 6730739"/>
                <a:gd name="connsiteX41" fmla="*/ 3535051 w 5920033"/>
                <a:gd name="connsiteY41" fmla="*/ 810706 h 6730739"/>
                <a:gd name="connsiteX42" fmla="*/ 3469063 w 5920033"/>
                <a:gd name="connsiteY42" fmla="*/ 876693 h 6730739"/>
                <a:gd name="connsiteX43" fmla="*/ 3393649 w 5920033"/>
                <a:gd name="connsiteY43" fmla="*/ 867266 h 6730739"/>
                <a:gd name="connsiteX44" fmla="*/ 3384222 w 5920033"/>
                <a:gd name="connsiteY44" fmla="*/ 1018095 h 6730739"/>
                <a:gd name="connsiteX45" fmla="*/ 3582185 w 5920033"/>
                <a:gd name="connsiteY45" fmla="*/ 1385741 h 6730739"/>
                <a:gd name="connsiteX46" fmla="*/ 4147793 w 5920033"/>
                <a:gd name="connsiteY46" fmla="*/ 1263192 h 6730739"/>
                <a:gd name="connsiteX47" fmla="*/ 4147793 w 5920033"/>
                <a:gd name="connsiteY47" fmla="*/ 1263192 h 6730739"/>
                <a:gd name="connsiteX48" fmla="*/ 4166647 w 5920033"/>
                <a:gd name="connsiteY48" fmla="*/ 1348033 h 6730739"/>
                <a:gd name="connsiteX49" fmla="*/ 4270342 w 5920033"/>
                <a:gd name="connsiteY49" fmla="*/ 1404594 h 6730739"/>
                <a:gd name="connsiteX50" fmla="*/ 4260915 w 5920033"/>
                <a:gd name="connsiteY50" fmla="*/ 1470582 h 6730739"/>
                <a:gd name="connsiteX51" fmla="*/ 4345756 w 5920033"/>
                <a:gd name="connsiteY51" fmla="*/ 1583704 h 6730739"/>
                <a:gd name="connsiteX52" fmla="*/ 4345756 w 5920033"/>
                <a:gd name="connsiteY52" fmla="*/ 1621411 h 6730739"/>
                <a:gd name="connsiteX53" fmla="*/ 4345756 w 5920033"/>
                <a:gd name="connsiteY53" fmla="*/ 1621411 h 6730739"/>
                <a:gd name="connsiteX54" fmla="*/ 4298622 w 5920033"/>
                <a:gd name="connsiteY54" fmla="*/ 1649691 h 6730739"/>
                <a:gd name="connsiteX55" fmla="*/ 4345756 w 5920033"/>
                <a:gd name="connsiteY55" fmla="*/ 1706252 h 6730739"/>
                <a:gd name="connsiteX56" fmla="*/ 4496585 w 5920033"/>
                <a:gd name="connsiteY56" fmla="*/ 1791093 h 6730739"/>
                <a:gd name="connsiteX57" fmla="*/ 4685121 w 5920033"/>
                <a:gd name="connsiteY57" fmla="*/ 1781666 h 6730739"/>
                <a:gd name="connsiteX58" fmla="*/ 4864230 w 5920033"/>
                <a:gd name="connsiteY58" fmla="*/ 1800520 h 6730739"/>
                <a:gd name="connsiteX59" fmla="*/ 5071620 w 5920033"/>
                <a:gd name="connsiteY59" fmla="*/ 1885361 h 6730739"/>
                <a:gd name="connsiteX60" fmla="*/ 5260156 w 5920033"/>
                <a:gd name="connsiteY60" fmla="*/ 1923068 h 6730739"/>
                <a:gd name="connsiteX61" fmla="*/ 5260156 w 5920033"/>
                <a:gd name="connsiteY61" fmla="*/ 1923068 h 6730739"/>
                <a:gd name="connsiteX62" fmla="*/ 5203595 w 5920033"/>
                <a:gd name="connsiteY62" fmla="*/ 1998483 h 6730739"/>
                <a:gd name="connsiteX63" fmla="*/ 5231876 w 5920033"/>
                <a:gd name="connsiteY63" fmla="*/ 2111605 h 6730739"/>
                <a:gd name="connsiteX64" fmla="*/ 5279010 w 5920033"/>
                <a:gd name="connsiteY64" fmla="*/ 2205873 h 6730739"/>
                <a:gd name="connsiteX65" fmla="*/ 5279010 w 5920033"/>
                <a:gd name="connsiteY65" fmla="*/ 2205873 h 6730739"/>
                <a:gd name="connsiteX66" fmla="*/ 5316717 w 5920033"/>
                <a:gd name="connsiteY66" fmla="*/ 2300141 h 6730739"/>
                <a:gd name="connsiteX67" fmla="*/ 5354424 w 5920033"/>
                <a:gd name="connsiteY67" fmla="*/ 2290714 h 6730739"/>
                <a:gd name="connsiteX68" fmla="*/ 5439266 w 5920033"/>
                <a:gd name="connsiteY68" fmla="*/ 2403836 h 6730739"/>
                <a:gd name="connsiteX69" fmla="*/ 5552387 w 5920033"/>
                <a:gd name="connsiteY69" fmla="*/ 2290714 h 6730739"/>
                <a:gd name="connsiteX70" fmla="*/ 5542960 w 5920033"/>
                <a:gd name="connsiteY70" fmla="*/ 2224726 h 6730739"/>
                <a:gd name="connsiteX71" fmla="*/ 5590094 w 5920033"/>
                <a:gd name="connsiteY71" fmla="*/ 2177592 h 6730739"/>
                <a:gd name="connsiteX72" fmla="*/ 5778630 w 5920033"/>
                <a:gd name="connsiteY72" fmla="*/ 2177592 h 6730739"/>
                <a:gd name="connsiteX73" fmla="*/ 5872898 w 5920033"/>
                <a:gd name="connsiteY73" fmla="*/ 2187019 h 6730739"/>
                <a:gd name="connsiteX74" fmla="*/ 5920033 w 5920033"/>
                <a:gd name="connsiteY74" fmla="*/ 2215299 h 6730739"/>
                <a:gd name="connsiteX75" fmla="*/ 5854045 w 5920033"/>
                <a:gd name="connsiteY75" fmla="*/ 2262433 h 6730739"/>
                <a:gd name="connsiteX76" fmla="*/ 5788057 w 5920033"/>
                <a:gd name="connsiteY76" fmla="*/ 2347275 h 6730739"/>
                <a:gd name="connsiteX77" fmla="*/ 5665509 w 5920033"/>
                <a:gd name="connsiteY77" fmla="*/ 2347275 h 6730739"/>
                <a:gd name="connsiteX78" fmla="*/ 5740923 w 5920033"/>
                <a:gd name="connsiteY78" fmla="*/ 2422689 h 6730739"/>
                <a:gd name="connsiteX79" fmla="*/ 5731496 w 5920033"/>
                <a:gd name="connsiteY79" fmla="*/ 2488677 h 6730739"/>
                <a:gd name="connsiteX80" fmla="*/ 5703216 w 5920033"/>
                <a:gd name="connsiteY80" fmla="*/ 2535811 h 6730739"/>
                <a:gd name="connsiteX81" fmla="*/ 5797484 w 5920033"/>
                <a:gd name="connsiteY81" fmla="*/ 2573518 h 6730739"/>
                <a:gd name="connsiteX82" fmla="*/ 5778630 w 5920033"/>
                <a:gd name="connsiteY82" fmla="*/ 2639506 h 6730739"/>
                <a:gd name="connsiteX83" fmla="*/ 5806911 w 5920033"/>
                <a:gd name="connsiteY83" fmla="*/ 2658359 h 6730739"/>
                <a:gd name="connsiteX84" fmla="*/ 5806911 w 5920033"/>
                <a:gd name="connsiteY84" fmla="*/ 2752627 h 6730739"/>
                <a:gd name="connsiteX85" fmla="*/ 5872898 w 5920033"/>
                <a:gd name="connsiteY85" fmla="*/ 2762054 h 6730739"/>
                <a:gd name="connsiteX86" fmla="*/ 5863472 w 5920033"/>
                <a:gd name="connsiteY86" fmla="*/ 2771481 h 6730739"/>
                <a:gd name="connsiteX87" fmla="*/ 5872898 w 5920033"/>
                <a:gd name="connsiteY87" fmla="*/ 2865749 h 6730739"/>
                <a:gd name="connsiteX88" fmla="*/ 5844618 w 5920033"/>
                <a:gd name="connsiteY88" fmla="*/ 3044858 h 6730739"/>
                <a:gd name="connsiteX89" fmla="*/ 5891752 w 5920033"/>
                <a:gd name="connsiteY89" fmla="*/ 3073139 h 6730739"/>
                <a:gd name="connsiteX90" fmla="*/ 5854045 w 5920033"/>
                <a:gd name="connsiteY90" fmla="*/ 3167407 h 6730739"/>
                <a:gd name="connsiteX91" fmla="*/ 5854045 w 5920033"/>
                <a:gd name="connsiteY91" fmla="*/ 3167407 h 6730739"/>
                <a:gd name="connsiteX92" fmla="*/ 5835191 w 5920033"/>
                <a:gd name="connsiteY92" fmla="*/ 3280528 h 6730739"/>
                <a:gd name="connsiteX93" fmla="*/ 5759777 w 5920033"/>
                <a:gd name="connsiteY93" fmla="*/ 3242821 h 6730739"/>
                <a:gd name="connsiteX94" fmla="*/ 5797484 w 5920033"/>
                <a:gd name="connsiteY94" fmla="*/ 3516198 h 6730739"/>
                <a:gd name="connsiteX95" fmla="*/ 5693789 w 5920033"/>
                <a:gd name="connsiteY95" fmla="*/ 3535052 h 6730739"/>
                <a:gd name="connsiteX96" fmla="*/ 5590094 w 5920033"/>
                <a:gd name="connsiteY96" fmla="*/ 3619893 h 6730739"/>
                <a:gd name="connsiteX97" fmla="*/ 5486400 w 5920033"/>
                <a:gd name="connsiteY97" fmla="*/ 3695308 h 6730739"/>
                <a:gd name="connsiteX98" fmla="*/ 5382705 w 5920033"/>
                <a:gd name="connsiteY98" fmla="*/ 3723588 h 6730739"/>
                <a:gd name="connsiteX99" fmla="*/ 5382705 w 5920033"/>
                <a:gd name="connsiteY99" fmla="*/ 3723588 h 6730739"/>
                <a:gd name="connsiteX100" fmla="*/ 5354424 w 5920033"/>
                <a:gd name="connsiteY100" fmla="*/ 3921551 h 6730739"/>
                <a:gd name="connsiteX101" fmla="*/ 5316717 w 5920033"/>
                <a:gd name="connsiteY101" fmla="*/ 3959258 h 6730739"/>
                <a:gd name="connsiteX102" fmla="*/ 5363851 w 5920033"/>
                <a:gd name="connsiteY102" fmla="*/ 4110087 h 6730739"/>
                <a:gd name="connsiteX103" fmla="*/ 5382705 w 5920033"/>
                <a:gd name="connsiteY103" fmla="*/ 4270343 h 6730739"/>
                <a:gd name="connsiteX104" fmla="*/ 5373278 w 5920033"/>
                <a:gd name="connsiteY104" fmla="*/ 4364611 h 6730739"/>
                <a:gd name="connsiteX105" fmla="*/ 5410985 w 5920033"/>
                <a:gd name="connsiteY105" fmla="*/ 4411745 h 6730739"/>
                <a:gd name="connsiteX106" fmla="*/ 5552387 w 5920033"/>
                <a:gd name="connsiteY106" fmla="*/ 4515440 h 6730739"/>
                <a:gd name="connsiteX107" fmla="*/ 5571241 w 5920033"/>
                <a:gd name="connsiteY107" fmla="*/ 4590854 h 6730739"/>
                <a:gd name="connsiteX108" fmla="*/ 5533534 w 5920033"/>
                <a:gd name="connsiteY108" fmla="*/ 4666268 h 6730739"/>
                <a:gd name="connsiteX109" fmla="*/ 5476973 w 5920033"/>
                <a:gd name="connsiteY109" fmla="*/ 4732256 h 6730739"/>
                <a:gd name="connsiteX110" fmla="*/ 5458119 w 5920033"/>
                <a:gd name="connsiteY110" fmla="*/ 4807671 h 6730739"/>
                <a:gd name="connsiteX111" fmla="*/ 5439266 w 5920033"/>
                <a:gd name="connsiteY111" fmla="*/ 4920792 h 6730739"/>
                <a:gd name="connsiteX112" fmla="*/ 5448692 w 5920033"/>
                <a:gd name="connsiteY112" fmla="*/ 4996207 h 6730739"/>
                <a:gd name="connsiteX113" fmla="*/ 5392131 w 5920033"/>
                <a:gd name="connsiteY113" fmla="*/ 5062194 h 6730739"/>
                <a:gd name="connsiteX114" fmla="*/ 5279010 w 5920033"/>
                <a:gd name="connsiteY114" fmla="*/ 5062194 h 6730739"/>
                <a:gd name="connsiteX115" fmla="*/ 5231876 w 5920033"/>
                <a:gd name="connsiteY115" fmla="*/ 5062194 h 6730739"/>
                <a:gd name="connsiteX116" fmla="*/ 5099901 w 5920033"/>
                <a:gd name="connsiteY116" fmla="*/ 5137609 h 6730739"/>
                <a:gd name="connsiteX117" fmla="*/ 5156461 w 5920033"/>
                <a:gd name="connsiteY117" fmla="*/ 5250730 h 6730739"/>
                <a:gd name="connsiteX118" fmla="*/ 5165888 w 5920033"/>
                <a:gd name="connsiteY118" fmla="*/ 5458120 h 6730739"/>
                <a:gd name="connsiteX119" fmla="*/ 5137608 w 5920033"/>
                <a:gd name="connsiteY119" fmla="*/ 5740924 h 6730739"/>
                <a:gd name="connsiteX120" fmla="*/ 5109327 w 5920033"/>
                <a:gd name="connsiteY120" fmla="*/ 5986021 h 6730739"/>
                <a:gd name="connsiteX121" fmla="*/ 5099901 w 5920033"/>
                <a:gd name="connsiteY121" fmla="*/ 6108570 h 6730739"/>
                <a:gd name="connsiteX122" fmla="*/ 4694548 w 5920033"/>
                <a:gd name="connsiteY122" fmla="*/ 6730739 h 6730739"/>
                <a:gd name="connsiteX123" fmla="*/ 4364610 w 5920033"/>
                <a:gd name="connsiteY123" fmla="*/ 6655324 h 6730739"/>
                <a:gd name="connsiteX124" fmla="*/ 4185501 w 5920033"/>
                <a:gd name="connsiteY124" fmla="*/ 6504495 h 6730739"/>
                <a:gd name="connsiteX125" fmla="*/ 3761294 w 5920033"/>
                <a:gd name="connsiteY125" fmla="*/ 6259398 h 6730739"/>
                <a:gd name="connsiteX126" fmla="*/ 3817855 w 5920033"/>
                <a:gd name="connsiteY126" fmla="*/ 5872899 h 6730739"/>
                <a:gd name="connsiteX127" fmla="*/ 3836709 w 5920033"/>
                <a:gd name="connsiteY127" fmla="*/ 5693790 h 6730739"/>
                <a:gd name="connsiteX128" fmla="*/ 3855562 w 5920033"/>
                <a:gd name="connsiteY128" fmla="*/ 5608949 h 6730739"/>
                <a:gd name="connsiteX129" fmla="*/ 3874416 w 5920033"/>
                <a:gd name="connsiteY129" fmla="*/ 5476974 h 6730739"/>
                <a:gd name="connsiteX130" fmla="*/ 3723587 w 5920033"/>
                <a:gd name="connsiteY130" fmla="*/ 5401559 h 6730739"/>
                <a:gd name="connsiteX131" fmla="*/ 3572758 w 5920033"/>
                <a:gd name="connsiteY131" fmla="*/ 5476974 h 6730739"/>
                <a:gd name="connsiteX132" fmla="*/ 3440783 w 5920033"/>
                <a:gd name="connsiteY132" fmla="*/ 5486400 h 6730739"/>
                <a:gd name="connsiteX133" fmla="*/ 3308808 w 5920033"/>
                <a:gd name="connsiteY133" fmla="*/ 5514681 h 6730739"/>
                <a:gd name="connsiteX134" fmla="*/ 3242820 w 5920033"/>
                <a:gd name="connsiteY134" fmla="*/ 5552388 h 6730739"/>
                <a:gd name="connsiteX135" fmla="*/ 3139125 w 5920033"/>
                <a:gd name="connsiteY135" fmla="*/ 5684363 h 6730739"/>
                <a:gd name="connsiteX136" fmla="*/ 3167406 w 5920033"/>
                <a:gd name="connsiteY136" fmla="*/ 5561815 h 6730739"/>
                <a:gd name="connsiteX137" fmla="*/ 3044857 w 5920033"/>
                <a:gd name="connsiteY137" fmla="*/ 5373279 h 6730739"/>
                <a:gd name="connsiteX138" fmla="*/ 2988296 w 5920033"/>
                <a:gd name="connsiteY138" fmla="*/ 5410986 h 6730739"/>
                <a:gd name="connsiteX139" fmla="*/ 2922309 w 5920033"/>
                <a:gd name="connsiteY139" fmla="*/ 5344998 h 6730739"/>
                <a:gd name="connsiteX140" fmla="*/ 2884602 w 5920033"/>
                <a:gd name="connsiteY140" fmla="*/ 5241304 h 6730739"/>
                <a:gd name="connsiteX141" fmla="*/ 2828041 w 5920033"/>
                <a:gd name="connsiteY141" fmla="*/ 5024487 h 6730739"/>
                <a:gd name="connsiteX142" fmla="*/ 2809187 w 5920033"/>
                <a:gd name="connsiteY142" fmla="*/ 4967926 h 6730739"/>
                <a:gd name="connsiteX143" fmla="*/ 2780907 w 5920033"/>
                <a:gd name="connsiteY143" fmla="*/ 4873658 h 6730739"/>
                <a:gd name="connsiteX144" fmla="*/ 2705492 w 5920033"/>
                <a:gd name="connsiteY144" fmla="*/ 4901939 h 6730739"/>
                <a:gd name="connsiteX145" fmla="*/ 2564090 w 5920033"/>
                <a:gd name="connsiteY145" fmla="*/ 4892512 h 6730739"/>
                <a:gd name="connsiteX146" fmla="*/ 2479249 w 5920033"/>
                <a:gd name="connsiteY146" fmla="*/ 4883085 h 6730739"/>
                <a:gd name="connsiteX147" fmla="*/ 2356701 w 5920033"/>
                <a:gd name="connsiteY147" fmla="*/ 4901939 h 6730739"/>
                <a:gd name="connsiteX148" fmla="*/ 2224725 w 5920033"/>
                <a:gd name="connsiteY148" fmla="*/ 4901939 h 6730739"/>
                <a:gd name="connsiteX149" fmla="*/ 2083323 w 5920033"/>
                <a:gd name="connsiteY149" fmla="*/ 4892512 h 6730739"/>
                <a:gd name="connsiteX150" fmla="*/ 1998482 w 5920033"/>
                <a:gd name="connsiteY150" fmla="*/ 4901939 h 6730739"/>
                <a:gd name="connsiteX151" fmla="*/ 1970202 w 5920033"/>
                <a:gd name="connsiteY151" fmla="*/ 4930219 h 6730739"/>
                <a:gd name="connsiteX152" fmla="*/ 1951348 w 5920033"/>
                <a:gd name="connsiteY152" fmla="*/ 4958499 h 6730739"/>
                <a:gd name="connsiteX153" fmla="*/ 1951348 w 5920033"/>
                <a:gd name="connsiteY153" fmla="*/ 5043341 h 6730739"/>
                <a:gd name="connsiteX154" fmla="*/ 1894787 w 5920033"/>
                <a:gd name="connsiteY154" fmla="*/ 5109328 h 6730739"/>
                <a:gd name="connsiteX155" fmla="*/ 1696824 w 5920033"/>
                <a:gd name="connsiteY155" fmla="*/ 4977353 h 6730739"/>
                <a:gd name="connsiteX156" fmla="*/ 1574276 w 5920033"/>
                <a:gd name="connsiteY156" fmla="*/ 4779390 h 6730739"/>
                <a:gd name="connsiteX157" fmla="*/ 1640263 w 5920033"/>
                <a:gd name="connsiteY157" fmla="*/ 4713403 h 6730739"/>
                <a:gd name="connsiteX158" fmla="*/ 1640263 w 5920033"/>
                <a:gd name="connsiteY158" fmla="*/ 4666268 h 6730739"/>
                <a:gd name="connsiteX159" fmla="*/ 1508288 w 5920033"/>
                <a:gd name="connsiteY159" fmla="*/ 4656842 h 6730739"/>
                <a:gd name="connsiteX160" fmla="*/ 1131216 w 5920033"/>
                <a:gd name="connsiteY160" fmla="*/ 4534293 h 6730739"/>
                <a:gd name="connsiteX161" fmla="*/ 735290 w 5920033"/>
                <a:gd name="connsiteY161" fmla="*/ 4336330 h 6730739"/>
                <a:gd name="connsiteX162" fmla="*/ 659876 w 5920033"/>
                <a:gd name="connsiteY162" fmla="*/ 4298623 h 6730739"/>
                <a:gd name="connsiteX163" fmla="*/ 546754 w 5920033"/>
                <a:gd name="connsiteY163" fmla="*/ 4345757 h 6730739"/>
                <a:gd name="connsiteX164" fmla="*/ 471340 w 5920033"/>
                <a:gd name="connsiteY164" fmla="*/ 4336330 h 6730739"/>
                <a:gd name="connsiteX165" fmla="*/ 471340 w 5920033"/>
                <a:gd name="connsiteY165" fmla="*/ 4336330 h 6730739"/>
                <a:gd name="connsiteX166" fmla="*/ 339364 w 5920033"/>
                <a:gd name="connsiteY166" fmla="*/ 4326904 h 6730739"/>
                <a:gd name="connsiteX167" fmla="*/ 339364 w 5920033"/>
                <a:gd name="connsiteY167" fmla="*/ 4326904 h 6730739"/>
                <a:gd name="connsiteX168" fmla="*/ 320511 w 5920033"/>
                <a:gd name="connsiteY168" fmla="*/ 4232636 h 6730739"/>
                <a:gd name="connsiteX169" fmla="*/ 329938 w 5920033"/>
                <a:gd name="connsiteY169" fmla="*/ 4157221 h 6730739"/>
                <a:gd name="connsiteX170" fmla="*/ 263950 w 5920033"/>
                <a:gd name="connsiteY170" fmla="*/ 4100660 h 6730739"/>
                <a:gd name="connsiteX171" fmla="*/ 367645 w 5920033"/>
                <a:gd name="connsiteY171" fmla="*/ 4015819 h 6730739"/>
                <a:gd name="connsiteX172" fmla="*/ 424206 w 5920033"/>
                <a:gd name="connsiteY172" fmla="*/ 3940405 h 6730739"/>
                <a:gd name="connsiteX173" fmla="*/ 452486 w 5920033"/>
                <a:gd name="connsiteY173" fmla="*/ 3930978 h 6730739"/>
                <a:gd name="connsiteX174" fmla="*/ 490193 w 5920033"/>
                <a:gd name="connsiteY174" fmla="*/ 4006392 h 6730739"/>
                <a:gd name="connsiteX175" fmla="*/ 565608 w 5920033"/>
                <a:gd name="connsiteY175" fmla="*/ 3968685 h 6730739"/>
                <a:gd name="connsiteX176" fmla="*/ 641022 w 5920033"/>
                <a:gd name="connsiteY176" fmla="*/ 3827283 h 6730739"/>
                <a:gd name="connsiteX177" fmla="*/ 707010 w 5920033"/>
                <a:gd name="connsiteY177" fmla="*/ 3846137 h 6730739"/>
                <a:gd name="connsiteX178" fmla="*/ 754144 w 5920033"/>
                <a:gd name="connsiteY178" fmla="*/ 3846137 h 6730739"/>
                <a:gd name="connsiteX179" fmla="*/ 754144 w 5920033"/>
                <a:gd name="connsiteY179" fmla="*/ 3846137 h 6730739"/>
                <a:gd name="connsiteX180" fmla="*/ 782424 w 5920033"/>
                <a:gd name="connsiteY180" fmla="*/ 3808429 h 6730739"/>
                <a:gd name="connsiteX181" fmla="*/ 820131 w 5920033"/>
                <a:gd name="connsiteY181" fmla="*/ 3808429 h 6730739"/>
                <a:gd name="connsiteX182" fmla="*/ 857839 w 5920033"/>
                <a:gd name="connsiteY182" fmla="*/ 3723588 h 6730739"/>
                <a:gd name="connsiteX183" fmla="*/ 820131 w 5920033"/>
                <a:gd name="connsiteY183" fmla="*/ 3695308 h 6730739"/>
                <a:gd name="connsiteX184" fmla="*/ 697583 w 5920033"/>
                <a:gd name="connsiteY184" fmla="*/ 3742442 h 6730739"/>
                <a:gd name="connsiteX185" fmla="*/ 622169 w 5920033"/>
                <a:gd name="connsiteY185" fmla="*/ 3723588 h 6730739"/>
                <a:gd name="connsiteX186" fmla="*/ 556181 w 5920033"/>
                <a:gd name="connsiteY186" fmla="*/ 3695308 h 6730739"/>
                <a:gd name="connsiteX187" fmla="*/ 480767 w 5920033"/>
                <a:gd name="connsiteY187" fmla="*/ 3610466 h 6730739"/>
                <a:gd name="connsiteX188" fmla="*/ 424206 w 5920033"/>
                <a:gd name="connsiteY188" fmla="*/ 3619893 h 6730739"/>
                <a:gd name="connsiteX189" fmla="*/ 395925 w 5920033"/>
                <a:gd name="connsiteY189" fmla="*/ 3619893 h 6730739"/>
                <a:gd name="connsiteX190" fmla="*/ 339364 w 5920033"/>
                <a:gd name="connsiteY190" fmla="*/ 3516198 h 6730739"/>
                <a:gd name="connsiteX191" fmla="*/ 254523 w 5920033"/>
                <a:gd name="connsiteY191" fmla="*/ 3440784 h 6730739"/>
                <a:gd name="connsiteX192" fmla="*/ 160255 w 5920033"/>
                <a:gd name="connsiteY192" fmla="*/ 3355943 h 6730739"/>
                <a:gd name="connsiteX193" fmla="*/ 28280 w 5920033"/>
                <a:gd name="connsiteY193" fmla="*/ 3365370 h 6730739"/>
                <a:gd name="connsiteX194" fmla="*/ 37707 w 5920033"/>
                <a:gd name="connsiteY194" fmla="*/ 3271101 h 6730739"/>
                <a:gd name="connsiteX195" fmla="*/ 0 w 5920033"/>
                <a:gd name="connsiteY195" fmla="*/ 3214541 h 6730739"/>
                <a:gd name="connsiteX196" fmla="*/ 47134 w 5920033"/>
                <a:gd name="connsiteY196" fmla="*/ 3139126 h 6730739"/>
                <a:gd name="connsiteX197" fmla="*/ 226243 w 5920033"/>
                <a:gd name="connsiteY197" fmla="*/ 3044858 h 6730739"/>
                <a:gd name="connsiteX198" fmla="*/ 282804 w 5920033"/>
                <a:gd name="connsiteY198" fmla="*/ 2941163 h 6730739"/>
                <a:gd name="connsiteX199" fmla="*/ 329938 w 5920033"/>
                <a:gd name="connsiteY199" fmla="*/ 2941163 h 6730739"/>
                <a:gd name="connsiteX200" fmla="*/ 377072 w 5920033"/>
                <a:gd name="connsiteY200" fmla="*/ 2828042 h 6730739"/>
                <a:gd name="connsiteX201" fmla="*/ 405352 w 5920033"/>
                <a:gd name="connsiteY201" fmla="*/ 2620652 h 6730739"/>
                <a:gd name="connsiteX202" fmla="*/ 414779 w 5920033"/>
                <a:gd name="connsiteY202" fmla="*/ 2479250 h 6730739"/>
                <a:gd name="connsiteX203" fmla="*/ 414779 w 5920033"/>
                <a:gd name="connsiteY203" fmla="*/ 2413262 h 6730739"/>
                <a:gd name="connsiteX204" fmla="*/ 75414 w 5920033"/>
                <a:gd name="connsiteY204" fmla="*/ 2271860 h 6730739"/>
                <a:gd name="connsiteX205" fmla="*/ 56560 w 5920033"/>
                <a:gd name="connsiteY205" fmla="*/ 2224726 h 6730739"/>
                <a:gd name="connsiteX206" fmla="*/ 263950 w 5920033"/>
                <a:gd name="connsiteY206" fmla="*/ 2064471 h 6730739"/>
                <a:gd name="connsiteX207" fmla="*/ 348791 w 5920033"/>
                <a:gd name="connsiteY207" fmla="*/ 2007910 h 6730739"/>
                <a:gd name="connsiteX208" fmla="*/ 377072 w 5920033"/>
                <a:gd name="connsiteY208" fmla="*/ 1989056 h 6730739"/>
                <a:gd name="connsiteX209" fmla="*/ 377072 w 5920033"/>
                <a:gd name="connsiteY209" fmla="*/ 1989056 h 6730739"/>
                <a:gd name="connsiteX210" fmla="*/ 320511 w 5920033"/>
                <a:gd name="connsiteY210" fmla="*/ 1866508 h 6730739"/>
                <a:gd name="connsiteX211" fmla="*/ 367645 w 5920033"/>
                <a:gd name="connsiteY211" fmla="*/ 1809947 h 6730739"/>
                <a:gd name="connsiteX212" fmla="*/ 443059 w 5920033"/>
                <a:gd name="connsiteY212" fmla="*/ 1677972 h 6730739"/>
                <a:gd name="connsiteX213" fmla="*/ 509047 w 5920033"/>
                <a:gd name="connsiteY213" fmla="*/ 1640264 h 6730739"/>
                <a:gd name="connsiteX214" fmla="*/ 565608 w 5920033"/>
                <a:gd name="connsiteY214" fmla="*/ 1583704 h 6730739"/>
                <a:gd name="connsiteX215" fmla="*/ 622169 w 5920033"/>
                <a:gd name="connsiteY215" fmla="*/ 1602557 h 6730739"/>
                <a:gd name="connsiteX216" fmla="*/ 669303 w 5920033"/>
                <a:gd name="connsiteY216" fmla="*/ 1621411 h 6730739"/>
                <a:gd name="connsiteX217" fmla="*/ 669303 w 5920033"/>
                <a:gd name="connsiteY217" fmla="*/ 1621411 h 6730739"/>
                <a:gd name="connsiteX218" fmla="*/ 820131 w 5920033"/>
                <a:gd name="connsiteY218" fmla="*/ 1593130 h 6730739"/>
                <a:gd name="connsiteX219" fmla="*/ 876692 w 5920033"/>
                <a:gd name="connsiteY219" fmla="*/ 1593130 h 6730739"/>
                <a:gd name="connsiteX220" fmla="*/ 857839 w 5920033"/>
                <a:gd name="connsiteY220" fmla="*/ 1649691 h 6730739"/>
                <a:gd name="connsiteX221" fmla="*/ 952107 w 5920033"/>
                <a:gd name="connsiteY221" fmla="*/ 1696825 h 6730739"/>
                <a:gd name="connsiteX222" fmla="*/ 999241 w 5920033"/>
                <a:gd name="connsiteY222" fmla="*/ 1602557 h 6730739"/>
                <a:gd name="connsiteX223" fmla="*/ 1008668 w 5920033"/>
                <a:gd name="connsiteY223" fmla="*/ 1498862 h 6730739"/>
                <a:gd name="connsiteX224" fmla="*/ 1036948 w 5920033"/>
                <a:gd name="connsiteY224" fmla="*/ 1442301 h 6730739"/>
                <a:gd name="connsiteX225" fmla="*/ 1093509 w 5920033"/>
                <a:gd name="connsiteY225" fmla="*/ 1385741 h 6730739"/>
                <a:gd name="connsiteX226" fmla="*/ 1065228 w 5920033"/>
                <a:gd name="connsiteY226" fmla="*/ 1348033 h 6730739"/>
                <a:gd name="connsiteX227" fmla="*/ 1084082 w 5920033"/>
                <a:gd name="connsiteY227" fmla="*/ 1291473 h 6730739"/>
                <a:gd name="connsiteX228" fmla="*/ 1093509 w 5920033"/>
                <a:gd name="connsiteY228" fmla="*/ 1272619 h 6730739"/>
                <a:gd name="connsiteX229" fmla="*/ 1102936 w 5920033"/>
                <a:gd name="connsiteY229" fmla="*/ 1234912 h 6730739"/>
                <a:gd name="connsiteX230" fmla="*/ 1150070 w 5920033"/>
                <a:gd name="connsiteY230" fmla="*/ 1244339 h 6730739"/>
                <a:gd name="connsiteX231" fmla="*/ 1150070 w 5920033"/>
                <a:gd name="connsiteY231" fmla="*/ 1168924 h 6730739"/>
                <a:gd name="connsiteX232" fmla="*/ 1197204 w 5920033"/>
                <a:gd name="connsiteY232" fmla="*/ 1131217 h 6730739"/>
                <a:gd name="connsiteX233" fmla="*/ 1159496 w 5920033"/>
                <a:gd name="connsiteY233" fmla="*/ 1093510 h 6730739"/>
                <a:gd name="connsiteX234" fmla="*/ 1140643 w 5920033"/>
                <a:gd name="connsiteY234" fmla="*/ 1102937 h 6730739"/>
                <a:gd name="connsiteX235" fmla="*/ 1112362 w 5920033"/>
                <a:gd name="connsiteY235" fmla="*/ 1046376 h 6730739"/>
                <a:gd name="connsiteX236" fmla="*/ 1112362 w 5920033"/>
                <a:gd name="connsiteY236" fmla="*/ 999242 h 6730739"/>
                <a:gd name="connsiteX237" fmla="*/ 1074655 w 5920033"/>
                <a:gd name="connsiteY237" fmla="*/ 989815 h 6730739"/>
                <a:gd name="connsiteX238" fmla="*/ 1027521 w 5920033"/>
                <a:gd name="connsiteY238" fmla="*/ 989815 h 6730739"/>
                <a:gd name="connsiteX239" fmla="*/ 1008668 w 5920033"/>
                <a:gd name="connsiteY239" fmla="*/ 933254 h 6730739"/>
                <a:gd name="connsiteX240" fmla="*/ 989814 w 5920033"/>
                <a:gd name="connsiteY240" fmla="*/ 810706 h 6730739"/>
                <a:gd name="connsiteX241" fmla="*/ 1084082 w 5920033"/>
                <a:gd name="connsiteY241" fmla="*/ 697584 h 6730739"/>
                <a:gd name="connsiteX242" fmla="*/ 1102936 w 5920033"/>
                <a:gd name="connsiteY242" fmla="*/ 622170 h 6730739"/>
                <a:gd name="connsiteX243" fmla="*/ 1112362 w 5920033"/>
                <a:gd name="connsiteY243" fmla="*/ 556182 h 6730739"/>
                <a:gd name="connsiteX244" fmla="*/ 1112362 w 5920033"/>
                <a:gd name="connsiteY244" fmla="*/ 556182 h 6730739"/>
                <a:gd name="connsiteX245" fmla="*/ 1112362 w 5920033"/>
                <a:gd name="connsiteY245" fmla="*/ 461914 h 6730739"/>
                <a:gd name="connsiteX246" fmla="*/ 1131216 w 5920033"/>
                <a:gd name="connsiteY246" fmla="*/ 377073 h 6730739"/>
                <a:gd name="connsiteX247" fmla="*/ 1140643 w 5920033"/>
                <a:gd name="connsiteY247" fmla="*/ 282805 h 6730739"/>
                <a:gd name="connsiteX248" fmla="*/ 1187777 w 5920033"/>
                <a:gd name="connsiteY248" fmla="*/ 197963 h 6730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</a:cxnLst>
              <a:rect l="l" t="t" r="r" b="b"/>
              <a:pathLst>
                <a:path w="5920033" h="6730739">
                  <a:moveTo>
                    <a:pt x="1187777" y="197963"/>
                  </a:moveTo>
                  <a:lnTo>
                    <a:pt x="1564849" y="197963"/>
                  </a:lnTo>
                  <a:lnTo>
                    <a:pt x="1659117" y="216817"/>
                  </a:lnTo>
                  <a:lnTo>
                    <a:pt x="1649690" y="292231"/>
                  </a:lnTo>
                  <a:lnTo>
                    <a:pt x="1649690" y="292231"/>
                  </a:lnTo>
                  <a:lnTo>
                    <a:pt x="1687397" y="405353"/>
                  </a:lnTo>
                  <a:lnTo>
                    <a:pt x="1838226" y="443060"/>
                  </a:lnTo>
                  <a:lnTo>
                    <a:pt x="1923068" y="377073"/>
                  </a:lnTo>
                  <a:lnTo>
                    <a:pt x="2007909" y="320512"/>
                  </a:lnTo>
                  <a:lnTo>
                    <a:pt x="2036189" y="273378"/>
                  </a:lnTo>
                  <a:lnTo>
                    <a:pt x="2102177" y="263951"/>
                  </a:lnTo>
                  <a:lnTo>
                    <a:pt x="2215298" y="197963"/>
                  </a:lnTo>
                  <a:lnTo>
                    <a:pt x="2271859" y="37708"/>
                  </a:lnTo>
                  <a:lnTo>
                    <a:pt x="2271859" y="37708"/>
                  </a:lnTo>
                  <a:lnTo>
                    <a:pt x="2375554" y="0"/>
                  </a:lnTo>
                  <a:lnTo>
                    <a:pt x="2469822" y="18854"/>
                  </a:lnTo>
                  <a:lnTo>
                    <a:pt x="2469822" y="18854"/>
                  </a:lnTo>
                  <a:lnTo>
                    <a:pt x="2535810" y="103695"/>
                  </a:lnTo>
                  <a:lnTo>
                    <a:pt x="2592371" y="94268"/>
                  </a:lnTo>
                  <a:lnTo>
                    <a:pt x="2667785" y="9427"/>
                  </a:lnTo>
                  <a:lnTo>
                    <a:pt x="2799760" y="0"/>
                  </a:lnTo>
                  <a:lnTo>
                    <a:pt x="2894028" y="197963"/>
                  </a:lnTo>
                  <a:lnTo>
                    <a:pt x="3261674" y="245097"/>
                  </a:lnTo>
                  <a:lnTo>
                    <a:pt x="3374795" y="207390"/>
                  </a:lnTo>
                  <a:lnTo>
                    <a:pt x="3459637" y="179110"/>
                  </a:lnTo>
                  <a:lnTo>
                    <a:pt x="3525624" y="179110"/>
                  </a:lnTo>
                  <a:lnTo>
                    <a:pt x="3619892" y="179110"/>
                  </a:lnTo>
                  <a:lnTo>
                    <a:pt x="3742441" y="179110"/>
                  </a:lnTo>
                  <a:lnTo>
                    <a:pt x="3855562" y="226244"/>
                  </a:lnTo>
                  <a:lnTo>
                    <a:pt x="3930977" y="301658"/>
                  </a:lnTo>
                  <a:lnTo>
                    <a:pt x="3949830" y="386499"/>
                  </a:lnTo>
                  <a:lnTo>
                    <a:pt x="3883843" y="433633"/>
                  </a:lnTo>
                  <a:lnTo>
                    <a:pt x="3902696" y="480767"/>
                  </a:lnTo>
                  <a:lnTo>
                    <a:pt x="4015818" y="480767"/>
                  </a:lnTo>
                  <a:lnTo>
                    <a:pt x="4015818" y="518475"/>
                  </a:lnTo>
                  <a:lnTo>
                    <a:pt x="3949830" y="509048"/>
                  </a:lnTo>
                  <a:lnTo>
                    <a:pt x="3930977" y="735291"/>
                  </a:lnTo>
                  <a:lnTo>
                    <a:pt x="3930977" y="735291"/>
                  </a:lnTo>
                  <a:lnTo>
                    <a:pt x="3874416" y="782425"/>
                  </a:lnTo>
                  <a:lnTo>
                    <a:pt x="3780148" y="754145"/>
                  </a:lnTo>
                  <a:lnTo>
                    <a:pt x="3714160" y="838986"/>
                  </a:lnTo>
                  <a:lnTo>
                    <a:pt x="3535051" y="810706"/>
                  </a:lnTo>
                  <a:lnTo>
                    <a:pt x="3469063" y="876693"/>
                  </a:lnTo>
                  <a:lnTo>
                    <a:pt x="3393649" y="867266"/>
                  </a:lnTo>
                  <a:lnTo>
                    <a:pt x="3384222" y="1018095"/>
                  </a:lnTo>
                  <a:lnTo>
                    <a:pt x="3582185" y="1385741"/>
                  </a:lnTo>
                  <a:lnTo>
                    <a:pt x="4147793" y="1263192"/>
                  </a:lnTo>
                  <a:lnTo>
                    <a:pt x="4147793" y="1263192"/>
                  </a:lnTo>
                  <a:lnTo>
                    <a:pt x="4166647" y="1348033"/>
                  </a:lnTo>
                  <a:lnTo>
                    <a:pt x="4270342" y="1404594"/>
                  </a:lnTo>
                  <a:lnTo>
                    <a:pt x="4260915" y="1470582"/>
                  </a:lnTo>
                  <a:lnTo>
                    <a:pt x="4345756" y="1583704"/>
                  </a:lnTo>
                  <a:lnTo>
                    <a:pt x="4345756" y="1621411"/>
                  </a:lnTo>
                  <a:lnTo>
                    <a:pt x="4345756" y="1621411"/>
                  </a:lnTo>
                  <a:lnTo>
                    <a:pt x="4298622" y="1649691"/>
                  </a:lnTo>
                  <a:lnTo>
                    <a:pt x="4345756" y="1706252"/>
                  </a:lnTo>
                  <a:lnTo>
                    <a:pt x="4496585" y="1791093"/>
                  </a:lnTo>
                  <a:lnTo>
                    <a:pt x="4685121" y="1781666"/>
                  </a:lnTo>
                  <a:lnTo>
                    <a:pt x="4864230" y="1800520"/>
                  </a:lnTo>
                  <a:lnTo>
                    <a:pt x="5071620" y="1885361"/>
                  </a:lnTo>
                  <a:lnTo>
                    <a:pt x="5260156" y="1923068"/>
                  </a:lnTo>
                  <a:lnTo>
                    <a:pt x="5260156" y="1923068"/>
                  </a:lnTo>
                  <a:lnTo>
                    <a:pt x="5203595" y="1998483"/>
                  </a:lnTo>
                  <a:lnTo>
                    <a:pt x="5231876" y="2111605"/>
                  </a:lnTo>
                  <a:lnTo>
                    <a:pt x="5279010" y="2205873"/>
                  </a:lnTo>
                  <a:lnTo>
                    <a:pt x="5279010" y="2205873"/>
                  </a:lnTo>
                  <a:lnTo>
                    <a:pt x="5316717" y="2300141"/>
                  </a:lnTo>
                  <a:lnTo>
                    <a:pt x="5354424" y="2290714"/>
                  </a:lnTo>
                  <a:lnTo>
                    <a:pt x="5439266" y="2403836"/>
                  </a:lnTo>
                  <a:lnTo>
                    <a:pt x="5552387" y="2290714"/>
                  </a:lnTo>
                  <a:lnTo>
                    <a:pt x="5542960" y="2224726"/>
                  </a:lnTo>
                  <a:lnTo>
                    <a:pt x="5590094" y="2177592"/>
                  </a:lnTo>
                  <a:lnTo>
                    <a:pt x="5778630" y="2177592"/>
                  </a:lnTo>
                  <a:lnTo>
                    <a:pt x="5872898" y="2187019"/>
                  </a:lnTo>
                  <a:lnTo>
                    <a:pt x="5920033" y="2215299"/>
                  </a:lnTo>
                  <a:lnTo>
                    <a:pt x="5854045" y="2262433"/>
                  </a:lnTo>
                  <a:lnTo>
                    <a:pt x="5788057" y="2347275"/>
                  </a:lnTo>
                  <a:lnTo>
                    <a:pt x="5665509" y="2347275"/>
                  </a:lnTo>
                  <a:lnTo>
                    <a:pt x="5740923" y="2422689"/>
                  </a:lnTo>
                  <a:lnTo>
                    <a:pt x="5731496" y="2488677"/>
                  </a:lnTo>
                  <a:lnTo>
                    <a:pt x="5703216" y="2535811"/>
                  </a:lnTo>
                  <a:lnTo>
                    <a:pt x="5797484" y="2573518"/>
                  </a:lnTo>
                  <a:lnTo>
                    <a:pt x="5778630" y="2639506"/>
                  </a:lnTo>
                  <a:lnTo>
                    <a:pt x="5806911" y="2658359"/>
                  </a:lnTo>
                  <a:lnTo>
                    <a:pt x="5806911" y="2752627"/>
                  </a:lnTo>
                  <a:lnTo>
                    <a:pt x="5872898" y="2762054"/>
                  </a:lnTo>
                  <a:lnTo>
                    <a:pt x="5863472" y="2771481"/>
                  </a:lnTo>
                  <a:lnTo>
                    <a:pt x="5872898" y="2865749"/>
                  </a:lnTo>
                  <a:lnTo>
                    <a:pt x="5844618" y="3044858"/>
                  </a:lnTo>
                  <a:lnTo>
                    <a:pt x="5891752" y="3073139"/>
                  </a:lnTo>
                  <a:lnTo>
                    <a:pt x="5854045" y="3167407"/>
                  </a:lnTo>
                  <a:lnTo>
                    <a:pt x="5854045" y="3167407"/>
                  </a:lnTo>
                  <a:lnTo>
                    <a:pt x="5835191" y="3280528"/>
                  </a:lnTo>
                  <a:lnTo>
                    <a:pt x="5759777" y="3242821"/>
                  </a:lnTo>
                  <a:lnTo>
                    <a:pt x="5797484" y="3516198"/>
                  </a:lnTo>
                  <a:lnTo>
                    <a:pt x="5693789" y="3535052"/>
                  </a:lnTo>
                  <a:lnTo>
                    <a:pt x="5590094" y="3619893"/>
                  </a:lnTo>
                  <a:lnTo>
                    <a:pt x="5486400" y="3695308"/>
                  </a:lnTo>
                  <a:lnTo>
                    <a:pt x="5382705" y="3723588"/>
                  </a:lnTo>
                  <a:lnTo>
                    <a:pt x="5382705" y="3723588"/>
                  </a:lnTo>
                  <a:lnTo>
                    <a:pt x="5354424" y="3921551"/>
                  </a:lnTo>
                  <a:lnTo>
                    <a:pt x="5316717" y="3959258"/>
                  </a:lnTo>
                  <a:lnTo>
                    <a:pt x="5363851" y="4110087"/>
                  </a:lnTo>
                  <a:lnTo>
                    <a:pt x="5382705" y="4270343"/>
                  </a:lnTo>
                  <a:lnTo>
                    <a:pt x="5373278" y="4364611"/>
                  </a:lnTo>
                  <a:lnTo>
                    <a:pt x="5410985" y="4411745"/>
                  </a:lnTo>
                  <a:lnTo>
                    <a:pt x="5552387" y="4515440"/>
                  </a:lnTo>
                  <a:lnTo>
                    <a:pt x="5571241" y="4590854"/>
                  </a:lnTo>
                  <a:lnTo>
                    <a:pt x="5533534" y="4666268"/>
                  </a:lnTo>
                  <a:lnTo>
                    <a:pt x="5476973" y="4732256"/>
                  </a:lnTo>
                  <a:lnTo>
                    <a:pt x="5458119" y="4807671"/>
                  </a:lnTo>
                  <a:lnTo>
                    <a:pt x="5439266" y="4920792"/>
                  </a:lnTo>
                  <a:lnTo>
                    <a:pt x="5448692" y="4996207"/>
                  </a:lnTo>
                  <a:lnTo>
                    <a:pt x="5392131" y="5062194"/>
                  </a:lnTo>
                  <a:lnTo>
                    <a:pt x="5279010" y="5062194"/>
                  </a:lnTo>
                  <a:lnTo>
                    <a:pt x="5231876" y="5062194"/>
                  </a:lnTo>
                  <a:lnTo>
                    <a:pt x="5099901" y="5137609"/>
                  </a:lnTo>
                  <a:lnTo>
                    <a:pt x="5156461" y="5250730"/>
                  </a:lnTo>
                  <a:lnTo>
                    <a:pt x="5165888" y="5458120"/>
                  </a:lnTo>
                  <a:lnTo>
                    <a:pt x="5137608" y="5740924"/>
                  </a:lnTo>
                  <a:lnTo>
                    <a:pt x="5109327" y="5986021"/>
                  </a:lnTo>
                  <a:lnTo>
                    <a:pt x="5099901" y="6108570"/>
                  </a:lnTo>
                  <a:lnTo>
                    <a:pt x="4694548" y="6730739"/>
                  </a:lnTo>
                  <a:lnTo>
                    <a:pt x="4364610" y="6655324"/>
                  </a:lnTo>
                  <a:lnTo>
                    <a:pt x="4185501" y="6504495"/>
                  </a:lnTo>
                  <a:lnTo>
                    <a:pt x="3761294" y="6259398"/>
                  </a:lnTo>
                  <a:lnTo>
                    <a:pt x="3817855" y="5872899"/>
                  </a:lnTo>
                  <a:lnTo>
                    <a:pt x="3836709" y="5693790"/>
                  </a:lnTo>
                  <a:lnTo>
                    <a:pt x="3855562" y="5608949"/>
                  </a:lnTo>
                  <a:lnTo>
                    <a:pt x="3874416" y="5476974"/>
                  </a:lnTo>
                  <a:lnTo>
                    <a:pt x="3723587" y="5401559"/>
                  </a:lnTo>
                  <a:lnTo>
                    <a:pt x="3572758" y="5476974"/>
                  </a:lnTo>
                  <a:lnTo>
                    <a:pt x="3440783" y="5486400"/>
                  </a:lnTo>
                  <a:lnTo>
                    <a:pt x="3308808" y="5514681"/>
                  </a:lnTo>
                  <a:lnTo>
                    <a:pt x="3242820" y="5552388"/>
                  </a:lnTo>
                  <a:lnTo>
                    <a:pt x="3139125" y="5684363"/>
                  </a:lnTo>
                  <a:lnTo>
                    <a:pt x="3167406" y="5561815"/>
                  </a:lnTo>
                  <a:lnTo>
                    <a:pt x="3044857" y="5373279"/>
                  </a:lnTo>
                  <a:lnTo>
                    <a:pt x="2988296" y="5410986"/>
                  </a:lnTo>
                  <a:lnTo>
                    <a:pt x="2922309" y="5344998"/>
                  </a:lnTo>
                  <a:lnTo>
                    <a:pt x="2884602" y="5241304"/>
                  </a:lnTo>
                  <a:lnTo>
                    <a:pt x="2828041" y="5024487"/>
                  </a:lnTo>
                  <a:lnTo>
                    <a:pt x="2809187" y="4967926"/>
                  </a:lnTo>
                  <a:lnTo>
                    <a:pt x="2780907" y="4873658"/>
                  </a:lnTo>
                  <a:lnTo>
                    <a:pt x="2705492" y="4901939"/>
                  </a:lnTo>
                  <a:lnTo>
                    <a:pt x="2564090" y="4892512"/>
                  </a:lnTo>
                  <a:lnTo>
                    <a:pt x="2479249" y="4883085"/>
                  </a:lnTo>
                  <a:lnTo>
                    <a:pt x="2356701" y="4901939"/>
                  </a:lnTo>
                  <a:lnTo>
                    <a:pt x="2224725" y="4901939"/>
                  </a:lnTo>
                  <a:lnTo>
                    <a:pt x="2083323" y="4892512"/>
                  </a:lnTo>
                  <a:lnTo>
                    <a:pt x="1998482" y="4901939"/>
                  </a:lnTo>
                  <a:lnTo>
                    <a:pt x="1970202" y="4930219"/>
                  </a:lnTo>
                  <a:lnTo>
                    <a:pt x="1951348" y="4958499"/>
                  </a:lnTo>
                  <a:lnTo>
                    <a:pt x="1951348" y="5043341"/>
                  </a:lnTo>
                  <a:lnTo>
                    <a:pt x="1894787" y="5109328"/>
                  </a:lnTo>
                  <a:lnTo>
                    <a:pt x="1696824" y="4977353"/>
                  </a:lnTo>
                  <a:lnTo>
                    <a:pt x="1574276" y="4779390"/>
                  </a:lnTo>
                  <a:lnTo>
                    <a:pt x="1640263" y="4713403"/>
                  </a:lnTo>
                  <a:lnTo>
                    <a:pt x="1640263" y="4666268"/>
                  </a:lnTo>
                  <a:lnTo>
                    <a:pt x="1508288" y="4656842"/>
                  </a:lnTo>
                  <a:lnTo>
                    <a:pt x="1131216" y="4534293"/>
                  </a:lnTo>
                  <a:lnTo>
                    <a:pt x="735290" y="4336330"/>
                  </a:lnTo>
                  <a:lnTo>
                    <a:pt x="659876" y="4298623"/>
                  </a:lnTo>
                  <a:lnTo>
                    <a:pt x="546754" y="4345757"/>
                  </a:lnTo>
                  <a:lnTo>
                    <a:pt x="471340" y="4336330"/>
                  </a:lnTo>
                  <a:lnTo>
                    <a:pt x="471340" y="4336330"/>
                  </a:lnTo>
                  <a:lnTo>
                    <a:pt x="339364" y="4326904"/>
                  </a:lnTo>
                  <a:lnTo>
                    <a:pt x="339364" y="4326904"/>
                  </a:lnTo>
                  <a:lnTo>
                    <a:pt x="320511" y="4232636"/>
                  </a:lnTo>
                  <a:lnTo>
                    <a:pt x="329938" y="4157221"/>
                  </a:lnTo>
                  <a:lnTo>
                    <a:pt x="263950" y="4100660"/>
                  </a:lnTo>
                  <a:lnTo>
                    <a:pt x="367645" y="4015819"/>
                  </a:lnTo>
                  <a:lnTo>
                    <a:pt x="424206" y="3940405"/>
                  </a:lnTo>
                  <a:lnTo>
                    <a:pt x="452486" y="3930978"/>
                  </a:lnTo>
                  <a:lnTo>
                    <a:pt x="490193" y="4006392"/>
                  </a:lnTo>
                  <a:lnTo>
                    <a:pt x="565608" y="3968685"/>
                  </a:lnTo>
                  <a:lnTo>
                    <a:pt x="641022" y="3827283"/>
                  </a:lnTo>
                  <a:lnTo>
                    <a:pt x="707010" y="3846137"/>
                  </a:lnTo>
                  <a:lnTo>
                    <a:pt x="754144" y="3846137"/>
                  </a:lnTo>
                  <a:lnTo>
                    <a:pt x="754144" y="3846137"/>
                  </a:lnTo>
                  <a:lnTo>
                    <a:pt x="782424" y="3808429"/>
                  </a:lnTo>
                  <a:lnTo>
                    <a:pt x="820131" y="3808429"/>
                  </a:lnTo>
                  <a:lnTo>
                    <a:pt x="857839" y="3723588"/>
                  </a:lnTo>
                  <a:lnTo>
                    <a:pt x="820131" y="3695308"/>
                  </a:lnTo>
                  <a:lnTo>
                    <a:pt x="697583" y="3742442"/>
                  </a:lnTo>
                  <a:lnTo>
                    <a:pt x="622169" y="3723588"/>
                  </a:lnTo>
                  <a:lnTo>
                    <a:pt x="556181" y="3695308"/>
                  </a:lnTo>
                  <a:lnTo>
                    <a:pt x="480767" y="3610466"/>
                  </a:lnTo>
                  <a:lnTo>
                    <a:pt x="424206" y="3619893"/>
                  </a:lnTo>
                  <a:lnTo>
                    <a:pt x="395925" y="3619893"/>
                  </a:lnTo>
                  <a:lnTo>
                    <a:pt x="339364" y="3516198"/>
                  </a:lnTo>
                  <a:lnTo>
                    <a:pt x="254523" y="3440784"/>
                  </a:lnTo>
                  <a:lnTo>
                    <a:pt x="160255" y="3355943"/>
                  </a:lnTo>
                  <a:lnTo>
                    <a:pt x="28280" y="3365370"/>
                  </a:lnTo>
                  <a:lnTo>
                    <a:pt x="37707" y="3271101"/>
                  </a:lnTo>
                  <a:lnTo>
                    <a:pt x="0" y="3214541"/>
                  </a:lnTo>
                  <a:lnTo>
                    <a:pt x="47134" y="3139126"/>
                  </a:lnTo>
                  <a:lnTo>
                    <a:pt x="226243" y="3044858"/>
                  </a:lnTo>
                  <a:lnTo>
                    <a:pt x="282804" y="2941163"/>
                  </a:lnTo>
                  <a:lnTo>
                    <a:pt x="329938" y="2941163"/>
                  </a:lnTo>
                  <a:lnTo>
                    <a:pt x="377072" y="2828042"/>
                  </a:lnTo>
                  <a:lnTo>
                    <a:pt x="405352" y="2620652"/>
                  </a:lnTo>
                  <a:lnTo>
                    <a:pt x="414779" y="2479250"/>
                  </a:lnTo>
                  <a:lnTo>
                    <a:pt x="414779" y="2413262"/>
                  </a:lnTo>
                  <a:lnTo>
                    <a:pt x="75414" y="2271860"/>
                  </a:lnTo>
                  <a:lnTo>
                    <a:pt x="56560" y="2224726"/>
                  </a:lnTo>
                  <a:lnTo>
                    <a:pt x="263950" y="2064471"/>
                  </a:lnTo>
                  <a:lnTo>
                    <a:pt x="348791" y="2007910"/>
                  </a:lnTo>
                  <a:lnTo>
                    <a:pt x="377072" y="1989056"/>
                  </a:lnTo>
                  <a:lnTo>
                    <a:pt x="377072" y="1989056"/>
                  </a:lnTo>
                  <a:lnTo>
                    <a:pt x="320511" y="1866508"/>
                  </a:lnTo>
                  <a:lnTo>
                    <a:pt x="367645" y="1809947"/>
                  </a:lnTo>
                  <a:lnTo>
                    <a:pt x="443059" y="1677972"/>
                  </a:lnTo>
                  <a:lnTo>
                    <a:pt x="509047" y="1640264"/>
                  </a:lnTo>
                  <a:lnTo>
                    <a:pt x="565608" y="1583704"/>
                  </a:lnTo>
                  <a:lnTo>
                    <a:pt x="622169" y="1602557"/>
                  </a:lnTo>
                  <a:lnTo>
                    <a:pt x="669303" y="1621411"/>
                  </a:lnTo>
                  <a:lnTo>
                    <a:pt x="669303" y="1621411"/>
                  </a:lnTo>
                  <a:lnTo>
                    <a:pt x="820131" y="1593130"/>
                  </a:lnTo>
                  <a:lnTo>
                    <a:pt x="876692" y="1593130"/>
                  </a:lnTo>
                  <a:lnTo>
                    <a:pt x="857839" y="1649691"/>
                  </a:lnTo>
                  <a:lnTo>
                    <a:pt x="952107" y="1696825"/>
                  </a:lnTo>
                  <a:lnTo>
                    <a:pt x="999241" y="1602557"/>
                  </a:lnTo>
                  <a:lnTo>
                    <a:pt x="1008668" y="1498862"/>
                  </a:lnTo>
                  <a:lnTo>
                    <a:pt x="1036948" y="1442301"/>
                  </a:lnTo>
                  <a:lnTo>
                    <a:pt x="1093509" y="1385741"/>
                  </a:lnTo>
                  <a:lnTo>
                    <a:pt x="1065228" y="1348033"/>
                  </a:lnTo>
                  <a:lnTo>
                    <a:pt x="1084082" y="1291473"/>
                  </a:lnTo>
                  <a:lnTo>
                    <a:pt x="1093509" y="1272619"/>
                  </a:lnTo>
                  <a:lnTo>
                    <a:pt x="1102936" y="1234912"/>
                  </a:lnTo>
                  <a:lnTo>
                    <a:pt x="1150070" y="1244339"/>
                  </a:lnTo>
                  <a:lnTo>
                    <a:pt x="1150070" y="1168924"/>
                  </a:lnTo>
                  <a:lnTo>
                    <a:pt x="1197204" y="1131217"/>
                  </a:lnTo>
                  <a:lnTo>
                    <a:pt x="1159496" y="1093510"/>
                  </a:lnTo>
                  <a:lnTo>
                    <a:pt x="1140643" y="1102937"/>
                  </a:lnTo>
                  <a:lnTo>
                    <a:pt x="1112362" y="1046376"/>
                  </a:lnTo>
                  <a:lnTo>
                    <a:pt x="1112362" y="999242"/>
                  </a:lnTo>
                  <a:lnTo>
                    <a:pt x="1074655" y="989815"/>
                  </a:lnTo>
                  <a:lnTo>
                    <a:pt x="1027521" y="989815"/>
                  </a:lnTo>
                  <a:lnTo>
                    <a:pt x="1008668" y="933254"/>
                  </a:lnTo>
                  <a:lnTo>
                    <a:pt x="989814" y="810706"/>
                  </a:lnTo>
                  <a:lnTo>
                    <a:pt x="1084082" y="697584"/>
                  </a:lnTo>
                  <a:lnTo>
                    <a:pt x="1102936" y="622170"/>
                  </a:lnTo>
                  <a:lnTo>
                    <a:pt x="1112362" y="556182"/>
                  </a:lnTo>
                  <a:lnTo>
                    <a:pt x="1112362" y="556182"/>
                  </a:lnTo>
                  <a:lnTo>
                    <a:pt x="1112362" y="461914"/>
                  </a:lnTo>
                  <a:lnTo>
                    <a:pt x="1131216" y="377073"/>
                  </a:lnTo>
                  <a:lnTo>
                    <a:pt x="1140643" y="282805"/>
                  </a:lnTo>
                  <a:lnTo>
                    <a:pt x="1187777" y="197963"/>
                  </a:lnTo>
                  <a:close/>
                </a:path>
              </a:pathLst>
            </a:custGeom>
            <a:noFill/>
            <a:ln w="444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709871" y="1378240"/>
            <a:ext cx="5865510" cy="2819690"/>
            <a:chOff x="1709871" y="1378240"/>
            <a:chExt cx="5865510" cy="2819690"/>
          </a:xfrm>
        </p:grpSpPr>
        <p:sp>
          <p:nvSpPr>
            <p:cNvPr id="3" name="Oval 2"/>
            <p:cNvSpPr/>
            <p:nvPr/>
          </p:nvSpPr>
          <p:spPr>
            <a:xfrm>
              <a:off x="4312715" y="2352377"/>
              <a:ext cx="900000" cy="90000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9" name="Oval 28"/>
            <p:cNvSpPr/>
            <p:nvPr/>
          </p:nvSpPr>
          <p:spPr>
            <a:xfrm>
              <a:off x="3388614" y="2925436"/>
              <a:ext cx="900000" cy="90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1" name="Oval 30"/>
            <p:cNvSpPr/>
            <p:nvPr/>
          </p:nvSpPr>
          <p:spPr>
            <a:xfrm>
              <a:off x="5189562" y="3104686"/>
              <a:ext cx="630000" cy="630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5" name="Oval 34"/>
            <p:cNvSpPr/>
            <p:nvPr/>
          </p:nvSpPr>
          <p:spPr>
            <a:xfrm>
              <a:off x="2787795" y="2971039"/>
              <a:ext cx="540000" cy="540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6" name="Oval 35"/>
            <p:cNvSpPr/>
            <p:nvPr/>
          </p:nvSpPr>
          <p:spPr>
            <a:xfrm>
              <a:off x="2057972" y="2348761"/>
              <a:ext cx="540000" cy="540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462305" y="2642918"/>
              <a:ext cx="6008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E" sz="1400" b="1" dirty="0" smtClean="0">
                  <a:solidFill>
                    <a:schemeClr val="bg1"/>
                  </a:solidFill>
                </a:rPr>
                <a:t>2,860</a:t>
              </a:r>
              <a:endParaRPr lang="en-IE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027562" y="2468925"/>
              <a:ext cx="6008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E" sz="1400" b="1" dirty="0" smtClean="0">
                  <a:solidFill>
                    <a:schemeClr val="bg1"/>
                  </a:solidFill>
                </a:rPr>
                <a:t>537</a:t>
              </a:r>
              <a:endParaRPr lang="en-IE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538204" y="3221547"/>
              <a:ext cx="6008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E" sz="1400" b="1" dirty="0" smtClean="0">
                  <a:solidFill>
                    <a:schemeClr val="bg1"/>
                  </a:solidFill>
                </a:rPr>
                <a:t>3,035</a:t>
              </a:r>
              <a:endParaRPr lang="en-IE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199760" y="3273408"/>
              <a:ext cx="6008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E" sz="1400" b="1" dirty="0" smtClean="0">
                  <a:solidFill>
                    <a:schemeClr val="bg1"/>
                  </a:solidFill>
                </a:rPr>
                <a:t>376</a:t>
              </a:r>
              <a:endParaRPr lang="en-IE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755118" y="3080637"/>
              <a:ext cx="6008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E" sz="1400" b="1" dirty="0" smtClean="0">
                  <a:solidFill>
                    <a:schemeClr val="bg1"/>
                  </a:solidFill>
                </a:rPr>
                <a:t>323</a:t>
              </a:r>
              <a:endParaRPr lang="en-IE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5206990" y="1724081"/>
              <a:ext cx="720000" cy="7200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5266580" y="1930192"/>
              <a:ext cx="6008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E" sz="1400" b="1" dirty="0" smtClean="0">
                  <a:solidFill>
                    <a:schemeClr val="bg1"/>
                  </a:solidFill>
                </a:rPr>
                <a:t>1,684</a:t>
              </a:r>
              <a:endParaRPr lang="en-IE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3694804" y="1378240"/>
              <a:ext cx="1090657" cy="338554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IE" sz="1600" b="1" i="1" dirty="0" err="1" smtClean="0">
                  <a:solidFill>
                    <a:srgbClr val="002060"/>
                  </a:solidFill>
                </a:rPr>
                <a:t>Clondalkin</a:t>
              </a:r>
              <a:endParaRPr lang="en-IE" sz="1600" b="1" i="1" dirty="0">
                <a:solidFill>
                  <a:srgbClr val="002060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3861565" y="1734040"/>
              <a:ext cx="720000" cy="720000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921155" y="1942774"/>
              <a:ext cx="6008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E" sz="1400" b="1" dirty="0" smtClean="0">
                  <a:solidFill>
                    <a:schemeClr val="bg1"/>
                  </a:solidFill>
                </a:rPr>
                <a:t>2,047</a:t>
              </a:r>
              <a:endParaRPr lang="en-IE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960174" y="1941903"/>
              <a:ext cx="1615207" cy="338554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IE" sz="1600" b="1" i="1" dirty="0" smtClean="0">
                  <a:solidFill>
                    <a:srgbClr val="00B0F0"/>
                  </a:solidFill>
                </a:rPr>
                <a:t>Rest of County*</a:t>
              </a:r>
              <a:endParaRPr lang="en-IE" sz="1600" b="1" i="1" dirty="0">
                <a:solidFill>
                  <a:srgbClr val="00B0F0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951543" y="3806236"/>
              <a:ext cx="1950894" cy="338554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IE" sz="1600" b="1" i="1" dirty="0" err="1" smtClean="0">
                  <a:solidFill>
                    <a:schemeClr val="accent2"/>
                  </a:solidFill>
                </a:rPr>
                <a:t>Ballycullen</a:t>
              </a:r>
              <a:r>
                <a:rPr lang="en-IE" sz="1600" b="1" i="1" dirty="0" smtClean="0">
                  <a:solidFill>
                    <a:schemeClr val="accent2"/>
                  </a:solidFill>
                </a:rPr>
                <a:t>/</a:t>
              </a:r>
              <a:r>
                <a:rPr lang="en-IE" sz="1600" b="1" i="1" dirty="0" err="1" smtClean="0">
                  <a:solidFill>
                    <a:schemeClr val="accent2"/>
                  </a:solidFill>
                </a:rPr>
                <a:t>Oldcourt</a:t>
              </a:r>
              <a:endParaRPr lang="en-IE" sz="1600" b="1" i="1" dirty="0">
                <a:solidFill>
                  <a:schemeClr val="accent2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003998" y="3859376"/>
              <a:ext cx="1669229" cy="338554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IE" sz="1600" b="1" i="1" dirty="0" err="1" smtClean="0">
                  <a:solidFill>
                    <a:srgbClr val="FF0000"/>
                  </a:solidFill>
                </a:rPr>
                <a:t>Saggart</a:t>
              </a:r>
              <a:r>
                <a:rPr lang="en-IE" sz="1600" b="1" i="1" dirty="0" smtClean="0">
                  <a:solidFill>
                    <a:srgbClr val="FF0000"/>
                  </a:solidFill>
                </a:rPr>
                <a:t>/</a:t>
              </a:r>
              <a:r>
                <a:rPr lang="en-IE" sz="1600" b="1" i="1" dirty="0" err="1" smtClean="0">
                  <a:solidFill>
                    <a:srgbClr val="FF0000"/>
                  </a:solidFill>
                </a:rPr>
                <a:t>Citywest</a:t>
              </a:r>
              <a:endParaRPr lang="en-IE" sz="1600" b="1" i="1" dirty="0">
                <a:solidFill>
                  <a:srgbClr val="FF0000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709871" y="3081132"/>
              <a:ext cx="1065889" cy="338554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IE" sz="1600" b="1" i="1" dirty="0" err="1" smtClean="0">
                  <a:solidFill>
                    <a:schemeClr val="accent2">
                      <a:lumMod val="50000"/>
                    </a:schemeClr>
                  </a:solidFill>
                </a:rPr>
                <a:t>Rathcoole</a:t>
              </a:r>
              <a:endParaRPr lang="en-IE" sz="1600" b="1" i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807788" y="1992254"/>
              <a:ext cx="1089495" cy="338554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IE" sz="1600" b="1" i="1" dirty="0" smtClean="0">
                  <a:solidFill>
                    <a:schemeClr val="accent6">
                      <a:lumMod val="50000"/>
                    </a:schemeClr>
                  </a:solidFill>
                </a:rPr>
                <a:t>Newcastle</a:t>
              </a:r>
              <a:endParaRPr lang="en-IE" sz="1600" b="1" i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5260704" y="2627529"/>
            <a:ext cx="878380" cy="33855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E" sz="1600" b="1" i="1" dirty="0" smtClean="0">
                <a:solidFill>
                  <a:srgbClr val="7030A0"/>
                </a:solidFill>
              </a:rPr>
              <a:t>Tallaght</a:t>
            </a:r>
            <a:endParaRPr lang="en-IE" sz="1600" b="1" i="1" dirty="0">
              <a:solidFill>
                <a:srgbClr val="7030A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380383" y="6361132"/>
            <a:ext cx="3420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 smtClean="0"/>
              <a:t>Total: 10,862 Residential Units**</a:t>
            </a:r>
            <a:endParaRPr lang="en-IE" b="1" dirty="0"/>
          </a:p>
        </p:txBody>
      </p:sp>
    </p:spTree>
    <p:extLst>
      <p:ext uri="{BB962C8B-B14F-4D97-AF65-F5344CB8AC3E}">
        <p14:creationId xmlns:p14="http://schemas.microsoft.com/office/powerpoint/2010/main" val="349446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TextBox 2"/>
          <p:cNvSpPr txBox="1"/>
          <p:nvPr/>
        </p:nvSpPr>
        <p:spPr>
          <a:xfrm>
            <a:off x="265723" y="2836983"/>
            <a:ext cx="8299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dirty="0" smtClean="0">
                <a:solidFill>
                  <a:schemeClr val="bg1"/>
                </a:solidFill>
              </a:rPr>
              <a:t>Application Examples</a:t>
            </a:r>
            <a:endParaRPr lang="en-IE" sz="2800" dirty="0">
              <a:solidFill>
                <a:schemeClr val="bg1">
                  <a:lumMod val="85000"/>
                </a:schemeClr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46323" y="2751026"/>
            <a:ext cx="3506662" cy="1562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3172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V="1">
            <a:off x="291616" y="550552"/>
            <a:ext cx="2309821" cy="435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98773" y="135396"/>
            <a:ext cx="2528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 err="1"/>
              <a:t>Kennelsfort</a:t>
            </a:r>
            <a:r>
              <a:rPr lang="en-IE" b="1" dirty="0"/>
              <a:t> Road Lower</a:t>
            </a:r>
            <a:endParaRPr lang="en-IE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3" y="6209289"/>
            <a:ext cx="1185862" cy="571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527" y="6209289"/>
            <a:ext cx="603494" cy="570998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100138" y="18256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821" t="22979" r="60427" b="13760"/>
          <a:stretch/>
        </p:blipFill>
        <p:spPr>
          <a:xfrm>
            <a:off x="0" y="1195287"/>
            <a:ext cx="9144000" cy="442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803613"/>
            <a:ext cx="1727200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IE" b="1" dirty="0" smtClean="0">
                <a:solidFill>
                  <a:schemeClr val="bg1"/>
                </a:solidFill>
              </a:rPr>
              <a:t>303 Apartments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1235020"/>
            <a:ext cx="1797538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IE" b="1" dirty="0" smtClean="0"/>
              <a:t>274 Car-parking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" y="1666427"/>
            <a:ext cx="859692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IE" b="1" dirty="0" err="1" smtClean="0"/>
              <a:t>Creche</a:t>
            </a:r>
            <a:endParaRPr lang="en-IE" b="1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0" y="2134766"/>
            <a:ext cx="188810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E" b="1" dirty="0"/>
              <a:t>Site Area: </a:t>
            </a:r>
            <a:r>
              <a:rPr lang="en-IE" b="1" dirty="0" smtClean="0"/>
              <a:t>1.27ha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2537393"/>
            <a:ext cx="203981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E" b="1" dirty="0"/>
              <a:t>Site </a:t>
            </a:r>
            <a:r>
              <a:rPr lang="en-IE" b="1" dirty="0" smtClean="0"/>
              <a:t>Coverage: 0.34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2947238"/>
            <a:ext cx="26014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E" b="1" dirty="0" smtClean="0"/>
              <a:t>Density: 238 units per ha. </a:t>
            </a:r>
          </a:p>
        </p:txBody>
      </p:sp>
    </p:spTree>
    <p:extLst>
      <p:ext uri="{BB962C8B-B14F-4D97-AF65-F5344CB8AC3E}">
        <p14:creationId xmlns:p14="http://schemas.microsoft.com/office/powerpoint/2010/main" val="229999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V="1">
            <a:off x="291616" y="550552"/>
            <a:ext cx="2309821" cy="435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98773" y="135396"/>
            <a:ext cx="2528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 err="1"/>
              <a:t>Kennelsfort</a:t>
            </a:r>
            <a:r>
              <a:rPr lang="en-IE" b="1" dirty="0"/>
              <a:t> Road Lower</a:t>
            </a:r>
            <a:endParaRPr lang="en-IE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3" y="6209289"/>
            <a:ext cx="1185862" cy="571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527" y="6209289"/>
            <a:ext cx="603494" cy="570998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100138" y="18256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23029" r="51881" b="19231"/>
          <a:stretch/>
        </p:blipFill>
        <p:spPr>
          <a:xfrm>
            <a:off x="0" y="1517366"/>
            <a:ext cx="9144000" cy="30858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8773" y="4731961"/>
            <a:ext cx="76957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 smtClean="0"/>
              <a:t>Refusal</a:t>
            </a:r>
          </a:p>
          <a:p>
            <a:pPr marL="342900" indent="-342900">
              <a:buAutoNum type="arabicPeriod"/>
            </a:pPr>
            <a:r>
              <a:rPr lang="en-IE" dirty="0" smtClean="0"/>
              <a:t>Design; overdevelopment of the site; overbearing &amp; overshadowing impact;</a:t>
            </a:r>
          </a:p>
          <a:p>
            <a:pPr marL="342900" indent="-342900">
              <a:buAutoNum type="arabicPeriod"/>
            </a:pPr>
            <a:r>
              <a:rPr lang="en-IE" dirty="0" smtClean="0"/>
              <a:t>Access &amp; Traffic;</a:t>
            </a:r>
          </a:p>
          <a:p>
            <a:pPr marL="342900" indent="-342900">
              <a:buAutoNum type="arabicPeriod"/>
            </a:pPr>
            <a:r>
              <a:rPr lang="en-IE" dirty="0" smtClean="0"/>
              <a:t>Application premature pending the preparation of a masterplan for the site; </a:t>
            </a:r>
          </a:p>
          <a:p>
            <a:pPr marL="342900" indent="-342900">
              <a:buAutoNum type="arabicPeriod"/>
            </a:pPr>
            <a:r>
              <a:rPr lang="en-IE" dirty="0" smtClean="0"/>
              <a:t>Information relating to surface water insufficient.   </a:t>
            </a:r>
          </a:p>
        </p:txBody>
      </p:sp>
    </p:spTree>
    <p:extLst>
      <p:ext uri="{BB962C8B-B14F-4D97-AF65-F5344CB8AC3E}">
        <p14:creationId xmlns:p14="http://schemas.microsoft.com/office/powerpoint/2010/main" val="272071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V="1">
            <a:off x="291616" y="550552"/>
            <a:ext cx="2309821" cy="435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3" y="6209289"/>
            <a:ext cx="1185862" cy="571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527" y="6209289"/>
            <a:ext cx="603494" cy="5709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835259" y="-247175"/>
            <a:ext cx="5261252" cy="733669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8773" y="135396"/>
            <a:ext cx="2481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 smtClean="0"/>
              <a:t>Cooldown Commons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803613"/>
            <a:ext cx="1539631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IE" b="1" dirty="0" smtClean="0">
                <a:solidFill>
                  <a:schemeClr val="bg1"/>
                </a:solidFill>
              </a:rPr>
              <a:t>459 dwellings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1235020"/>
            <a:ext cx="1797538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IE" b="1" dirty="0" smtClean="0"/>
              <a:t>294 Apartments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1666427"/>
            <a:ext cx="1283555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IE" b="1" dirty="0" smtClean="0"/>
              <a:t>123 Houses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04492" y="3481156"/>
            <a:ext cx="1711569" cy="27699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IE" sz="1200" b="1" dirty="0" smtClean="0">
                <a:solidFill>
                  <a:schemeClr val="bg1"/>
                </a:solidFill>
              </a:rPr>
              <a:t>1,810 </a:t>
            </a:r>
            <a:r>
              <a:rPr lang="en-IE" sz="1200" b="1" dirty="0" err="1" smtClean="0">
                <a:solidFill>
                  <a:schemeClr val="bg1"/>
                </a:solidFill>
              </a:rPr>
              <a:t>sq.m</a:t>
            </a:r>
            <a:r>
              <a:rPr lang="en-IE" sz="1200" b="1" dirty="0" smtClean="0">
                <a:solidFill>
                  <a:schemeClr val="bg1"/>
                </a:solidFill>
              </a:rPr>
              <a:t> Open Space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870" y="2190977"/>
            <a:ext cx="1888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/>
              <a:t>Site Area: 7.49ha</a:t>
            </a:r>
            <a:endParaRPr lang="en-IE" b="1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0" y="2537393"/>
            <a:ext cx="2039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/>
              <a:t>Site </a:t>
            </a:r>
            <a:r>
              <a:rPr lang="en-IE" b="1" dirty="0" smtClean="0"/>
              <a:t>Coverage: 0.38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2867173"/>
            <a:ext cx="2523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 smtClean="0"/>
              <a:t>Density: 83 units per ha.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83555" y="4479963"/>
            <a:ext cx="1127719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IE" b="1" dirty="0" smtClean="0">
                <a:solidFill>
                  <a:schemeClr val="bg1"/>
                </a:solidFill>
              </a:rPr>
              <a:t>3 storeys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433203" y="1681835"/>
            <a:ext cx="1127719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IE" b="1" dirty="0">
                <a:solidFill>
                  <a:schemeClr val="bg1"/>
                </a:solidFill>
              </a:rPr>
              <a:t>4</a:t>
            </a:r>
            <a:r>
              <a:rPr lang="en-IE" b="1" dirty="0" smtClean="0">
                <a:solidFill>
                  <a:schemeClr val="bg1"/>
                </a:solidFill>
              </a:rPr>
              <a:t> storeys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931321" y="2470362"/>
            <a:ext cx="1259202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IE" b="1" dirty="0" smtClean="0">
                <a:solidFill>
                  <a:schemeClr val="bg1"/>
                </a:solidFill>
              </a:rPr>
              <a:t>5/6 storeys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440247" y="3051839"/>
            <a:ext cx="1259202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IE" b="1" dirty="0" smtClean="0">
                <a:solidFill>
                  <a:schemeClr val="bg1"/>
                </a:solidFill>
              </a:rPr>
              <a:t>5/6 storeys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794921" y="3787214"/>
            <a:ext cx="1259202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IE" b="1" dirty="0" smtClean="0">
                <a:solidFill>
                  <a:schemeClr val="bg1"/>
                </a:solidFill>
              </a:rPr>
              <a:t>5/6 storeys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819783" y="2250526"/>
            <a:ext cx="1656862" cy="27699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IE" sz="1200" b="1" dirty="0" err="1" smtClean="0">
                <a:solidFill>
                  <a:schemeClr val="bg1"/>
                </a:solidFill>
              </a:rPr>
              <a:t>Creche</a:t>
            </a:r>
            <a:r>
              <a:rPr lang="en-IE" sz="1200" b="1" dirty="0" smtClean="0">
                <a:solidFill>
                  <a:schemeClr val="bg1"/>
                </a:solidFill>
              </a:rPr>
              <a:t> &amp; Play Area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040368" y="3510215"/>
            <a:ext cx="1711569" cy="27699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IE" sz="1200" b="1" dirty="0" smtClean="0">
                <a:solidFill>
                  <a:schemeClr val="bg1"/>
                </a:solidFill>
              </a:rPr>
              <a:t>1,275 </a:t>
            </a:r>
            <a:r>
              <a:rPr lang="en-IE" sz="1200" b="1" dirty="0" err="1" smtClean="0">
                <a:solidFill>
                  <a:schemeClr val="bg1"/>
                </a:solidFill>
              </a:rPr>
              <a:t>sq.m</a:t>
            </a:r>
            <a:r>
              <a:rPr lang="en-IE" sz="1200" b="1" dirty="0" smtClean="0">
                <a:solidFill>
                  <a:schemeClr val="bg1"/>
                </a:solidFill>
              </a:rPr>
              <a:t> Open Space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464643" y="1604352"/>
            <a:ext cx="1711569" cy="27699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IE" sz="1200" b="1" dirty="0" smtClean="0">
                <a:solidFill>
                  <a:schemeClr val="bg1"/>
                </a:solidFill>
              </a:rPr>
              <a:t>1,830 </a:t>
            </a:r>
            <a:r>
              <a:rPr lang="en-IE" sz="1200" b="1" dirty="0" err="1" smtClean="0">
                <a:solidFill>
                  <a:schemeClr val="bg1"/>
                </a:solidFill>
              </a:rPr>
              <a:t>sq.m</a:t>
            </a:r>
            <a:r>
              <a:rPr lang="en-IE" sz="1200" b="1" dirty="0" smtClean="0">
                <a:solidFill>
                  <a:schemeClr val="bg1"/>
                </a:solidFill>
              </a:rPr>
              <a:t> Open Space</a:t>
            </a:r>
          </a:p>
        </p:txBody>
      </p:sp>
    </p:spTree>
    <p:extLst>
      <p:ext uri="{BB962C8B-B14F-4D97-AF65-F5344CB8AC3E}">
        <p14:creationId xmlns:p14="http://schemas.microsoft.com/office/powerpoint/2010/main" val="198218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3045</TotalTime>
  <Words>357</Words>
  <Application>Microsoft Office PowerPoint</Application>
  <PresentationFormat>On-screen Show (4:3)</PresentationFormat>
  <Paragraphs>102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South Dublin County Council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Frehill;William Byrne</dc:creator>
  <cp:lastModifiedBy>Jason Frehill</cp:lastModifiedBy>
  <cp:revision>148</cp:revision>
  <cp:lastPrinted>2019-02-25T16:08:54Z</cp:lastPrinted>
  <dcterms:created xsi:type="dcterms:W3CDTF">2019-01-24T16:20:36Z</dcterms:created>
  <dcterms:modified xsi:type="dcterms:W3CDTF">2019-03-12T09:10:21Z</dcterms:modified>
</cp:coreProperties>
</file>