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7" r:id="rId2"/>
    <p:sldId id="279" r:id="rId3"/>
    <p:sldId id="259" r:id="rId4"/>
    <p:sldId id="278" r:id="rId5"/>
    <p:sldId id="284" r:id="rId6"/>
    <p:sldId id="260" r:id="rId7"/>
    <p:sldId id="286" r:id="rId8"/>
    <p:sldId id="281" r:id="rId9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457D"/>
    <a:srgbClr val="FFF4E7"/>
    <a:srgbClr val="800080"/>
    <a:srgbClr val="BF5D9E"/>
    <a:srgbClr val="8F3972"/>
    <a:srgbClr val="B94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B74F7-845C-445D-80F1-47D3D484C1D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5ED3417-0AD9-48EC-B770-E5E8DECB2516}">
      <dgm:prSet phldrT="[Text]"/>
      <dgm:spPr/>
      <dgm:t>
        <a:bodyPr/>
        <a:lstStyle/>
        <a:p>
          <a:r>
            <a:rPr lang="en-IE" b="1" dirty="0" smtClean="0"/>
            <a:t>Ballycullen-Oldcourt LAP 2014</a:t>
          </a:r>
          <a:endParaRPr lang="en-IE" b="1" dirty="0"/>
        </a:p>
      </dgm:t>
    </dgm:pt>
    <dgm:pt modelId="{22979B6E-CCB4-4944-A25B-2396EA20AC7C}" type="parTrans" cxnId="{A867B7B4-29C6-4F4F-9F65-AD2010F61DEB}">
      <dgm:prSet/>
      <dgm:spPr/>
      <dgm:t>
        <a:bodyPr/>
        <a:lstStyle/>
        <a:p>
          <a:endParaRPr lang="en-IE"/>
        </a:p>
      </dgm:t>
    </dgm:pt>
    <dgm:pt modelId="{2D539737-F175-466D-BB66-B3BAB398A170}" type="sibTrans" cxnId="{A867B7B4-29C6-4F4F-9F65-AD2010F61DEB}">
      <dgm:prSet/>
      <dgm:spPr/>
      <dgm:t>
        <a:bodyPr/>
        <a:lstStyle/>
        <a:p>
          <a:endParaRPr lang="en-IE"/>
        </a:p>
      </dgm:t>
    </dgm:pt>
    <dgm:pt modelId="{CCCD41D6-D133-4CA4-817C-3D14E43E6429}">
      <dgm:prSet phldrT="[Text]" custT="1"/>
      <dgm:spPr/>
      <dgm:t>
        <a:bodyPr/>
        <a:lstStyle/>
        <a:p>
          <a:r>
            <a:rPr lang="en-IE" sz="1050" b="1" dirty="0" smtClean="0"/>
            <a:t>Adopted 6th May 2014 </a:t>
          </a:r>
          <a:endParaRPr lang="en-IE" sz="1050" b="1" dirty="0"/>
        </a:p>
      </dgm:t>
    </dgm:pt>
    <dgm:pt modelId="{04994D79-00DB-417B-BC90-291FCC183419}" type="parTrans" cxnId="{C6677D86-5050-4FF3-B141-D3626C6D21B4}">
      <dgm:prSet/>
      <dgm:spPr/>
      <dgm:t>
        <a:bodyPr/>
        <a:lstStyle/>
        <a:p>
          <a:endParaRPr lang="en-IE"/>
        </a:p>
      </dgm:t>
    </dgm:pt>
    <dgm:pt modelId="{7B44C393-5467-499E-87DC-BF8B18781E57}" type="sibTrans" cxnId="{C6677D86-5050-4FF3-B141-D3626C6D21B4}">
      <dgm:prSet/>
      <dgm:spPr/>
      <dgm:t>
        <a:bodyPr/>
        <a:lstStyle/>
        <a:p>
          <a:endParaRPr lang="en-IE"/>
        </a:p>
      </dgm:t>
    </dgm:pt>
    <dgm:pt modelId="{BBFE867D-6790-40DD-8C19-C95C8F8775C3}">
      <dgm:prSet phldrT="[Text]"/>
      <dgm:spPr/>
      <dgm:t>
        <a:bodyPr/>
        <a:lstStyle/>
        <a:p>
          <a:r>
            <a:rPr lang="en-IE" b="1" dirty="0" smtClean="0"/>
            <a:t>SDCC adopted Amendment 1 of LAP </a:t>
          </a:r>
          <a:endParaRPr lang="en-IE" b="1" dirty="0"/>
        </a:p>
      </dgm:t>
    </dgm:pt>
    <dgm:pt modelId="{6F6F5F94-E631-4C79-BE59-423A1D2F13CC}" type="parTrans" cxnId="{5DD25116-F918-4AC5-9B5D-4CFB00CFEF74}">
      <dgm:prSet/>
      <dgm:spPr/>
      <dgm:t>
        <a:bodyPr/>
        <a:lstStyle/>
        <a:p>
          <a:endParaRPr lang="en-IE"/>
        </a:p>
      </dgm:t>
    </dgm:pt>
    <dgm:pt modelId="{967C9B0F-D0F5-470E-AC07-21A37FB6DB50}" type="sibTrans" cxnId="{5DD25116-F918-4AC5-9B5D-4CFB00CFEF74}">
      <dgm:prSet/>
      <dgm:spPr/>
      <dgm:t>
        <a:bodyPr/>
        <a:lstStyle/>
        <a:p>
          <a:endParaRPr lang="en-IE"/>
        </a:p>
      </dgm:t>
    </dgm:pt>
    <dgm:pt modelId="{26309D00-73F5-4026-B28D-A0DA500CC3F9}">
      <dgm:prSet phldrT="[Text]" custT="1"/>
      <dgm:spPr/>
      <dgm:t>
        <a:bodyPr/>
        <a:lstStyle/>
        <a:p>
          <a:r>
            <a:rPr lang="en-IE" sz="1050" b="1" dirty="0" smtClean="0"/>
            <a:t>Adopted 8</a:t>
          </a:r>
          <a:r>
            <a:rPr lang="en-IE" sz="1050" b="1" baseline="30000" dirty="0" smtClean="0"/>
            <a:t>th</a:t>
          </a:r>
          <a:r>
            <a:rPr lang="en-IE" sz="1050" b="1" dirty="0" smtClean="0"/>
            <a:t> May 2017</a:t>
          </a:r>
          <a:endParaRPr lang="en-IE" sz="1050" b="1" dirty="0"/>
        </a:p>
      </dgm:t>
    </dgm:pt>
    <dgm:pt modelId="{176FCEC0-423D-466E-9FAD-A6E5F99E3808}" type="parTrans" cxnId="{35EFB39E-61A0-4588-B73F-2D536D860DE5}">
      <dgm:prSet/>
      <dgm:spPr/>
      <dgm:t>
        <a:bodyPr/>
        <a:lstStyle/>
        <a:p>
          <a:endParaRPr lang="en-IE"/>
        </a:p>
      </dgm:t>
    </dgm:pt>
    <dgm:pt modelId="{E1015D1A-3D10-4C16-8633-B6614FE3F4C6}" type="sibTrans" cxnId="{35EFB39E-61A0-4588-B73F-2D536D860DE5}">
      <dgm:prSet/>
      <dgm:spPr/>
      <dgm:t>
        <a:bodyPr/>
        <a:lstStyle/>
        <a:p>
          <a:endParaRPr lang="en-IE"/>
        </a:p>
      </dgm:t>
    </dgm:pt>
    <dgm:pt modelId="{6CE7964F-5F1B-43E1-A0F0-E411C3642636}">
      <dgm:prSet phldrT="[Text]"/>
      <dgm:spPr/>
      <dgm:t>
        <a:bodyPr/>
        <a:lstStyle/>
        <a:p>
          <a:r>
            <a:rPr lang="en-IE" b="1" dirty="0" smtClean="0"/>
            <a:t>Option to Extend LAP until 2024</a:t>
          </a:r>
          <a:endParaRPr lang="en-IE" b="1" dirty="0"/>
        </a:p>
      </dgm:t>
    </dgm:pt>
    <dgm:pt modelId="{7937821E-6A02-4A0D-9686-02EB7FD82133}" type="parTrans" cxnId="{3C538E25-B6AC-4BD4-8667-35A7DDAC2B01}">
      <dgm:prSet/>
      <dgm:spPr/>
      <dgm:t>
        <a:bodyPr/>
        <a:lstStyle/>
        <a:p>
          <a:endParaRPr lang="en-IE"/>
        </a:p>
      </dgm:t>
    </dgm:pt>
    <dgm:pt modelId="{0C8B147C-C751-4D4E-938D-2DF6B784CDB3}" type="sibTrans" cxnId="{3C538E25-B6AC-4BD4-8667-35A7DDAC2B01}">
      <dgm:prSet/>
      <dgm:spPr/>
      <dgm:t>
        <a:bodyPr/>
        <a:lstStyle/>
        <a:p>
          <a:endParaRPr lang="en-IE"/>
        </a:p>
      </dgm:t>
    </dgm:pt>
    <dgm:pt modelId="{D8CD631B-67C3-4E78-AE6E-C6DCA021B126}">
      <dgm:prSet phldrT="[Text]" custT="1"/>
      <dgm:spPr/>
      <dgm:t>
        <a:bodyPr/>
        <a:lstStyle/>
        <a:p>
          <a:r>
            <a:rPr lang="en-IE" sz="1050" b="1" dirty="0" smtClean="0"/>
            <a:t>Resolve to do this by 27</a:t>
          </a:r>
          <a:r>
            <a:rPr lang="en-IE" sz="1050" b="1" baseline="30000" dirty="0" smtClean="0"/>
            <a:t>th</a:t>
          </a:r>
          <a:r>
            <a:rPr lang="en-IE" sz="1050" b="1" dirty="0" smtClean="0"/>
            <a:t> June 2019</a:t>
          </a:r>
          <a:endParaRPr lang="en-IE" sz="1050" b="1" dirty="0"/>
        </a:p>
      </dgm:t>
    </dgm:pt>
    <dgm:pt modelId="{DDB4E9ED-2595-42A4-9161-277528B26530}" type="parTrans" cxnId="{2EA018E2-E6B4-4A5C-B1CC-A5B80FB6C07A}">
      <dgm:prSet/>
      <dgm:spPr/>
      <dgm:t>
        <a:bodyPr/>
        <a:lstStyle/>
        <a:p>
          <a:endParaRPr lang="en-IE"/>
        </a:p>
      </dgm:t>
    </dgm:pt>
    <dgm:pt modelId="{4E59A053-8B84-4547-83DE-3FEEF0226BAC}" type="sibTrans" cxnId="{2EA018E2-E6B4-4A5C-B1CC-A5B80FB6C07A}">
      <dgm:prSet/>
      <dgm:spPr/>
      <dgm:t>
        <a:bodyPr/>
        <a:lstStyle/>
        <a:p>
          <a:endParaRPr lang="en-IE"/>
        </a:p>
      </dgm:t>
    </dgm:pt>
    <dgm:pt modelId="{3F4AAC2D-9926-42AA-889F-BE21EEA9C3FC}">
      <dgm:prSet/>
      <dgm:spPr/>
      <dgm:t>
        <a:bodyPr/>
        <a:lstStyle/>
        <a:p>
          <a:r>
            <a:rPr lang="en-IE" b="1" dirty="0" smtClean="0"/>
            <a:t>Consideration of Members to Extend LAP </a:t>
          </a:r>
          <a:endParaRPr lang="en-IE" b="1" dirty="0"/>
        </a:p>
      </dgm:t>
    </dgm:pt>
    <dgm:pt modelId="{4BBB65E2-6ED3-4153-AEBF-62DB25C54D6F}" type="parTrans" cxnId="{EDD4996B-B153-4E35-8F67-09BC69AB273E}">
      <dgm:prSet/>
      <dgm:spPr/>
      <dgm:t>
        <a:bodyPr/>
        <a:lstStyle/>
        <a:p>
          <a:endParaRPr lang="en-IE"/>
        </a:p>
      </dgm:t>
    </dgm:pt>
    <dgm:pt modelId="{3A08CFC8-36F2-4781-841A-087620664D49}" type="sibTrans" cxnId="{EDD4996B-B153-4E35-8F67-09BC69AB273E}">
      <dgm:prSet/>
      <dgm:spPr/>
      <dgm:t>
        <a:bodyPr/>
        <a:lstStyle/>
        <a:p>
          <a:endParaRPr lang="en-IE"/>
        </a:p>
      </dgm:t>
    </dgm:pt>
    <dgm:pt modelId="{C31277A0-31D5-4A9A-A7AF-B92A758A2F4F}">
      <dgm:prSet/>
      <dgm:spPr/>
      <dgm:t>
        <a:bodyPr/>
        <a:lstStyle/>
        <a:p>
          <a:r>
            <a:rPr lang="en-IE" b="1" dirty="0" smtClean="0"/>
            <a:t>Publish Notice in Newspaper no later than 2 weeks after resolution </a:t>
          </a:r>
          <a:endParaRPr lang="en-IE" b="1" dirty="0"/>
        </a:p>
      </dgm:t>
    </dgm:pt>
    <dgm:pt modelId="{75C2C39C-A8B6-4784-AE7B-58224EF84B0B}" type="parTrans" cxnId="{A3650E66-502D-4BB0-B9FA-82C0A9B5C314}">
      <dgm:prSet/>
      <dgm:spPr/>
      <dgm:t>
        <a:bodyPr/>
        <a:lstStyle/>
        <a:p>
          <a:endParaRPr lang="en-IE"/>
        </a:p>
      </dgm:t>
    </dgm:pt>
    <dgm:pt modelId="{4C92434F-2F92-422C-B86B-3B42F81A106A}" type="sibTrans" cxnId="{A3650E66-502D-4BB0-B9FA-82C0A9B5C314}">
      <dgm:prSet/>
      <dgm:spPr/>
      <dgm:t>
        <a:bodyPr/>
        <a:lstStyle/>
        <a:p>
          <a:endParaRPr lang="en-IE"/>
        </a:p>
      </dgm:t>
    </dgm:pt>
    <dgm:pt modelId="{F926C219-7169-4254-919D-208EBECFE253}">
      <dgm:prSet/>
      <dgm:spPr/>
      <dgm:t>
        <a:bodyPr/>
        <a:lstStyle/>
        <a:p>
          <a:r>
            <a:rPr lang="en-IE" b="1" dirty="0" smtClean="0"/>
            <a:t>Ballycullen-Oldcourt LAP extended until 2024</a:t>
          </a:r>
          <a:endParaRPr lang="en-IE" b="1" dirty="0"/>
        </a:p>
      </dgm:t>
    </dgm:pt>
    <dgm:pt modelId="{18C32AC5-BE73-4E23-A7AC-7235E938437C}" type="parTrans" cxnId="{3C939E7E-1890-48C9-A1CD-1859E4619D0D}">
      <dgm:prSet/>
      <dgm:spPr/>
      <dgm:t>
        <a:bodyPr/>
        <a:lstStyle/>
        <a:p>
          <a:endParaRPr lang="en-IE"/>
        </a:p>
      </dgm:t>
    </dgm:pt>
    <dgm:pt modelId="{E03B58FB-B8B3-4615-8069-CB99D5558C72}" type="sibTrans" cxnId="{3C939E7E-1890-48C9-A1CD-1859E4619D0D}">
      <dgm:prSet/>
      <dgm:spPr/>
      <dgm:t>
        <a:bodyPr/>
        <a:lstStyle/>
        <a:p>
          <a:endParaRPr lang="en-IE"/>
        </a:p>
      </dgm:t>
    </dgm:pt>
    <dgm:pt modelId="{C84E1F88-81C6-41DA-83DE-FF0794738B27}" type="pres">
      <dgm:prSet presAssocID="{976B74F7-845C-445D-80F1-47D3D484C1D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1DC8AC79-CD1B-45F1-8475-32DB0C779BF7}" type="pres">
      <dgm:prSet presAssocID="{35ED3417-0AD9-48EC-B770-E5E8DECB2516}" presName="composite" presStyleCnt="0"/>
      <dgm:spPr/>
    </dgm:pt>
    <dgm:pt modelId="{2183B9AF-9230-4B1C-A840-12CF35C819C5}" type="pres">
      <dgm:prSet presAssocID="{35ED3417-0AD9-48EC-B770-E5E8DECB2516}" presName="bentUpArrow1" presStyleLbl="alignImgPlace1" presStyleIdx="0" presStyleCnt="5" custLinFactNeighborX="2910" custLinFactNeighborY="-23193"/>
      <dgm:spPr/>
    </dgm:pt>
    <dgm:pt modelId="{253D067D-924B-4382-B44C-6858478C3574}" type="pres">
      <dgm:prSet presAssocID="{35ED3417-0AD9-48EC-B770-E5E8DECB2516}" presName="ParentText" presStyleLbl="node1" presStyleIdx="0" presStyleCnt="6" custScaleX="160265" custLinFactNeighborX="1088" custLinFactNeighborY="-186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130C90C-A31E-4B84-B4CB-98FF12739FD5}" type="pres">
      <dgm:prSet presAssocID="{35ED3417-0AD9-48EC-B770-E5E8DECB2516}" presName="ChildText" presStyleLbl="revTx" presStyleIdx="0" presStyleCnt="5" custScaleX="233221" custLinFactX="26361" custLinFactNeighborX="100000" custLinFactNeighborY="-29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76B7FE6-9EDD-40EA-8601-77DDF1F5F9F6}" type="pres">
      <dgm:prSet presAssocID="{2D539737-F175-466D-BB66-B3BAB398A170}" presName="sibTrans" presStyleCnt="0"/>
      <dgm:spPr/>
    </dgm:pt>
    <dgm:pt modelId="{88040784-FE49-48D3-B0C5-E4C50B8913CE}" type="pres">
      <dgm:prSet presAssocID="{BBFE867D-6790-40DD-8C19-C95C8F8775C3}" presName="composite" presStyleCnt="0"/>
      <dgm:spPr/>
    </dgm:pt>
    <dgm:pt modelId="{589179CA-BCD0-4ABE-B846-D4C2E72995A2}" type="pres">
      <dgm:prSet presAssocID="{BBFE867D-6790-40DD-8C19-C95C8F8775C3}" presName="bentUpArrow1" presStyleLbl="alignImgPlace1" presStyleIdx="1" presStyleCnt="5" custLinFactNeighborX="11641" custLinFactNeighborY="-18775"/>
      <dgm:spPr/>
    </dgm:pt>
    <dgm:pt modelId="{2F0F9792-4A44-4624-BF45-C53E905612F7}" type="pres">
      <dgm:prSet presAssocID="{BBFE867D-6790-40DD-8C19-C95C8F8775C3}" presName="ParentText" presStyleLbl="node1" presStyleIdx="1" presStyleCnt="6" custLinFactNeighborX="-4898" custLinFactNeighborY="-155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98C8F66-0015-43F1-96E2-2B2BF83AA0DE}" type="pres">
      <dgm:prSet presAssocID="{BBFE867D-6790-40DD-8C19-C95C8F8775C3}" presName="ChildText" presStyleLbl="revTx" presStyleIdx="1" presStyleCnt="5" custScaleX="176841" custLinFactNeighborX="44979" custLinFactNeighborY="-1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C0C032C-3174-452B-ABF7-FFEEA5E02452}" type="pres">
      <dgm:prSet presAssocID="{967C9B0F-D0F5-470E-AC07-21A37FB6DB50}" presName="sibTrans" presStyleCnt="0"/>
      <dgm:spPr/>
    </dgm:pt>
    <dgm:pt modelId="{24FDE12E-5557-498B-BA9A-246DDCC91DF9}" type="pres">
      <dgm:prSet presAssocID="{6CE7964F-5F1B-43E1-A0F0-E411C3642636}" presName="composite" presStyleCnt="0"/>
      <dgm:spPr/>
    </dgm:pt>
    <dgm:pt modelId="{8C6832C0-2D97-43D3-8BF9-540ECDE1BFC4}" type="pres">
      <dgm:prSet presAssocID="{6CE7964F-5F1B-43E1-A0F0-E411C3642636}" presName="bentUpArrow1" presStyleLbl="alignImgPlace1" presStyleIdx="2" presStyleCnt="5" custLinFactNeighborX="5821" custLinFactNeighborY="-24452"/>
      <dgm:spPr/>
    </dgm:pt>
    <dgm:pt modelId="{3409EA0F-080C-46E1-986A-F79926AC5952}" type="pres">
      <dgm:prSet presAssocID="{6CE7964F-5F1B-43E1-A0F0-E411C3642636}" presName="ParentText" presStyleLbl="node1" presStyleIdx="2" presStyleCnt="6" custLinFactNeighborX="-27591" custLinFactNeighborY="-145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264FE1E-D145-4CBD-885F-8CC8D3AC4B62}" type="pres">
      <dgm:prSet presAssocID="{6CE7964F-5F1B-43E1-A0F0-E411C3642636}" presName="ChildText" presStyleLbl="revTx" presStyleIdx="2" presStyleCnt="5" custScaleX="198973" custLinFactNeighborX="22447" custLinFactNeighborY="-16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78114FF-1243-4464-B69A-E8C50A173D2B}" type="pres">
      <dgm:prSet presAssocID="{0C8B147C-C751-4D4E-938D-2DF6B784CDB3}" presName="sibTrans" presStyleCnt="0"/>
      <dgm:spPr/>
    </dgm:pt>
    <dgm:pt modelId="{23DC46DE-2473-42C6-83FA-D8E0DD7C3854}" type="pres">
      <dgm:prSet presAssocID="{3F4AAC2D-9926-42AA-889F-BE21EEA9C3FC}" presName="composite" presStyleCnt="0"/>
      <dgm:spPr/>
    </dgm:pt>
    <dgm:pt modelId="{AEC7233A-4A5A-46BB-8462-EFC695A93A88}" type="pres">
      <dgm:prSet presAssocID="{3F4AAC2D-9926-42AA-889F-BE21EEA9C3FC}" presName="bentUpArrow1" presStyleLbl="alignImgPlace1" presStyleIdx="3" presStyleCnt="5"/>
      <dgm:spPr/>
    </dgm:pt>
    <dgm:pt modelId="{61C16831-82EE-41DC-9DDF-E2A346B2A7FE}" type="pres">
      <dgm:prSet presAssocID="{3F4AAC2D-9926-42AA-889F-BE21EEA9C3FC}" presName="ParentText" presStyleLbl="node1" presStyleIdx="3" presStyleCnt="6" custLinFactNeighborX="-34828" custLinFactNeighborY="31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E02ABA9-BDC3-4332-AFBD-F3698B32AFE0}" type="pres">
      <dgm:prSet presAssocID="{3F4AAC2D-9926-42AA-889F-BE21EEA9C3FC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4A9198B-83E4-4E40-BD1C-E07813A436D6}" type="pres">
      <dgm:prSet presAssocID="{3A08CFC8-36F2-4781-841A-087620664D49}" presName="sibTrans" presStyleCnt="0"/>
      <dgm:spPr/>
    </dgm:pt>
    <dgm:pt modelId="{9229D794-D394-418D-BFDB-3DA41127A2A2}" type="pres">
      <dgm:prSet presAssocID="{C31277A0-31D5-4A9A-A7AF-B92A758A2F4F}" presName="composite" presStyleCnt="0"/>
      <dgm:spPr/>
    </dgm:pt>
    <dgm:pt modelId="{DE63F493-6ADA-497B-B635-47A258A9182A}" type="pres">
      <dgm:prSet presAssocID="{C31277A0-31D5-4A9A-A7AF-B92A758A2F4F}" presName="bentUpArrow1" presStyleLbl="alignImgPlace1" presStyleIdx="4" presStyleCnt="5"/>
      <dgm:spPr/>
    </dgm:pt>
    <dgm:pt modelId="{B8A2D562-481E-4C1B-9456-1CF3D465391E}" type="pres">
      <dgm:prSet presAssocID="{C31277A0-31D5-4A9A-A7AF-B92A758A2F4F}" presName="ParentText" presStyleLbl="node1" presStyleIdx="4" presStyleCnt="6" custLinFactNeighborX="-41869" custLinFactNeighborY="50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868AA60-9D74-46E2-BB17-469BCBE716F6}" type="pres">
      <dgm:prSet presAssocID="{C31277A0-31D5-4A9A-A7AF-B92A758A2F4F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E73FDCB1-887A-4234-A3AD-A2715123561E}" type="pres">
      <dgm:prSet presAssocID="{4C92434F-2F92-422C-B86B-3B42F81A106A}" presName="sibTrans" presStyleCnt="0"/>
      <dgm:spPr/>
    </dgm:pt>
    <dgm:pt modelId="{112BD78F-4888-4AC5-88C0-ECB727FEC9CD}" type="pres">
      <dgm:prSet presAssocID="{F926C219-7169-4254-919D-208EBECFE253}" presName="composite" presStyleCnt="0"/>
      <dgm:spPr/>
    </dgm:pt>
    <dgm:pt modelId="{1DC0CFF3-EA66-437A-B277-3C6B36EB1067}" type="pres">
      <dgm:prSet presAssocID="{F926C219-7169-4254-919D-208EBECFE253}" presName="ParentText" presStyleLbl="node1" presStyleIdx="5" presStyleCnt="6" custLinFactNeighborX="-35428" custLinFactNeighborY="46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35EFB39E-61A0-4588-B73F-2D536D860DE5}" srcId="{BBFE867D-6790-40DD-8C19-C95C8F8775C3}" destId="{26309D00-73F5-4026-B28D-A0DA500CC3F9}" srcOrd="0" destOrd="0" parTransId="{176FCEC0-423D-466E-9FAD-A6E5F99E3808}" sibTransId="{E1015D1A-3D10-4C16-8633-B6614FE3F4C6}"/>
    <dgm:cxn modelId="{3C538E25-B6AC-4BD4-8667-35A7DDAC2B01}" srcId="{976B74F7-845C-445D-80F1-47D3D484C1DA}" destId="{6CE7964F-5F1B-43E1-A0F0-E411C3642636}" srcOrd="2" destOrd="0" parTransId="{7937821E-6A02-4A0D-9686-02EB7FD82133}" sibTransId="{0C8B147C-C751-4D4E-938D-2DF6B784CDB3}"/>
    <dgm:cxn modelId="{2EA018E2-E6B4-4A5C-B1CC-A5B80FB6C07A}" srcId="{6CE7964F-5F1B-43E1-A0F0-E411C3642636}" destId="{D8CD631B-67C3-4E78-AE6E-C6DCA021B126}" srcOrd="0" destOrd="0" parTransId="{DDB4E9ED-2595-42A4-9161-277528B26530}" sibTransId="{4E59A053-8B84-4547-83DE-3FEEF0226BAC}"/>
    <dgm:cxn modelId="{5DD25116-F918-4AC5-9B5D-4CFB00CFEF74}" srcId="{976B74F7-845C-445D-80F1-47D3D484C1DA}" destId="{BBFE867D-6790-40DD-8C19-C95C8F8775C3}" srcOrd="1" destOrd="0" parTransId="{6F6F5F94-E631-4C79-BE59-423A1D2F13CC}" sibTransId="{967C9B0F-D0F5-470E-AC07-21A37FB6DB50}"/>
    <dgm:cxn modelId="{599CE441-66EC-4594-BAB4-E0B6886B4C8C}" type="presOf" srcId="{26309D00-73F5-4026-B28D-A0DA500CC3F9}" destId="{198C8F66-0015-43F1-96E2-2B2BF83AA0DE}" srcOrd="0" destOrd="0" presId="urn:microsoft.com/office/officeart/2005/8/layout/StepDownProcess"/>
    <dgm:cxn modelId="{A3650E66-502D-4BB0-B9FA-82C0A9B5C314}" srcId="{976B74F7-845C-445D-80F1-47D3D484C1DA}" destId="{C31277A0-31D5-4A9A-A7AF-B92A758A2F4F}" srcOrd="4" destOrd="0" parTransId="{75C2C39C-A8B6-4784-AE7B-58224EF84B0B}" sibTransId="{4C92434F-2F92-422C-B86B-3B42F81A106A}"/>
    <dgm:cxn modelId="{1D4C65EA-AF52-46EB-AE78-E2082660A21C}" type="presOf" srcId="{F926C219-7169-4254-919D-208EBECFE253}" destId="{1DC0CFF3-EA66-437A-B277-3C6B36EB1067}" srcOrd="0" destOrd="0" presId="urn:microsoft.com/office/officeart/2005/8/layout/StepDownProcess"/>
    <dgm:cxn modelId="{BFCD6997-F4C9-4BCA-A87D-FDF7D6858A10}" type="presOf" srcId="{3F4AAC2D-9926-42AA-889F-BE21EEA9C3FC}" destId="{61C16831-82EE-41DC-9DDF-E2A346B2A7FE}" srcOrd="0" destOrd="0" presId="urn:microsoft.com/office/officeart/2005/8/layout/StepDownProcess"/>
    <dgm:cxn modelId="{45298B11-6FC8-4A9C-85D6-A402D9CF1B2A}" type="presOf" srcId="{C31277A0-31D5-4A9A-A7AF-B92A758A2F4F}" destId="{B8A2D562-481E-4C1B-9456-1CF3D465391E}" srcOrd="0" destOrd="0" presId="urn:microsoft.com/office/officeart/2005/8/layout/StepDownProcess"/>
    <dgm:cxn modelId="{97841586-A32D-40F1-8690-647DBE4EB221}" type="presOf" srcId="{D8CD631B-67C3-4E78-AE6E-C6DCA021B126}" destId="{E264FE1E-D145-4CBD-885F-8CC8D3AC4B62}" srcOrd="0" destOrd="0" presId="urn:microsoft.com/office/officeart/2005/8/layout/StepDownProcess"/>
    <dgm:cxn modelId="{78442C8E-973C-421C-84A5-C3D8818CDD69}" type="presOf" srcId="{6CE7964F-5F1B-43E1-A0F0-E411C3642636}" destId="{3409EA0F-080C-46E1-986A-F79926AC5952}" srcOrd="0" destOrd="0" presId="urn:microsoft.com/office/officeart/2005/8/layout/StepDownProcess"/>
    <dgm:cxn modelId="{C6677D86-5050-4FF3-B141-D3626C6D21B4}" srcId="{35ED3417-0AD9-48EC-B770-E5E8DECB2516}" destId="{CCCD41D6-D133-4CA4-817C-3D14E43E6429}" srcOrd="0" destOrd="0" parTransId="{04994D79-00DB-417B-BC90-291FCC183419}" sibTransId="{7B44C393-5467-499E-87DC-BF8B18781E57}"/>
    <dgm:cxn modelId="{3C939E7E-1890-48C9-A1CD-1859E4619D0D}" srcId="{976B74F7-845C-445D-80F1-47D3D484C1DA}" destId="{F926C219-7169-4254-919D-208EBECFE253}" srcOrd="5" destOrd="0" parTransId="{18C32AC5-BE73-4E23-A7AC-7235E938437C}" sibTransId="{E03B58FB-B8B3-4615-8069-CB99D5558C72}"/>
    <dgm:cxn modelId="{EDD4996B-B153-4E35-8F67-09BC69AB273E}" srcId="{976B74F7-845C-445D-80F1-47D3D484C1DA}" destId="{3F4AAC2D-9926-42AA-889F-BE21EEA9C3FC}" srcOrd="3" destOrd="0" parTransId="{4BBB65E2-6ED3-4153-AEBF-62DB25C54D6F}" sibTransId="{3A08CFC8-36F2-4781-841A-087620664D49}"/>
    <dgm:cxn modelId="{0BC67C5C-B699-40D9-AF23-B16CDFF55CC8}" type="presOf" srcId="{BBFE867D-6790-40DD-8C19-C95C8F8775C3}" destId="{2F0F9792-4A44-4624-BF45-C53E905612F7}" srcOrd="0" destOrd="0" presId="urn:microsoft.com/office/officeart/2005/8/layout/StepDownProcess"/>
    <dgm:cxn modelId="{34505FA8-B8B5-45AD-9900-62DD194ACE24}" type="presOf" srcId="{CCCD41D6-D133-4CA4-817C-3D14E43E6429}" destId="{7130C90C-A31E-4B84-B4CB-98FF12739FD5}" srcOrd="0" destOrd="0" presId="urn:microsoft.com/office/officeart/2005/8/layout/StepDownProcess"/>
    <dgm:cxn modelId="{095C5811-BF09-449C-85D1-3A5A4E3A520C}" type="presOf" srcId="{976B74F7-845C-445D-80F1-47D3D484C1DA}" destId="{C84E1F88-81C6-41DA-83DE-FF0794738B27}" srcOrd="0" destOrd="0" presId="urn:microsoft.com/office/officeart/2005/8/layout/StepDownProcess"/>
    <dgm:cxn modelId="{1F99C391-0EC5-4C12-AC3E-1AF413DA7754}" type="presOf" srcId="{35ED3417-0AD9-48EC-B770-E5E8DECB2516}" destId="{253D067D-924B-4382-B44C-6858478C3574}" srcOrd="0" destOrd="0" presId="urn:microsoft.com/office/officeart/2005/8/layout/StepDownProcess"/>
    <dgm:cxn modelId="{A867B7B4-29C6-4F4F-9F65-AD2010F61DEB}" srcId="{976B74F7-845C-445D-80F1-47D3D484C1DA}" destId="{35ED3417-0AD9-48EC-B770-E5E8DECB2516}" srcOrd="0" destOrd="0" parTransId="{22979B6E-CCB4-4944-A25B-2396EA20AC7C}" sibTransId="{2D539737-F175-466D-BB66-B3BAB398A170}"/>
    <dgm:cxn modelId="{1180E7EB-61B2-4863-B901-227332C61B8F}" type="presParOf" srcId="{C84E1F88-81C6-41DA-83DE-FF0794738B27}" destId="{1DC8AC79-CD1B-45F1-8475-32DB0C779BF7}" srcOrd="0" destOrd="0" presId="urn:microsoft.com/office/officeart/2005/8/layout/StepDownProcess"/>
    <dgm:cxn modelId="{D209DFCA-FD19-4B43-98E3-3EDACAEB9B49}" type="presParOf" srcId="{1DC8AC79-CD1B-45F1-8475-32DB0C779BF7}" destId="{2183B9AF-9230-4B1C-A840-12CF35C819C5}" srcOrd="0" destOrd="0" presId="urn:microsoft.com/office/officeart/2005/8/layout/StepDownProcess"/>
    <dgm:cxn modelId="{560AEEB5-9F1E-431C-B38C-14A54D042D7C}" type="presParOf" srcId="{1DC8AC79-CD1B-45F1-8475-32DB0C779BF7}" destId="{253D067D-924B-4382-B44C-6858478C3574}" srcOrd="1" destOrd="0" presId="urn:microsoft.com/office/officeart/2005/8/layout/StepDownProcess"/>
    <dgm:cxn modelId="{4465BD85-3681-4505-9A7A-D02379A33A92}" type="presParOf" srcId="{1DC8AC79-CD1B-45F1-8475-32DB0C779BF7}" destId="{7130C90C-A31E-4B84-B4CB-98FF12739FD5}" srcOrd="2" destOrd="0" presId="urn:microsoft.com/office/officeart/2005/8/layout/StepDownProcess"/>
    <dgm:cxn modelId="{B3D9BB00-BE7E-4416-B74B-C8791B1F0384}" type="presParOf" srcId="{C84E1F88-81C6-41DA-83DE-FF0794738B27}" destId="{976B7FE6-9EDD-40EA-8601-77DDF1F5F9F6}" srcOrd="1" destOrd="0" presId="urn:microsoft.com/office/officeart/2005/8/layout/StepDownProcess"/>
    <dgm:cxn modelId="{9655292D-18FA-4CCC-B1B5-598259EC7E38}" type="presParOf" srcId="{C84E1F88-81C6-41DA-83DE-FF0794738B27}" destId="{88040784-FE49-48D3-B0C5-E4C50B8913CE}" srcOrd="2" destOrd="0" presId="urn:microsoft.com/office/officeart/2005/8/layout/StepDownProcess"/>
    <dgm:cxn modelId="{452505DE-8F10-4CEA-94BD-DE152E869259}" type="presParOf" srcId="{88040784-FE49-48D3-B0C5-E4C50B8913CE}" destId="{589179CA-BCD0-4ABE-B846-D4C2E72995A2}" srcOrd="0" destOrd="0" presId="urn:microsoft.com/office/officeart/2005/8/layout/StepDownProcess"/>
    <dgm:cxn modelId="{50A6707F-4781-4999-AA64-A597C245A5DF}" type="presParOf" srcId="{88040784-FE49-48D3-B0C5-E4C50B8913CE}" destId="{2F0F9792-4A44-4624-BF45-C53E905612F7}" srcOrd="1" destOrd="0" presId="urn:microsoft.com/office/officeart/2005/8/layout/StepDownProcess"/>
    <dgm:cxn modelId="{0347C21A-F05E-47B5-B4DD-14B94E82AE71}" type="presParOf" srcId="{88040784-FE49-48D3-B0C5-E4C50B8913CE}" destId="{198C8F66-0015-43F1-96E2-2B2BF83AA0DE}" srcOrd="2" destOrd="0" presId="urn:microsoft.com/office/officeart/2005/8/layout/StepDownProcess"/>
    <dgm:cxn modelId="{9573B96A-EA1E-421B-8F4E-DE96C0FBB065}" type="presParOf" srcId="{C84E1F88-81C6-41DA-83DE-FF0794738B27}" destId="{3C0C032C-3174-452B-ABF7-FFEEA5E02452}" srcOrd="3" destOrd="0" presId="urn:microsoft.com/office/officeart/2005/8/layout/StepDownProcess"/>
    <dgm:cxn modelId="{4603F2A1-9147-41CA-9EA4-37178E302AA1}" type="presParOf" srcId="{C84E1F88-81C6-41DA-83DE-FF0794738B27}" destId="{24FDE12E-5557-498B-BA9A-246DDCC91DF9}" srcOrd="4" destOrd="0" presId="urn:microsoft.com/office/officeart/2005/8/layout/StepDownProcess"/>
    <dgm:cxn modelId="{27302929-0280-4EF0-9E26-1DF03ADA2030}" type="presParOf" srcId="{24FDE12E-5557-498B-BA9A-246DDCC91DF9}" destId="{8C6832C0-2D97-43D3-8BF9-540ECDE1BFC4}" srcOrd="0" destOrd="0" presId="urn:microsoft.com/office/officeart/2005/8/layout/StepDownProcess"/>
    <dgm:cxn modelId="{4823DC45-D34A-40AF-BC80-38086561634D}" type="presParOf" srcId="{24FDE12E-5557-498B-BA9A-246DDCC91DF9}" destId="{3409EA0F-080C-46E1-986A-F79926AC5952}" srcOrd="1" destOrd="0" presId="urn:microsoft.com/office/officeart/2005/8/layout/StepDownProcess"/>
    <dgm:cxn modelId="{84FBCA16-80BD-4438-8773-3D584F5E223C}" type="presParOf" srcId="{24FDE12E-5557-498B-BA9A-246DDCC91DF9}" destId="{E264FE1E-D145-4CBD-885F-8CC8D3AC4B62}" srcOrd="2" destOrd="0" presId="urn:microsoft.com/office/officeart/2005/8/layout/StepDownProcess"/>
    <dgm:cxn modelId="{3EFFF811-89D9-4931-8F0B-A10F25BD7523}" type="presParOf" srcId="{C84E1F88-81C6-41DA-83DE-FF0794738B27}" destId="{778114FF-1243-4464-B69A-E8C50A173D2B}" srcOrd="5" destOrd="0" presId="urn:microsoft.com/office/officeart/2005/8/layout/StepDownProcess"/>
    <dgm:cxn modelId="{B1F0CBFC-F696-489B-8615-368DE9A3DCAA}" type="presParOf" srcId="{C84E1F88-81C6-41DA-83DE-FF0794738B27}" destId="{23DC46DE-2473-42C6-83FA-D8E0DD7C3854}" srcOrd="6" destOrd="0" presId="urn:microsoft.com/office/officeart/2005/8/layout/StepDownProcess"/>
    <dgm:cxn modelId="{AF4C59A0-CE14-4EDD-BB35-9E03AA45E4AA}" type="presParOf" srcId="{23DC46DE-2473-42C6-83FA-D8E0DD7C3854}" destId="{AEC7233A-4A5A-46BB-8462-EFC695A93A88}" srcOrd="0" destOrd="0" presId="urn:microsoft.com/office/officeart/2005/8/layout/StepDownProcess"/>
    <dgm:cxn modelId="{5F6940D5-3A74-4145-87F1-D6807B2D88EB}" type="presParOf" srcId="{23DC46DE-2473-42C6-83FA-D8E0DD7C3854}" destId="{61C16831-82EE-41DC-9DDF-E2A346B2A7FE}" srcOrd="1" destOrd="0" presId="urn:microsoft.com/office/officeart/2005/8/layout/StepDownProcess"/>
    <dgm:cxn modelId="{44BD09A8-9D6B-4FA0-8835-8018C873D21C}" type="presParOf" srcId="{23DC46DE-2473-42C6-83FA-D8E0DD7C3854}" destId="{4E02ABA9-BDC3-4332-AFBD-F3698B32AFE0}" srcOrd="2" destOrd="0" presId="urn:microsoft.com/office/officeart/2005/8/layout/StepDownProcess"/>
    <dgm:cxn modelId="{65B1BC3E-5F05-417A-898C-F4BAFF9098A0}" type="presParOf" srcId="{C84E1F88-81C6-41DA-83DE-FF0794738B27}" destId="{64A9198B-83E4-4E40-BD1C-E07813A436D6}" srcOrd="7" destOrd="0" presId="urn:microsoft.com/office/officeart/2005/8/layout/StepDownProcess"/>
    <dgm:cxn modelId="{DC8507C8-9544-48A8-AC93-12B62581B06E}" type="presParOf" srcId="{C84E1F88-81C6-41DA-83DE-FF0794738B27}" destId="{9229D794-D394-418D-BFDB-3DA41127A2A2}" srcOrd="8" destOrd="0" presId="urn:microsoft.com/office/officeart/2005/8/layout/StepDownProcess"/>
    <dgm:cxn modelId="{7FE416CB-02F3-42BC-811B-32B02DA65899}" type="presParOf" srcId="{9229D794-D394-418D-BFDB-3DA41127A2A2}" destId="{DE63F493-6ADA-497B-B635-47A258A9182A}" srcOrd="0" destOrd="0" presId="urn:microsoft.com/office/officeart/2005/8/layout/StepDownProcess"/>
    <dgm:cxn modelId="{201619F1-AB95-4764-9A2B-9BF09DE758FD}" type="presParOf" srcId="{9229D794-D394-418D-BFDB-3DA41127A2A2}" destId="{B8A2D562-481E-4C1B-9456-1CF3D465391E}" srcOrd="1" destOrd="0" presId="urn:microsoft.com/office/officeart/2005/8/layout/StepDownProcess"/>
    <dgm:cxn modelId="{9D0C2314-6008-423E-9028-B9C649E3D5F7}" type="presParOf" srcId="{9229D794-D394-418D-BFDB-3DA41127A2A2}" destId="{7868AA60-9D74-46E2-BB17-469BCBE716F6}" srcOrd="2" destOrd="0" presId="urn:microsoft.com/office/officeart/2005/8/layout/StepDownProcess"/>
    <dgm:cxn modelId="{8D7F921B-B7AA-43AE-BE60-DDE9A9FD94D0}" type="presParOf" srcId="{C84E1F88-81C6-41DA-83DE-FF0794738B27}" destId="{E73FDCB1-887A-4234-A3AD-A2715123561E}" srcOrd="9" destOrd="0" presId="urn:microsoft.com/office/officeart/2005/8/layout/StepDownProcess"/>
    <dgm:cxn modelId="{1F30C3F1-C8FD-44A3-805E-574501016CAD}" type="presParOf" srcId="{C84E1F88-81C6-41DA-83DE-FF0794738B27}" destId="{112BD78F-4888-4AC5-88C0-ECB727FEC9CD}" srcOrd="10" destOrd="0" presId="urn:microsoft.com/office/officeart/2005/8/layout/StepDownProcess"/>
    <dgm:cxn modelId="{94F1544A-F98B-43F5-8425-65210BA9EB80}" type="presParOf" srcId="{112BD78F-4888-4AC5-88C0-ECB727FEC9CD}" destId="{1DC0CFF3-EA66-437A-B277-3C6B36EB1067}" srcOrd="0" destOrd="0" presId="urn:microsoft.com/office/officeart/2005/8/layout/StepDownProcess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3B9AF-9230-4B1C-A840-12CF35C819C5}">
      <dsp:nvSpPr>
        <dsp:cNvPr id="0" name=""/>
        <dsp:cNvSpPr/>
      </dsp:nvSpPr>
      <dsp:spPr>
        <a:xfrm rot="5400000">
          <a:off x="605858" y="987742"/>
          <a:ext cx="745882" cy="8491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D067D-924B-4382-B44C-6858478C3574}">
      <dsp:nvSpPr>
        <dsp:cNvPr id="0" name=""/>
        <dsp:cNvSpPr/>
      </dsp:nvSpPr>
      <dsp:spPr>
        <a:xfrm>
          <a:off x="18844" y="169916"/>
          <a:ext cx="2012329" cy="8788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 dirty="0" smtClean="0"/>
            <a:t>Ballycullen-Oldcourt LAP 2014</a:t>
          </a:r>
          <a:endParaRPr lang="en-IE" sz="1100" b="1" kern="1200" dirty="0"/>
        </a:p>
      </dsp:txBody>
      <dsp:txXfrm>
        <a:off x="61756" y="212828"/>
        <a:ext cx="1926505" cy="793073"/>
      </dsp:txXfrm>
    </dsp:sp>
    <dsp:sp modelId="{7130C90C-A31E-4B84-B4CB-98FF12739FD5}">
      <dsp:nvSpPr>
        <dsp:cNvPr id="0" name=""/>
        <dsp:cNvSpPr/>
      </dsp:nvSpPr>
      <dsp:spPr>
        <a:xfrm>
          <a:off x="2184816" y="396627"/>
          <a:ext cx="2129827" cy="71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050" b="1" kern="1200" dirty="0" smtClean="0"/>
            <a:t>Adopted 6th May 2014 </a:t>
          </a:r>
          <a:endParaRPr lang="en-IE" sz="1050" b="1" kern="1200" dirty="0"/>
        </a:p>
      </dsp:txBody>
      <dsp:txXfrm>
        <a:off x="2184816" y="396627"/>
        <a:ext cx="2129827" cy="710363"/>
      </dsp:txXfrm>
    </dsp:sp>
    <dsp:sp modelId="{589179CA-BCD0-4ABE-B846-D4C2E72995A2}">
      <dsp:nvSpPr>
        <dsp:cNvPr id="0" name=""/>
        <dsp:cNvSpPr/>
      </dsp:nvSpPr>
      <dsp:spPr>
        <a:xfrm rot="5400000">
          <a:off x="1816288" y="2007987"/>
          <a:ext cx="745882" cy="8491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F9792-4A44-4624-BF45-C53E905612F7}">
      <dsp:nvSpPr>
        <dsp:cNvPr id="0" name=""/>
        <dsp:cNvSpPr/>
      </dsp:nvSpPr>
      <dsp:spPr>
        <a:xfrm>
          <a:off x="1458324" y="1184542"/>
          <a:ext cx="1255626" cy="8788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 dirty="0" smtClean="0"/>
            <a:t>SDCC adopted Amendment 1 of LAP </a:t>
          </a:r>
          <a:endParaRPr lang="en-IE" sz="1100" b="1" kern="1200" dirty="0"/>
        </a:p>
      </dsp:txBody>
      <dsp:txXfrm>
        <a:off x="1501236" y="1227454"/>
        <a:ext cx="1169802" cy="793073"/>
      </dsp:txXfrm>
    </dsp:sp>
    <dsp:sp modelId="{198C8F66-0015-43F1-96E2-2B2BF83AA0DE}">
      <dsp:nvSpPr>
        <dsp:cNvPr id="0" name=""/>
        <dsp:cNvSpPr/>
      </dsp:nvSpPr>
      <dsp:spPr>
        <a:xfrm>
          <a:off x="2835344" y="1391869"/>
          <a:ext cx="1614952" cy="71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050" b="1" kern="1200" dirty="0" smtClean="0"/>
            <a:t>Adopted 8</a:t>
          </a:r>
          <a:r>
            <a:rPr lang="en-IE" sz="1050" b="1" kern="1200" baseline="30000" dirty="0" smtClean="0"/>
            <a:t>th</a:t>
          </a:r>
          <a:r>
            <a:rPr lang="en-IE" sz="1050" b="1" kern="1200" dirty="0" smtClean="0"/>
            <a:t> May 2017</a:t>
          </a:r>
          <a:endParaRPr lang="en-IE" sz="1050" b="1" kern="1200" dirty="0"/>
        </a:p>
      </dsp:txBody>
      <dsp:txXfrm>
        <a:off x="2835344" y="1391869"/>
        <a:ext cx="1614952" cy="710363"/>
      </dsp:txXfrm>
    </dsp:sp>
    <dsp:sp modelId="{8C6832C0-2D97-43D3-8BF9-540ECDE1BFC4}">
      <dsp:nvSpPr>
        <dsp:cNvPr id="0" name=""/>
        <dsp:cNvSpPr/>
      </dsp:nvSpPr>
      <dsp:spPr>
        <a:xfrm rot="5400000">
          <a:off x="3281509" y="2952936"/>
          <a:ext cx="745882" cy="8491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9EA0F-080C-46E1-986A-F79926AC5952}">
      <dsp:nvSpPr>
        <dsp:cNvPr id="0" name=""/>
        <dsp:cNvSpPr/>
      </dsp:nvSpPr>
      <dsp:spPr>
        <a:xfrm>
          <a:off x="2688026" y="2180799"/>
          <a:ext cx="1255626" cy="8788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 dirty="0" smtClean="0"/>
            <a:t>Option to Extend LAP until 2024</a:t>
          </a:r>
          <a:endParaRPr lang="en-IE" sz="1100" b="1" kern="1200" dirty="0"/>
        </a:p>
      </dsp:txBody>
      <dsp:txXfrm>
        <a:off x="2730938" y="2223711"/>
        <a:ext cx="1169802" cy="793073"/>
      </dsp:txXfrm>
    </dsp:sp>
    <dsp:sp modelId="{E264FE1E-D145-4CBD-885F-8CC8D3AC4B62}">
      <dsp:nvSpPr>
        <dsp:cNvPr id="0" name=""/>
        <dsp:cNvSpPr/>
      </dsp:nvSpPr>
      <dsp:spPr>
        <a:xfrm>
          <a:off x="4043161" y="2276158"/>
          <a:ext cx="1817067" cy="71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050" b="1" kern="1200" dirty="0" smtClean="0"/>
            <a:t>Resolve to do this by 27</a:t>
          </a:r>
          <a:r>
            <a:rPr lang="en-IE" sz="1050" b="1" kern="1200" baseline="30000" dirty="0" smtClean="0"/>
            <a:t>th</a:t>
          </a:r>
          <a:r>
            <a:rPr lang="en-IE" sz="1050" b="1" kern="1200" dirty="0" smtClean="0"/>
            <a:t> June 2019</a:t>
          </a:r>
          <a:endParaRPr lang="en-IE" sz="1050" b="1" kern="1200" dirty="0"/>
        </a:p>
      </dsp:txBody>
      <dsp:txXfrm>
        <a:off x="4043161" y="2276158"/>
        <a:ext cx="1817067" cy="710363"/>
      </dsp:txXfrm>
    </dsp:sp>
    <dsp:sp modelId="{AEC7233A-4A5A-46BB-8462-EFC695A93A88}">
      <dsp:nvSpPr>
        <dsp:cNvPr id="0" name=""/>
        <dsp:cNvSpPr/>
      </dsp:nvSpPr>
      <dsp:spPr>
        <a:xfrm rot="5400000">
          <a:off x="4746721" y="4122611"/>
          <a:ext cx="745882" cy="8491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16831-82EE-41DC-9DDF-E2A346B2A7FE}">
      <dsp:nvSpPr>
        <dsp:cNvPr id="0" name=""/>
        <dsp:cNvSpPr/>
      </dsp:nvSpPr>
      <dsp:spPr>
        <a:xfrm>
          <a:off x="4111798" y="3323119"/>
          <a:ext cx="1255626" cy="8788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 dirty="0" smtClean="0"/>
            <a:t>Consideration of Members to Extend LAP </a:t>
          </a:r>
          <a:endParaRPr lang="en-IE" sz="1100" b="1" kern="1200" dirty="0"/>
        </a:p>
      </dsp:txBody>
      <dsp:txXfrm>
        <a:off x="4154710" y="3366031"/>
        <a:ext cx="1169802" cy="793073"/>
      </dsp:txXfrm>
    </dsp:sp>
    <dsp:sp modelId="{4E02ABA9-BDC3-4332-AFBD-F3698B32AFE0}">
      <dsp:nvSpPr>
        <dsp:cNvPr id="0" name=""/>
        <dsp:cNvSpPr/>
      </dsp:nvSpPr>
      <dsp:spPr>
        <a:xfrm>
          <a:off x="5804733" y="3379609"/>
          <a:ext cx="913222" cy="71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3F493-6ADA-497B-B635-47A258A9182A}">
      <dsp:nvSpPr>
        <dsp:cNvPr id="0" name=""/>
        <dsp:cNvSpPr/>
      </dsp:nvSpPr>
      <dsp:spPr>
        <a:xfrm rot="5400000">
          <a:off x="6261362" y="5109903"/>
          <a:ext cx="745882" cy="8491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2D562-481E-4C1B-9456-1CF3D465391E}">
      <dsp:nvSpPr>
        <dsp:cNvPr id="0" name=""/>
        <dsp:cNvSpPr/>
      </dsp:nvSpPr>
      <dsp:spPr>
        <a:xfrm>
          <a:off x="5538030" y="4327128"/>
          <a:ext cx="1255626" cy="8788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 dirty="0" smtClean="0"/>
            <a:t>Publish Notice in Newspaper no later than 2 weeks after resolution </a:t>
          </a:r>
          <a:endParaRPr lang="en-IE" sz="1100" b="1" kern="1200" dirty="0"/>
        </a:p>
      </dsp:txBody>
      <dsp:txXfrm>
        <a:off x="5580942" y="4370040"/>
        <a:ext cx="1169802" cy="793073"/>
      </dsp:txXfrm>
    </dsp:sp>
    <dsp:sp modelId="{7868AA60-9D74-46E2-BB17-469BCBE716F6}">
      <dsp:nvSpPr>
        <dsp:cNvPr id="0" name=""/>
        <dsp:cNvSpPr/>
      </dsp:nvSpPr>
      <dsp:spPr>
        <a:xfrm>
          <a:off x="7319375" y="4366901"/>
          <a:ext cx="913222" cy="71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0CFF3-EA66-437A-B277-3C6B36EB1067}">
      <dsp:nvSpPr>
        <dsp:cNvPr id="0" name=""/>
        <dsp:cNvSpPr/>
      </dsp:nvSpPr>
      <dsp:spPr>
        <a:xfrm>
          <a:off x="7133547" y="5311555"/>
          <a:ext cx="1255626" cy="8788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 dirty="0" smtClean="0"/>
            <a:t>Ballycullen-Oldcourt LAP extended until 2024</a:t>
          </a:r>
          <a:endParaRPr lang="en-IE" sz="1100" b="1" kern="1200" dirty="0"/>
        </a:p>
      </dsp:txBody>
      <dsp:txXfrm>
        <a:off x="7176459" y="5354467"/>
        <a:ext cx="1169802" cy="793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E37E7-D2FD-4528-B810-5A41D4CF3375}" type="datetimeFigureOut">
              <a:rPr lang="en-IE" smtClean="0"/>
              <a:t>12/03/2019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97152-1021-4411-90F7-7A9A0BD3143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0349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94C-546D-4D4C-A342-CD8F5AA4918F}" type="datetimeFigureOut">
              <a:rPr lang="en-IE" smtClean="0"/>
              <a:t>12/03/2019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2195-C991-4086-A822-A764F8A4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179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94C-546D-4D4C-A342-CD8F5AA4918F}" type="datetimeFigureOut">
              <a:rPr lang="en-IE" smtClean="0"/>
              <a:t>12/03/2019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2195-C991-4086-A822-A764F8A4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926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94C-546D-4D4C-A342-CD8F5AA4918F}" type="datetimeFigureOut">
              <a:rPr lang="en-IE" smtClean="0"/>
              <a:t>12/03/2019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2195-C991-4086-A822-A764F8A4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783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94C-546D-4D4C-A342-CD8F5AA4918F}" type="datetimeFigureOut">
              <a:rPr lang="en-IE" smtClean="0"/>
              <a:t>12/03/2019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2195-C991-4086-A822-A764F8A4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419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94C-546D-4D4C-A342-CD8F5AA4918F}" type="datetimeFigureOut">
              <a:rPr lang="en-IE" smtClean="0"/>
              <a:t>12/03/2019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2195-C991-4086-A822-A764F8A4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03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94C-546D-4D4C-A342-CD8F5AA4918F}" type="datetimeFigureOut">
              <a:rPr lang="en-IE" smtClean="0"/>
              <a:t>12/03/2019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2195-C991-4086-A822-A764F8A4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346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94C-546D-4D4C-A342-CD8F5AA4918F}" type="datetimeFigureOut">
              <a:rPr lang="en-IE" smtClean="0"/>
              <a:t>12/03/2019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2195-C991-4086-A822-A764F8A4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794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94C-546D-4D4C-A342-CD8F5AA4918F}" type="datetimeFigureOut">
              <a:rPr lang="en-IE" smtClean="0"/>
              <a:t>12/03/2019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2195-C991-4086-A822-A764F8A4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033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94C-546D-4D4C-A342-CD8F5AA4918F}" type="datetimeFigureOut">
              <a:rPr lang="en-IE" smtClean="0"/>
              <a:t>12/03/2019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2195-C991-4086-A822-A764F8A4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787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94C-546D-4D4C-A342-CD8F5AA4918F}" type="datetimeFigureOut">
              <a:rPr lang="en-IE" smtClean="0"/>
              <a:t>12/03/2019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2195-C991-4086-A822-A764F8A4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762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94C-546D-4D4C-A342-CD8F5AA4918F}" type="datetimeFigureOut">
              <a:rPr lang="en-IE" smtClean="0"/>
              <a:t>12/03/2019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2195-C991-4086-A822-A764F8A4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496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994C-546D-4D4C-A342-CD8F5AA4918F}" type="datetimeFigureOut">
              <a:rPr lang="en-IE" smtClean="0"/>
              <a:t>12/03/2019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2195-C991-4086-A822-A764F8A4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534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3288"/>
            <a:ext cx="9144000" cy="5779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666314" y="924041"/>
            <a:ext cx="78113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>
                <a:solidFill>
                  <a:schemeClr val="bg1"/>
                </a:solidFill>
              </a:rPr>
              <a:t>Ballycullen-</a:t>
            </a:r>
            <a:r>
              <a:rPr lang="en-IE" sz="4800" b="1" dirty="0" err="1" smtClean="0">
                <a:solidFill>
                  <a:schemeClr val="bg1"/>
                </a:solidFill>
              </a:rPr>
              <a:t>Oldcourt</a:t>
            </a:r>
            <a:r>
              <a:rPr lang="en-IE" sz="4800" b="1" dirty="0" smtClean="0">
                <a:solidFill>
                  <a:schemeClr val="bg1"/>
                </a:solidFill>
              </a:rPr>
              <a:t> LAP 2014 </a:t>
            </a:r>
            <a:r>
              <a:rPr lang="en-IE" sz="3200" b="1" dirty="0" smtClean="0">
                <a:solidFill>
                  <a:schemeClr val="bg1"/>
                </a:solidFill>
              </a:rPr>
              <a:t>Extension of Time </a:t>
            </a:r>
            <a:endParaRPr lang="en-IE" sz="32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IE" sz="36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IE" altLang="en-US" b="1" dirty="0">
                <a:solidFill>
                  <a:schemeClr val="bg1"/>
                </a:solidFill>
              </a:rPr>
              <a:t>Land Use Planning &amp; Transportation</a:t>
            </a:r>
          </a:p>
          <a:p>
            <a:pPr>
              <a:buFontTx/>
              <a:buNone/>
              <a:defRPr/>
            </a:pPr>
            <a:r>
              <a:rPr lang="en-IE" altLang="en-US" b="1" dirty="0">
                <a:solidFill>
                  <a:schemeClr val="bg1"/>
                </a:solidFill>
              </a:rPr>
              <a:t>Strategic Policy Committee</a:t>
            </a:r>
          </a:p>
          <a:p>
            <a:endParaRPr lang="en-IE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2973" y="6345855"/>
            <a:ext cx="26910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</a:t>
            </a:r>
            <a:r>
              <a:rPr lang="en-IE" sz="2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March 2019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2" b="12257"/>
          <a:stretch/>
        </p:blipFill>
        <p:spPr>
          <a:xfrm>
            <a:off x="62102" y="6275795"/>
            <a:ext cx="1500976" cy="5317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3413" r="1570" b="2658"/>
          <a:stretch>
            <a:fillRect/>
          </a:stretch>
        </p:blipFill>
        <p:spPr bwMode="auto">
          <a:xfrm>
            <a:off x="4552950" y="2860675"/>
            <a:ext cx="410368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66664"/>
            <a:ext cx="9144000" cy="300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E" sz="135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7925" y="885872"/>
            <a:ext cx="734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bg1"/>
                </a:solidFill>
              </a:rPr>
              <a:t>BALLYCULLEN-OLDCOURT LAP 2014</a:t>
            </a:r>
            <a:endParaRPr lang="en-IE" sz="20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2" b="12257"/>
          <a:stretch/>
        </p:blipFill>
        <p:spPr>
          <a:xfrm>
            <a:off x="0" y="6270087"/>
            <a:ext cx="1469293" cy="57052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2152" y="1347537"/>
            <a:ext cx="74767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IE" sz="1600" dirty="0"/>
              <a:t>Ballycullen-</a:t>
            </a:r>
            <a:r>
              <a:rPr lang="en-IE" sz="1600" dirty="0" err="1"/>
              <a:t>Oldcourt</a:t>
            </a:r>
            <a:r>
              <a:rPr lang="en-IE" sz="1600" dirty="0"/>
              <a:t> LAP was adopted 6</a:t>
            </a:r>
            <a:r>
              <a:rPr lang="en-IE" sz="1600" baseline="30000" dirty="0"/>
              <a:t>th</a:t>
            </a:r>
            <a:r>
              <a:rPr lang="en-IE" sz="1600" dirty="0"/>
              <a:t> of May 2014.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en-IE" sz="1600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IE" sz="1600" dirty="0"/>
              <a:t>Will remain in force for 6 years from its adoption until 2020. </a:t>
            </a:r>
            <a:endParaRPr lang="en-IE" sz="1600" dirty="0" smtClean="0"/>
          </a:p>
          <a:p>
            <a:pPr algn="just">
              <a:defRPr/>
            </a:pPr>
            <a:endParaRPr lang="en-IE" sz="1600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IE" sz="1600" dirty="0"/>
              <a:t>Section 12 of the Planning and Development Act 2010 gives the Council the option to extend the </a:t>
            </a:r>
            <a:r>
              <a:rPr lang="en-IE" sz="1600" dirty="0" smtClean="0"/>
              <a:t>LAP to May </a:t>
            </a:r>
            <a:r>
              <a:rPr lang="en-IE" sz="1600" dirty="0"/>
              <a:t>2024 provided the Planning Authority resolve to do this before 27th </a:t>
            </a:r>
            <a:r>
              <a:rPr lang="en-IE" sz="1600" dirty="0" smtClean="0"/>
              <a:t>June</a:t>
            </a:r>
            <a:r>
              <a:rPr lang="en-IE" sz="1600" dirty="0"/>
              <a:t> </a:t>
            </a:r>
            <a:r>
              <a:rPr lang="en-IE" sz="1600" dirty="0" smtClean="0"/>
              <a:t>2019. </a:t>
            </a:r>
            <a:endParaRPr lang="en-IE" sz="1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25" y="3541912"/>
            <a:ext cx="7329096" cy="24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66664"/>
            <a:ext cx="9144000" cy="300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E" sz="1350" dirty="0">
              <a:solidFill>
                <a:srgbClr val="800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789" y="885872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bg1"/>
                </a:solidFill>
              </a:rPr>
              <a:t>POLICY CONTEXT </a:t>
            </a:r>
            <a:endParaRPr lang="en-IE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565" y="1428329"/>
            <a:ext cx="895643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E" altLang="en-US" sz="2400" b="1" dirty="0" smtClean="0">
                <a:solidFill>
                  <a:schemeClr val="tx2"/>
                </a:solidFill>
              </a:rPr>
              <a:t>Planning </a:t>
            </a:r>
            <a:r>
              <a:rPr lang="en-IE" altLang="en-US" sz="2400" b="1" dirty="0">
                <a:solidFill>
                  <a:schemeClr val="tx2"/>
                </a:solidFill>
              </a:rPr>
              <a:t>and Development Act 2000 (as amended) </a:t>
            </a:r>
            <a:endParaRPr lang="en-IE" altLang="en-US" sz="2400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IE" altLang="en-US" sz="20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IE" sz="1600" b="1" dirty="0"/>
              <a:t>Section 19 of the Planning and Development Acts 2000-2015</a:t>
            </a:r>
            <a:r>
              <a:rPr lang="en-IE" sz="1600" b="1" dirty="0" smtClean="0"/>
              <a:t>.</a:t>
            </a:r>
          </a:p>
          <a:p>
            <a:pPr>
              <a:defRPr/>
            </a:pPr>
            <a:endParaRPr lang="en-IE" sz="16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600" dirty="0"/>
              <a:t>Planning Authority can resolve to extend the life of a Local Area Plan following receipt from the Chief Executive of:</a:t>
            </a:r>
          </a:p>
          <a:p>
            <a:pPr marL="400050" lvl="1" indent="0">
              <a:buFontTx/>
              <a:buNone/>
              <a:defRPr/>
            </a:pPr>
            <a:r>
              <a:rPr lang="en-IE" sz="1600" dirty="0"/>
              <a:t>(</a:t>
            </a:r>
            <a:r>
              <a:rPr lang="en-IE" sz="1600" dirty="0" err="1"/>
              <a:t>i</a:t>
            </a:r>
            <a:r>
              <a:rPr lang="en-IE" sz="1600" dirty="0"/>
              <a:t>) an opinion that the Local Area Plan remains consistent with the objectives and core strategy of the relevant development plan,</a:t>
            </a:r>
          </a:p>
          <a:p>
            <a:pPr marL="400050" lvl="1" indent="0">
              <a:buFontTx/>
              <a:buNone/>
              <a:defRPr/>
            </a:pPr>
            <a:r>
              <a:rPr lang="en-IE" sz="1600" dirty="0"/>
              <a:t>(ii) an opinion that the objectives of the LAP have not been substantially secured, and</a:t>
            </a:r>
          </a:p>
          <a:p>
            <a:pPr marL="400050" lvl="1" indent="0">
              <a:buFontTx/>
              <a:buNone/>
              <a:defRPr/>
            </a:pPr>
            <a:r>
              <a:rPr lang="en-IE" sz="1600" dirty="0"/>
              <a:t>(iii) confirmation that the sending and publishing of notices to commence the review of the LAP may be deferred and the period for which they may be deferred.</a:t>
            </a:r>
          </a:p>
          <a:p>
            <a:pPr>
              <a:defRPr/>
            </a:pPr>
            <a:endParaRPr lang="en-IE" alt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600" dirty="0"/>
              <a:t>Plan can be extended by up to 5 years.</a:t>
            </a:r>
          </a:p>
          <a:p>
            <a:pPr>
              <a:defRPr/>
            </a:pPr>
            <a:endParaRPr lang="en-IE" alt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600" dirty="0"/>
              <a:t>Resolution to extend must take place </a:t>
            </a:r>
            <a:r>
              <a:rPr lang="en-IE" altLang="en-US" sz="1600" b="1" dirty="0"/>
              <a:t>within 5 years of adoption of </a:t>
            </a:r>
            <a:r>
              <a:rPr lang="en-IE" altLang="en-US" sz="1600" b="1" dirty="0" smtClean="0"/>
              <a:t>LAP </a:t>
            </a:r>
            <a:r>
              <a:rPr lang="en-IE" altLang="en-US" sz="1600" b="1" dirty="0"/>
              <a:t>(by </a:t>
            </a:r>
            <a:r>
              <a:rPr lang="en-IE" altLang="en-US" sz="1600" b="1" dirty="0" smtClean="0"/>
              <a:t>2019</a:t>
            </a:r>
            <a:r>
              <a:rPr lang="en-IE" altLang="en-US" sz="1600" b="1" dirty="0" smtClean="0"/>
              <a:t>). </a:t>
            </a:r>
            <a:endParaRPr lang="en-IE" altLang="en-US" sz="1600" b="1" dirty="0"/>
          </a:p>
          <a:p>
            <a:pPr>
              <a:defRPr/>
            </a:pPr>
            <a:endParaRPr lang="en-IE" alt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600" dirty="0" smtClean="0"/>
              <a:t>Ballycullen-</a:t>
            </a:r>
            <a:r>
              <a:rPr lang="en-IE" altLang="en-US" sz="1600" dirty="0" err="1" smtClean="0"/>
              <a:t>Oldcourt</a:t>
            </a:r>
            <a:r>
              <a:rPr lang="en-IE" altLang="en-US" sz="1600" dirty="0" smtClean="0"/>
              <a:t> </a:t>
            </a:r>
            <a:r>
              <a:rPr lang="en-IE" altLang="en-US" sz="1600" dirty="0"/>
              <a:t>LAP </a:t>
            </a:r>
            <a:r>
              <a:rPr lang="en-IE" altLang="en-US" sz="1600" b="1" dirty="0"/>
              <a:t>adopted 14</a:t>
            </a:r>
            <a:r>
              <a:rPr lang="en-IE" altLang="en-US" sz="1600" b="1" baseline="30000" dirty="0"/>
              <a:t>th</a:t>
            </a:r>
            <a:r>
              <a:rPr lang="en-IE" altLang="en-US" sz="1600" b="1" dirty="0"/>
              <a:t> May </a:t>
            </a:r>
            <a:r>
              <a:rPr lang="en-IE" altLang="en-US" sz="1600" b="1" dirty="0" smtClean="0"/>
              <a:t>2014</a:t>
            </a:r>
            <a:r>
              <a:rPr lang="en-IE" altLang="en-US" sz="1600" dirty="0" smtClean="0"/>
              <a:t>. </a:t>
            </a:r>
            <a:endParaRPr lang="en-IE" altLang="en-US" sz="1600" dirty="0"/>
          </a:p>
          <a:p>
            <a:pPr>
              <a:defRPr/>
            </a:pPr>
            <a:endParaRPr lang="en-IE" alt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altLang="en-US" sz="1600" dirty="0"/>
              <a:t>Planning Authority has until </a:t>
            </a:r>
            <a:r>
              <a:rPr lang="en-IE" altLang="en-US" sz="1600" b="1" dirty="0" smtClean="0"/>
              <a:t>27</a:t>
            </a:r>
            <a:r>
              <a:rPr lang="en-IE" altLang="en-US" sz="1600" b="1" baseline="30000" dirty="0" smtClean="0"/>
              <a:t>th</a:t>
            </a:r>
            <a:r>
              <a:rPr lang="en-IE" altLang="en-US" sz="1600" b="1" dirty="0" smtClean="0"/>
              <a:t> </a:t>
            </a:r>
            <a:r>
              <a:rPr lang="en-IE" altLang="en-US" sz="1600" b="1" dirty="0"/>
              <a:t>June </a:t>
            </a:r>
            <a:r>
              <a:rPr lang="en-IE" altLang="en-US" sz="1600" b="1" dirty="0" smtClean="0"/>
              <a:t>2019 </a:t>
            </a:r>
            <a:r>
              <a:rPr lang="en-IE" altLang="en-US" sz="1600" dirty="0" smtClean="0"/>
              <a:t>to </a:t>
            </a:r>
            <a:r>
              <a:rPr lang="en-IE" altLang="en-US" sz="1600" dirty="0"/>
              <a:t>extend life of Plan. </a:t>
            </a:r>
          </a:p>
        </p:txBody>
      </p:sp>
    </p:spTree>
    <p:extLst>
      <p:ext uri="{BB962C8B-B14F-4D97-AF65-F5344CB8AC3E}">
        <p14:creationId xmlns:p14="http://schemas.microsoft.com/office/powerpoint/2010/main" val="42729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66664"/>
            <a:ext cx="9144000" cy="300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E" sz="135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655" y="885872"/>
            <a:ext cx="753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bg1"/>
                </a:solidFill>
              </a:rPr>
              <a:t>SOUTH DUBLIN COUNTY DEVELOPMENT PLAN 2016-2022</a:t>
            </a:r>
            <a:endParaRPr lang="en-IE" sz="2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517" y="1757843"/>
            <a:ext cx="473675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IE" sz="1600" dirty="0"/>
              <a:t>The vision for Ballycullen-</a:t>
            </a:r>
            <a:r>
              <a:rPr lang="en-IE" sz="1600" dirty="0" err="1"/>
              <a:t>Oldcourt</a:t>
            </a:r>
            <a:r>
              <a:rPr lang="en-IE" sz="1600" dirty="0"/>
              <a:t> is consistent with the County Development Plan policy and objectives which include the following</a:t>
            </a:r>
            <a:r>
              <a:rPr lang="en-IE" sz="1600" dirty="0" smtClean="0"/>
              <a:t>:</a:t>
            </a:r>
          </a:p>
          <a:p>
            <a:pPr algn="just">
              <a:defRPr/>
            </a:pPr>
            <a:endParaRPr lang="en-IE" altLang="en-US" sz="1050" dirty="0"/>
          </a:p>
          <a:p>
            <a:pPr algn="just">
              <a:defRPr/>
            </a:pPr>
            <a:endParaRPr lang="en-IE" sz="105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IE" sz="1600" dirty="0"/>
              <a:t>Identified as a key growth node</a:t>
            </a:r>
            <a:r>
              <a:rPr lang="en-IE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IE" sz="16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IE" sz="1600" dirty="0"/>
              <a:t>Identified as Consolidation Areas with opportunities to strengthen and consolidate through infill and brownfield redevelopment. </a:t>
            </a:r>
            <a:endParaRPr lang="en-IE" sz="1600" dirty="0" smtClean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IE" sz="16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IE" sz="1600" dirty="0" smtClean="0"/>
              <a:t>To develop </a:t>
            </a:r>
            <a:r>
              <a:rPr lang="en-IE" sz="1600" dirty="0"/>
              <a:t>based on the capacity of the public transport network and social infrastructure</a:t>
            </a:r>
            <a:r>
              <a:rPr lang="en-IE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IE" sz="16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IE" sz="1600" dirty="0" smtClean="0"/>
              <a:t>To facilitate </a:t>
            </a:r>
            <a:r>
              <a:rPr lang="en-IE" sz="1600" dirty="0"/>
              <a:t>the provision of additional post primary schools in the Ballycullen area</a:t>
            </a:r>
            <a:r>
              <a:rPr lang="en-IE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IE" sz="16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IE" sz="1600" dirty="0" smtClean="0"/>
              <a:t>To form </a:t>
            </a:r>
            <a:r>
              <a:rPr lang="en-IE" sz="1600" dirty="0"/>
              <a:t>a strategic street network providing access to the Ballycullen-</a:t>
            </a:r>
            <a:r>
              <a:rPr lang="en-IE" sz="1600" dirty="0" err="1"/>
              <a:t>Oldcourt</a:t>
            </a:r>
            <a:r>
              <a:rPr lang="en-IE" sz="1600" dirty="0"/>
              <a:t> LAP lands</a:t>
            </a:r>
            <a:r>
              <a:rPr lang="en-IE" sz="1600" dirty="0" smtClean="0"/>
              <a:t>.</a:t>
            </a:r>
          </a:p>
          <a:p>
            <a:pPr algn="just">
              <a:defRPr/>
            </a:pPr>
            <a:endParaRPr lang="en-IE" sz="1600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46" y="1662051"/>
            <a:ext cx="3371266" cy="478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66664"/>
            <a:ext cx="9144000" cy="300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E" sz="135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655" y="885872"/>
            <a:ext cx="753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bg1"/>
                </a:solidFill>
              </a:rPr>
              <a:t>SOUTH DUBLIN COUNTY DEVELOPMENT PLAN 2016-2022</a:t>
            </a:r>
            <a:endParaRPr lang="en-IE" sz="2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030" y="1192696"/>
            <a:ext cx="8087124" cy="579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altLang="en-US" sz="2000" dirty="0" smtClean="0"/>
          </a:p>
          <a:p>
            <a:r>
              <a:rPr lang="en-IE" altLang="en-US" sz="2000" dirty="0" smtClean="0"/>
              <a:t>CDP </a:t>
            </a:r>
            <a:r>
              <a:rPr lang="en-IE" altLang="en-US" sz="2000" dirty="0"/>
              <a:t>Policy and Objectives relevant to </a:t>
            </a:r>
            <a:r>
              <a:rPr lang="en-IE" altLang="en-US" sz="2000" dirty="0" smtClean="0"/>
              <a:t>Ballycullen-</a:t>
            </a:r>
            <a:r>
              <a:rPr lang="en-IE" altLang="en-US" sz="2000" dirty="0" err="1" smtClean="0"/>
              <a:t>Oldcourt</a:t>
            </a:r>
            <a:r>
              <a:rPr lang="en-IE" altLang="en-US" sz="2000" dirty="0" smtClean="0"/>
              <a:t> LAP: </a:t>
            </a:r>
            <a:endParaRPr lang="en-IE" altLang="en-US" sz="2000" dirty="0"/>
          </a:p>
          <a:p>
            <a:pPr algn="just">
              <a:spcAft>
                <a:spcPts val="0"/>
              </a:spcAft>
            </a:pPr>
            <a:endParaRPr lang="en-IE" sz="1600" dirty="0" smtClean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SourceSansPro-Regular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6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Quality </a:t>
            </a:r>
            <a:r>
              <a:rPr lang="en-IE" sz="16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of life</a:t>
            </a:r>
            <a:r>
              <a:rPr lang="en-IE" sz="16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, with an emphasis on key economic, environmental, social and cultural indicators</a:t>
            </a:r>
            <a:r>
              <a:rPr lang="en-IE" sz="16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6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Prosperity</a:t>
            </a:r>
            <a:r>
              <a:rPr lang="en-IE" sz="16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, with an emphasis on contributing to a competitive business environment that supports economic development, job creation and prosperity for all</a:t>
            </a:r>
            <a:r>
              <a:rPr lang="en-IE" sz="16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6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Sustainability</a:t>
            </a:r>
            <a:r>
              <a:rPr lang="en-IE" sz="16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, with an emphasis on making better use of key resources such as land, buildings, water, energy, waste and transport infrastructure</a:t>
            </a:r>
            <a:r>
              <a:rPr lang="en-IE" sz="16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6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Health </a:t>
            </a:r>
            <a:r>
              <a:rPr lang="en-IE" sz="16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and wellbeing</a:t>
            </a:r>
            <a:r>
              <a:rPr lang="en-IE" sz="16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, by facilitating active and healthy lifestyles with increased opportunities for walking, cycling and active sport and recreation</a:t>
            </a:r>
            <a:r>
              <a:rPr lang="en-IE" sz="16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6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Social </a:t>
            </a:r>
            <a:r>
              <a:rPr lang="en-IE" sz="16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inclusion</a:t>
            </a:r>
            <a:r>
              <a:rPr lang="en-IE" sz="16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, with an emphasis on creating socially and physically inclusive neighbourhoods, taking account of the recommendations of The National Disability Strategy Implementation Plan 2013-2015 and Inclusion Ireland’s Changing Places campaign; </a:t>
            </a:r>
            <a:r>
              <a:rPr lang="en-IE" sz="1600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and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E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600" b="1" dirty="0" smtClean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Climate </a:t>
            </a:r>
            <a:r>
              <a:rPr lang="en-IE" sz="16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change adaptation</a:t>
            </a:r>
            <a:r>
              <a:rPr lang="en-IE" sz="16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SourceSansPro-Regular"/>
              </a:rPr>
              <a:t>, with increased emphasis on reducing climate change at a local level through settlement and travel patterns, energy use and protection of green infrastructure.</a:t>
            </a:r>
            <a:endParaRPr lang="en-I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2295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86558"/>
            <a:ext cx="9144000" cy="300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E" sz="135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058" y="808841"/>
            <a:ext cx="679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100" b="1" dirty="0" smtClean="0">
                <a:solidFill>
                  <a:schemeClr val="bg1"/>
                </a:solidFill>
              </a:rPr>
              <a:t> </a:t>
            </a:r>
            <a:r>
              <a:rPr lang="en-IE" sz="2400" b="1" dirty="0" smtClean="0">
                <a:solidFill>
                  <a:schemeClr val="bg1"/>
                </a:solidFill>
              </a:rPr>
              <a:t>KEY OUTCOMES TO DATE </a:t>
            </a:r>
            <a:endParaRPr lang="en-IE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946" y="1320726"/>
            <a:ext cx="87321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LAP </a:t>
            </a:r>
            <a:r>
              <a:rPr lang="en-IE" sz="2000" dirty="0" smtClean="0"/>
              <a:t>area constitutes approximately 125 </a:t>
            </a:r>
            <a:r>
              <a:rPr lang="en-IE" sz="2000" dirty="0" smtClean="0"/>
              <a:t>hectares;</a:t>
            </a:r>
            <a:endParaRPr lang="en-I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Approximately </a:t>
            </a:r>
            <a:r>
              <a:rPr lang="en-IE" sz="2000" dirty="0"/>
              <a:t>23.4 hectares is under </a:t>
            </a:r>
            <a:r>
              <a:rPr lang="en-IE" sz="2000" dirty="0" smtClean="0"/>
              <a:t>construction;</a:t>
            </a:r>
            <a:endParaRPr lang="en-I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6 </a:t>
            </a:r>
            <a:r>
              <a:rPr lang="en-IE" sz="2000" dirty="0"/>
              <a:t>hectares is </a:t>
            </a:r>
            <a:r>
              <a:rPr lang="en-IE" sz="2000" dirty="0" smtClean="0"/>
              <a:t>completed (i.e. 864 units granted; 506 units completed; 154 units under construction);</a:t>
            </a:r>
            <a:endParaRPr lang="en-I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4 </a:t>
            </a:r>
            <a:r>
              <a:rPr lang="en-IE" sz="2000" dirty="0"/>
              <a:t>hectares has planning permission but has not </a:t>
            </a:r>
            <a:r>
              <a:rPr lang="en-IE" sz="2000" dirty="0" smtClean="0"/>
              <a:t>commenced.</a:t>
            </a:r>
            <a:endParaRPr lang="en-IE" sz="2000" dirty="0" smtClean="0"/>
          </a:p>
          <a:p>
            <a:endParaRPr lang="en-IE" sz="2000" dirty="0"/>
          </a:p>
          <a:p>
            <a:endParaRPr lang="en-IE" sz="2000" dirty="0"/>
          </a:p>
          <a:p>
            <a:endParaRPr lang="en-IE" sz="2000" dirty="0" smtClean="0"/>
          </a:p>
          <a:p>
            <a:endParaRPr lang="en-IE" sz="2000" dirty="0"/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18" t="8422" r="4942" b="525"/>
          <a:stretch/>
        </p:blipFill>
        <p:spPr>
          <a:xfrm>
            <a:off x="290703" y="3113900"/>
            <a:ext cx="8562593" cy="2965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500" y="4712808"/>
            <a:ext cx="1237611" cy="13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81233" y="205946"/>
          <a:ext cx="8839200" cy="648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77016" y="3583460"/>
            <a:ext cx="2034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050" b="1" dirty="0"/>
              <a:t>Report considered at April Council Meeting and resolution made to extend LAP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9209" y="4604951"/>
            <a:ext cx="1680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050" b="1" dirty="0" smtClean="0"/>
              <a:t>Notice of resolution available for inspection by members of public </a:t>
            </a:r>
            <a:endParaRPr lang="en-IE" sz="1050" b="1" dirty="0"/>
          </a:p>
        </p:txBody>
      </p:sp>
      <p:pic>
        <p:nvPicPr>
          <p:cNvPr id="12" name="Picture 11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2" b="12257"/>
          <a:stretch/>
        </p:blipFill>
        <p:spPr>
          <a:xfrm>
            <a:off x="181233" y="6118600"/>
            <a:ext cx="1469293" cy="57052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407244" y="288324"/>
            <a:ext cx="416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TIMELINE FOR LAP EXTENSION </a:t>
            </a:r>
            <a:endParaRPr lang="en-I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86558"/>
            <a:ext cx="9144000" cy="300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E" sz="135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058" y="808841"/>
            <a:ext cx="679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100" b="1" dirty="0" smtClean="0">
                <a:solidFill>
                  <a:schemeClr val="bg1"/>
                </a:solidFill>
              </a:rPr>
              <a:t> </a:t>
            </a:r>
            <a:r>
              <a:rPr lang="en-IE" sz="2400" b="1" dirty="0" smtClean="0">
                <a:solidFill>
                  <a:schemeClr val="bg1"/>
                </a:solidFill>
              </a:rPr>
              <a:t>EXTENSION OF BALLYCULLEN-OLDCOURT LAP </a:t>
            </a:r>
            <a:endParaRPr lang="en-IE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672" y="1264357"/>
            <a:ext cx="873210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 smtClean="0"/>
          </a:p>
          <a:p>
            <a:pPr>
              <a:defRPr/>
            </a:pPr>
            <a:r>
              <a:rPr lang="en-IE" sz="2000" dirty="0"/>
              <a:t>Timeframe for Extension of </a:t>
            </a:r>
            <a:r>
              <a:rPr lang="en-IE" sz="2000" dirty="0" smtClean="0"/>
              <a:t>Plan</a:t>
            </a:r>
          </a:p>
          <a:p>
            <a:pPr>
              <a:defRPr/>
            </a:pPr>
            <a:endParaRPr lang="en-IE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000" dirty="0"/>
              <a:t>Planning authority may extend the life of the LAP, which is normally 6 years, for a further 4 years i.e. up to a total of 10 years from adoption.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IE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000" dirty="0"/>
              <a:t>Proposed resolution:</a:t>
            </a:r>
          </a:p>
          <a:p>
            <a:pPr>
              <a:defRPr/>
            </a:pPr>
            <a:endParaRPr lang="en-IE" sz="2000" dirty="0">
              <a:solidFill>
                <a:srgbClr val="D95E00"/>
              </a:solidFill>
            </a:endParaRPr>
          </a:p>
          <a:p>
            <a:pPr>
              <a:defRPr/>
            </a:pPr>
            <a:r>
              <a:rPr lang="en-IE" sz="2000" i="1" dirty="0"/>
              <a:t>“That this Council approve the procedure to defer the sending of a notice under section 20(3)(a)(</a:t>
            </a:r>
            <a:r>
              <a:rPr lang="en-IE" sz="2000" i="1" dirty="0" err="1"/>
              <a:t>i</a:t>
            </a:r>
            <a:r>
              <a:rPr lang="en-IE" sz="2000" i="1" dirty="0"/>
              <a:t>) of the Planning and Development Act 2000 -2010 i.e. notices for making, amending or revoking the Local Area Plans in accordance with Section 19(1)(d) of the Planning and Development Acts 2000-2015 for the </a:t>
            </a:r>
            <a:r>
              <a:rPr lang="en-IE" sz="2000" i="1" dirty="0" smtClean="0"/>
              <a:t>Ballycullen-</a:t>
            </a:r>
            <a:r>
              <a:rPr lang="en-IE" sz="2000" i="1" dirty="0" err="1" smtClean="0"/>
              <a:t>Oldcourt</a:t>
            </a:r>
            <a:r>
              <a:rPr lang="en-IE" sz="2000" i="1" dirty="0" smtClean="0"/>
              <a:t> </a:t>
            </a:r>
            <a:r>
              <a:rPr lang="en-IE" sz="2000" i="1" dirty="0"/>
              <a:t>Local Area Plan for a further period of 5 years</a:t>
            </a:r>
            <a:r>
              <a:rPr lang="en-IE" sz="2000" dirty="0"/>
              <a:t>."</a:t>
            </a:r>
          </a:p>
          <a:p>
            <a:pPr>
              <a:defRPr/>
            </a:pPr>
            <a:endParaRPr lang="en-IE" sz="2000" dirty="0"/>
          </a:p>
          <a:p>
            <a:pPr>
              <a:defRPr/>
            </a:pPr>
            <a:r>
              <a:rPr lang="en-IE" sz="2000" dirty="0" smtClean="0"/>
              <a:t>Ballycullen-</a:t>
            </a:r>
            <a:r>
              <a:rPr lang="en-IE" sz="2000" dirty="0" err="1" smtClean="0"/>
              <a:t>Oldcourt</a:t>
            </a:r>
            <a:r>
              <a:rPr lang="en-IE" sz="2000" dirty="0" smtClean="0"/>
              <a:t> </a:t>
            </a:r>
            <a:r>
              <a:rPr lang="en-IE" sz="2000" dirty="0"/>
              <a:t>LAP would be extended up </a:t>
            </a:r>
            <a:r>
              <a:rPr lang="en-IE" sz="2000" dirty="0" smtClean="0"/>
              <a:t>to May 2024.</a:t>
            </a:r>
            <a:endParaRPr lang="en-IE" sz="2000" dirty="0"/>
          </a:p>
          <a:p>
            <a:endParaRPr lang="en-IE" sz="2000" dirty="0" smtClean="0"/>
          </a:p>
          <a:p>
            <a:r>
              <a:rPr lang="en-IE" sz="2000" b="1" i="1" dirty="0"/>
              <a:t/>
            </a:r>
            <a:br>
              <a:rPr lang="en-IE" sz="2000" b="1" i="1" dirty="0"/>
            </a:br>
            <a:endParaRPr lang="en-IE" sz="2000" dirty="0"/>
          </a:p>
          <a:p>
            <a:endParaRPr lang="en-IE" sz="20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653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2443</TotalTime>
  <Words>757</Words>
  <Application>Microsoft Office PowerPoint</Application>
  <PresentationFormat>On-screen Show (4:3)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SourceSansPro-Regular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Frehill</dc:creator>
  <cp:lastModifiedBy>Jason Frehill</cp:lastModifiedBy>
  <cp:revision>140</cp:revision>
  <cp:lastPrinted>2019-02-27T17:47:53Z</cp:lastPrinted>
  <dcterms:created xsi:type="dcterms:W3CDTF">2017-03-28T15:12:17Z</dcterms:created>
  <dcterms:modified xsi:type="dcterms:W3CDTF">2019-03-12T16:56:24Z</dcterms:modified>
</cp:coreProperties>
</file>