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1"/>
  </p:handoutMasterIdLst>
  <p:sldIdLst>
    <p:sldId id="257" r:id="rId2"/>
    <p:sldId id="260" r:id="rId3"/>
    <p:sldId id="259" r:id="rId4"/>
    <p:sldId id="279" r:id="rId5"/>
    <p:sldId id="292" r:id="rId6"/>
    <p:sldId id="278" r:id="rId7"/>
    <p:sldId id="280" r:id="rId8"/>
    <p:sldId id="281" r:id="rId9"/>
    <p:sldId id="282" r:id="rId1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457D"/>
    <a:srgbClr val="FFF4E7"/>
    <a:srgbClr val="800080"/>
    <a:srgbClr val="BF5D9E"/>
    <a:srgbClr val="8F3972"/>
    <a:srgbClr val="B94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13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63FF2-6807-4813-83AA-DDDAC5C1EF1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AB310C8-D55D-47E9-8580-71EB94FA7259}">
      <dgm:prSet phldrT="[Text]" phldr="1"/>
      <dgm:spPr/>
      <dgm:t>
        <a:bodyPr/>
        <a:lstStyle/>
        <a:p>
          <a:endParaRPr lang="en-IE" dirty="0"/>
        </a:p>
      </dgm:t>
    </dgm:pt>
    <dgm:pt modelId="{736CB334-5105-47C2-9F72-E4CE98A5A4F3}" type="sibTrans" cxnId="{7AA2A3AB-A7AD-4137-91A4-5C09523B692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lang="en-IE"/>
        </a:p>
      </dgm:t>
      <dgm:extLst>
        <a:ext uri="{E40237B7-FDA0-4F09-8148-C483321AD2D9}">
          <dgm14:cNvPr xmlns:dgm14="http://schemas.microsoft.com/office/drawing/2010/diagram" id="0" name="" descr="Luas tram no. 3003 approaching Red Cow/An BhÃ³ Dhearg tram stop"/>
        </a:ext>
      </dgm:extLst>
    </dgm:pt>
    <dgm:pt modelId="{22ED624E-C737-4E06-8F84-9ABE7D81DE57}" type="parTrans" cxnId="{7AA2A3AB-A7AD-4137-91A4-5C09523B6924}">
      <dgm:prSet/>
      <dgm:spPr/>
      <dgm:t>
        <a:bodyPr/>
        <a:lstStyle/>
        <a:p>
          <a:endParaRPr lang="en-IE"/>
        </a:p>
      </dgm:t>
    </dgm:pt>
    <dgm:pt modelId="{C09AD425-849A-4448-A444-E16AF6C5A701}" type="pres">
      <dgm:prSet presAssocID="{3AC63FF2-6807-4813-83AA-DDDAC5C1EF1B}" presName="Name0" presStyleCnt="0">
        <dgm:presLayoutVars>
          <dgm:chMax val="7"/>
          <dgm:chPref val="7"/>
          <dgm:dir/>
        </dgm:presLayoutVars>
      </dgm:prSet>
      <dgm:spPr/>
    </dgm:pt>
    <dgm:pt modelId="{7E127079-16B5-47E3-81FA-D600DEF49576}" type="pres">
      <dgm:prSet presAssocID="{3AC63FF2-6807-4813-83AA-DDDAC5C1EF1B}" presName="Name1" presStyleCnt="0"/>
      <dgm:spPr/>
    </dgm:pt>
    <dgm:pt modelId="{01EE7ABB-B415-401E-86D2-C6D0CBC269E9}" type="pres">
      <dgm:prSet presAssocID="{736CB334-5105-47C2-9F72-E4CE98A5A4F3}" presName="picture_1" presStyleCnt="0"/>
      <dgm:spPr/>
    </dgm:pt>
    <dgm:pt modelId="{8F7D0F78-3DDE-4D5F-A301-AB26B018FFE5}" type="pres">
      <dgm:prSet presAssocID="{736CB334-5105-47C2-9F72-E4CE98A5A4F3}" presName="pictureRepeatNode" presStyleLbl="alignImgPlace1" presStyleIdx="0" presStyleCnt="1" custScaleX="140425" custScaleY="129156" custLinFactNeighborX="2837" custLinFactNeighborY="-3546"/>
      <dgm:spPr/>
      <dgm:t>
        <a:bodyPr/>
        <a:lstStyle/>
        <a:p>
          <a:endParaRPr lang="en-IE"/>
        </a:p>
      </dgm:t>
    </dgm:pt>
    <dgm:pt modelId="{EE5112C3-011B-49F3-86D5-752C985C4275}" type="pres">
      <dgm:prSet presAssocID="{CAB310C8-D55D-47E9-8580-71EB94FA7259}" presName="text_1" presStyleLbl="node1" presStyleIdx="0" presStyleCnt="0" custScaleX="22905" custScaleY="23958" custLinFactX="-5307" custLinFactY="-100000" custLinFactNeighborX="-100000" custLinFactNeighborY="-113958">
        <dgm:presLayoutVars>
          <dgm:bulletEnabled val="1"/>
        </dgm:presLayoutVars>
      </dgm:prSet>
      <dgm:spPr/>
      <dgm:t>
        <a:bodyPr/>
        <a:lstStyle/>
        <a:p>
          <a:endParaRPr lang="en-IE"/>
        </a:p>
      </dgm:t>
    </dgm:pt>
  </dgm:ptLst>
  <dgm:cxnLst>
    <dgm:cxn modelId="{65D7E13D-EB9E-4B29-A3E4-3C6792053979}" type="presOf" srcId="{3AC63FF2-6807-4813-83AA-DDDAC5C1EF1B}" destId="{C09AD425-849A-4448-A444-E16AF6C5A701}" srcOrd="0" destOrd="0" presId="urn:microsoft.com/office/officeart/2008/layout/CircularPictureCallout"/>
    <dgm:cxn modelId="{7AA2A3AB-A7AD-4137-91A4-5C09523B6924}" srcId="{3AC63FF2-6807-4813-83AA-DDDAC5C1EF1B}" destId="{CAB310C8-D55D-47E9-8580-71EB94FA7259}" srcOrd="0" destOrd="0" parTransId="{22ED624E-C737-4E06-8F84-9ABE7D81DE57}" sibTransId="{736CB334-5105-47C2-9F72-E4CE98A5A4F3}"/>
    <dgm:cxn modelId="{80AE6E4C-388C-4314-9436-EF9467AF82F5}" type="presOf" srcId="{CAB310C8-D55D-47E9-8580-71EB94FA7259}" destId="{EE5112C3-011B-49F3-86D5-752C985C4275}" srcOrd="0" destOrd="0" presId="urn:microsoft.com/office/officeart/2008/layout/CircularPictureCallout"/>
    <dgm:cxn modelId="{5B748345-D231-4308-91FC-105B6E92A3DA}" type="presOf" srcId="{736CB334-5105-47C2-9F72-E4CE98A5A4F3}" destId="{8F7D0F78-3DDE-4D5F-A301-AB26B018FFE5}" srcOrd="0" destOrd="0" presId="urn:microsoft.com/office/officeart/2008/layout/CircularPictureCallout"/>
    <dgm:cxn modelId="{5A4C0A6A-77AD-43A6-B805-6B9194607B22}" type="presParOf" srcId="{C09AD425-849A-4448-A444-E16AF6C5A701}" destId="{7E127079-16B5-47E3-81FA-D600DEF49576}" srcOrd="0" destOrd="0" presId="urn:microsoft.com/office/officeart/2008/layout/CircularPictureCallout"/>
    <dgm:cxn modelId="{7A7986DC-5592-4A25-BC1D-311A2981C8BD}" type="presParOf" srcId="{7E127079-16B5-47E3-81FA-D600DEF49576}" destId="{01EE7ABB-B415-401E-86D2-C6D0CBC269E9}" srcOrd="0" destOrd="0" presId="urn:microsoft.com/office/officeart/2008/layout/CircularPictureCallout"/>
    <dgm:cxn modelId="{3EF00239-DCA9-4042-82A8-5346092A55C7}" type="presParOf" srcId="{01EE7ABB-B415-401E-86D2-C6D0CBC269E9}" destId="{8F7D0F78-3DDE-4D5F-A301-AB26B018FFE5}" srcOrd="0" destOrd="0" presId="urn:microsoft.com/office/officeart/2008/layout/CircularPictureCallout"/>
    <dgm:cxn modelId="{049890C5-F708-4606-BA98-9E2DFCCA8DDE}" type="presParOf" srcId="{7E127079-16B5-47E3-81FA-D600DEF49576}" destId="{EE5112C3-011B-49F3-86D5-752C985C4275}"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4D004C-DF01-4BC2-9354-F83A99BE5D4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E"/>
        </a:p>
      </dgm:t>
    </dgm:pt>
    <dgm:pt modelId="{6A815E54-7CB6-4384-81FF-2CE8A76A5FEC}">
      <dgm:prSet phldrT="[Text]"/>
      <dgm:spPr>
        <a:solidFill>
          <a:srgbClr val="6F457D"/>
        </a:solidFill>
      </dgm:spPr>
      <dgm:t>
        <a:bodyPr/>
        <a:lstStyle/>
        <a:p>
          <a:pPr algn="l"/>
          <a:r>
            <a:rPr lang="en-IE" b="1" dirty="0" smtClean="0">
              <a:solidFill>
                <a:schemeClr val="bg1"/>
              </a:solidFill>
            </a:rPr>
            <a:t>Chief Executive Report on Submissions </a:t>
          </a:r>
        </a:p>
        <a:p>
          <a:pPr algn="l"/>
          <a:r>
            <a:rPr lang="en-IE" b="1" dirty="0" smtClean="0">
              <a:solidFill>
                <a:schemeClr val="bg1"/>
              </a:solidFill>
            </a:rPr>
            <a:t>CE Report with Members 21st January 2019.</a:t>
          </a:r>
          <a:endParaRPr lang="en-IE" b="1" dirty="0">
            <a:solidFill>
              <a:schemeClr val="bg1"/>
            </a:solidFill>
          </a:endParaRPr>
        </a:p>
      </dgm:t>
    </dgm:pt>
    <dgm:pt modelId="{87910C62-E3E8-4061-A59C-2081BE03AAB4}" type="parTrans" cxnId="{D4C438C8-D8D2-4309-B1AC-0FDC58BAE643}">
      <dgm:prSet/>
      <dgm:spPr/>
      <dgm:t>
        <a:bodyPr/>
        <a:lstStyle/>
        <a:p>
          <a:endParaRPr lang="en-IE"/>
        </a:p>
      </dgm:t>
    </dgm:pt>
    <dgm:pt modelId="{8C9CC4F3-F22A-40EA-9D52-7940012257FE}" type="sibTrans" cxnId="{D4C438C8-D8D2-4309-B1AC-0FDC58BAE643}">
      <dgm:prSet/>
      <dgm:spPr/>
      <dgm:t>
        <a:bodyPr/>
        <a:lstStyle/>
        <a:p>
          <a:endParaRPr lang="en-IE"/>
        </a:p>
      </dgm:t>
    </dgm:pt>
    <dgm:pt modelId="{0007D72B-893D-425A-AA84-81AD7991778A}">
      <dgm:prSet phldrT="[Text]"/>
      <dgm:spPr>
        <a:solidFill>
          <a:srgbClr val="6F457D"/>
        </a:solidFill>
      </dgm:spPr>
      <dgm:t>
        <a:bodyPr/>
        <a:lstStyle/>
        <a:p>
          <a:pPr algn="l"/>
          <a:r>
            <a:rPr lang="en-IE" b="1" dirty="0" smtClean="0">
              <a:solidFill>
                <a:schemeClr val="bg1"/>
              </a:solidFill>
            </a:rPr>
            <a:t>Consideration of CE Report by Members  </a:t>
          </a:r>
        </a:p>
        <a:p>
          <a:pPr algn="l"/>
          <a:r>
            <a:rPr lang="en-IE" b="1" dirty="0" smtClean="0">
              <a:solidFill>
                <a:schemeClr val="bg1"/>
              </a:solidFill>
            </a:rPr>
            <a:t>Maximum of 6 weeks from date CE Report received (4</a:t>
          </a:r>
          <a:r>
            <a:rPr lang="en-IE" b="1" baseline="30000" dirty="0" smtClean="0">
              <a:solidFill>
                <a:schemeClr val="bg1"/>
              </a:solidFill>
            </a:rPr>
            <a:t>th</a:t>
          </a:r>
          <a:r>
            <a:rPr lang="en-IE" b="1" dirty="0" smtClean="0">
              <a:solidFill>
                <a:schemeClr val="bg1"/>
              </a:solidFill>
            </a:rPr>
            <a:t> March 2019).  </a:t>
          </a:r>
          <a:endParaRPr lang="en-IE" dirty="0">
            <a:solidFill>
              <a:schemeClr val="bg1"/>
            </a:solidFill>
          </a:endParaRPr>
        </a:p>
      </dgm:t>
    </dgm:pt>
    <dgm:pt modelId="{04CDDC29-28F5-4A38-A9E2-850BEDAF1698}" type="parTrans" cxnId="{634DB2BA-B741-4D91-8A63-313241042A68}">
      <dgm:prSet/>
      <dgm:spPr/>
      <dgm:t>
        <a:bodyPr/>
        <a:lstStyle/>
        <a:p>
          <a:endParaRPr lang="en-IE"/>
        </a:p>
      </dgm:t>
    </dgm:pt>
    <dgm:pt modelId="{E5F64394-08AA-4DC5-B7B4-5D19E5FFF1E1}" type="sibTrans" cxnId="{634DB2BA-B741-4D91-8A63-313241042A68}">
      <dgm:prSet/>
      <dgm:spPr/>
      <dgm:t>
        <a:bodyPr/>
        <a:lstStyle/>
        <a:p>
          <a:endParaRPr lang="en-IE"/>
        </a:p>
      </dgm:t>
    </dgm:pt>
    <dgm:pt modelId="{47A1A3A7-04EE-48F4-9F97-F3406E92697E}">
      <dgm:prSet/>
      <dgm:spPr>
        <a:solidFill>
          <a:srgbClr val="6F457D"/>
        </a:solidFill>
      </dgm:spPr>
      <dgm:t>
        <a:bodyPr/>
        <a:lstStyle/>
        <a:p>
          <a:r>
            <a:rPr lang="en-IE" b="1" dirty="0" smtClean="0"/>
            <a:t>Variation made with proposed Material Alteration at February Council Meeting. </a:t>
          </a:r>
        </a:p>
      </dgm:t>
    </dgm:pt>
    <dgm:pt modelId="{9C4F34C6-C05D-44F4-AD8F-BCDE758BEA58}" type="parTrans" cxnId="{428D9265-FFD3-4ADC-B425-6BE4718A34A8}">
      <dgm:prSet/>
      <dgm:spPr/>
      <dgm:t>
        <a:bodyPr/>
        <a:lstStyle/>
        <a:p>
          <a:endParaRPr lang="en-IE"/>
        </a:p>
      </dgm:t>
    </dgm:pt>
    <dgm:pt modelId="{676CB3EF-7155-4149-86CC-27B97AA24DAA}" type="sibTrans" cxnId="{428D9265-FFD3-4ADC-B425-6BE4718A34A8}">
      <dgm:prSet/>
      <dgm:spPr/>
      <dgm:t>
        <a:bodyPr/>
        <a:lstStyle/>
        <a:p>
          <a:endParaRPr lang="en-IE"/>
        </a:p>
      </dgm:t>
    </dgm:pt>
    <dgm:pt modelId="{7B0494F1-2560-4132-B97C-ECCEA7CF152C}">
      <dgm:prSet custT="1"/>
      <dgm:spPr>
        <a:solidFill>
          <a:srgbClr val="6F457D"/>
        </a:solidFill>
      </dgm:spPr>
      <dgm:t>
        <a:bodyPr/>
        <a:lstStyle/>
        <a:p>
          <a:pPr algn="l"/>
          <a:r>
            <a:rPr lang="en-IE" sz="1400" b="1" dirty="0" smtClean="0">
              <a:solidFill>
                <a:schemeClr val="bg1"/>
              </a:solidFill>
            </a:rPr>
            <a:t>Public Consultation </a:t>
          </a:r>
        </a:p>
        <a:p>
          <a:pPr algn="l"/>
          <a:r>
            <a:rPr lang="en-IE" sz="1100" b="1" dirty="0" smtClean="0">
              <a:solidFill>
                <a:schemeClr val="bg1"/>
              </a:solidFill>
            </a:rPr>
            <a:t>Commenced on Tuesday 20</a:t>
          </a:r>
          <a:r>
            <a:rPr lang="en-IE" sz="1100" b="1" baseline="30000" dirty="0" smtClean="0">
              <a:solidFill>
                <a:schemeClr val="bg1"/>
              </a:solidFill>
            </a:rPr>
            <a:t>th</a:t>
          </a:r>
          <a:r>
            <a:rPr lang="en-IE" sz="1100" b="1" dirty="0" smtClean="0">
              <a:solidFill>
                <a:schemeClr val="bg1"/>
              </a:solidFill>
            </a:rPr>
            <a:t> November 2018 for 4 weeks.</a:t>
          </a:r>
        </a:p>
        <a:p>
          <a:pPr algn="l"/>
          <a:r>
            <a:rPr lang="en-IE" sz="1100" b="1" dirty="0" smtClean="0">
              <a:solidFill>
                <a:schemeClr val="bg1"/>
              </a:solidFill>
            </a:rPr>
            <a:t>Closing Date Tuesday 18</a:t>
          </a:r>
          <a:r>
            <a:rPr lang="en-IE" sz="1100" b="1" baseline="30000" dirty="0" smtClean="0">
              <a:solidFill>
                <a:schemeClr val="bg1"/>
              </a:solidFill>
            </a:rPr>
            <a:t>th</a:t>
          </a:r>
          <a:r>
            <a:rPr lang="en-IE" sz="1100" b="1" dirty="0" smtClean="0">
              <a:solidFill>
                <a:schemeClr val="bg1"/>
              </a:solidFill>
            </a:rPr>
            <a:t> December 2018.</a:t>
          </a:r>
        </a:p>
        <a:p>
          <a:pPr algn="l"/>
          <a:r>
            <a:rPr lang="en-IE" sz="1100" b="1" dirty="0" smtClean="0">
              <a:solidFill>
                <a:schemeClr val="bg1"/>
              </a:solidFill>
            </a:rPr>
            <a:t>A total of 14 submissions were received.</a:t>
          </a:r>
        </a:p>
      </dgm:t>
    </dgm:pt>
    <dgm:pt modelId="{F94623B4-F884-4870-9927-0B67D49E2131}" type="parTrans" cxnId="{CF353818-9FCE-4767-9A6E-A9DF0BF1EBEF}">
      <dgm:prSet/>
      <dgm:spPr/>
      <dgm:t>
        <a:bodyPr/>
        <a:lstStyle/>
        <a:p>
          <a:endParaRPr lang="en-IE"/>
        </a:p>
      </dgm:t>
    </dgm:pt>
    <dgm:pt modelId="{03660066-F045-43E4-BA42-E62F40774854}" type="sibTrans" cxnId="{CF353818-9FCE-4767-9A6E-A9DF0BF1EBEF}">
      <dgm:prSet/>
      <dgm:spPr/>
      <dgm:t>
        <a:bodyPr/>
        <a:lstStyle/>
        <a:p>
          <a:endParaRPr lang="en-IE"/>
        </a:p>
      </dgm:t>
    </dgm:pt>
    <dgm:pt modelId="{886439BE-8F4F-4291-8F75-B04C290BBD63}" type="pres">
      <dgm:prSet presAssocID="{B24D004C-DF01-4BC2-9354-F83A99BE5D46}" presName="linearFlow" presStyleCnt="0">
        <dgm:presLayoutVars>
          <dgm:dir/>
          <dgm:resizeHandles val="exact"/>
        </dgm:presLayoutVars>
      </dgm:prSet>
      <dgm:spPr/>
      <dgm:t>
        <a:bodyPr/>
        <a:lstStyle/>
        <a:p>
          <a:endParaRPr lang="en-IE"/>
        </a:p>
      </dgm:t>
    </dgm:pt>
    <dgm:pt modelId="{472BEBBC-2DD6-4BAD-BB47-0C45B5F482C0}" type="pres">
      <dgm:prSet presAssocID="{7B0494F1-2560-4132-B97C-ECCEA7CF152C}" presName="composite" presStyleCnt="0"/>
      <dgm:spPr/>
    </dgm:pt>
    <dgm:pt modelId="{DCF96A78-7A52-4C27-A1F4-66EC850F095E}" type="pres">
      <dgm:prSet presAssocID="{7B0494F1-2560-4132-B97C-ECCEA7CF152C}"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B7BD4B3C-0414-464E-A17B-501164094F99}" type="pres">
      <dgm:prSet presAssocID="{7B0494F1-2560-4132-B97C-ECCEA7CF152C}" presName="txShp" presStyleLbl="node1" presStyleIdx="0" presStyleCnt="4">
        <dgm:presLayoutVars>
          <dgm:bulletEnabled val="1"/>
        </dgm:presLayoutVars>
      </dgm:prSet>
      <dgm:spPr/>
      <dgm:t>
        <a:bodyPr/>
        <a:lstStyle/>
        <a:p>
          <a:endParaRPr lang="en-IE"/>
        </a:p>
      </dgm:t>
    </dgm:pt>
    <dgm:pt modelId="{62640D18-D6A4-4E99-A57C-CE29E2166FC8}" type="pres">
      <dgm:prSet presAssocID="{03660066-F045-43E4-BA42-E62F40774854}" presName="spacing" presStyleCnt="0"/>
      <dgm:spPr/>
    </dgm:pt>
    <dgm:pt modelId="{0723DE1D-19A8-4AEE-A363-3A9B8E1C8CE2}" type="pres">
      <dgm:prSet presAssocID="{6A815E54-7CB6-4384-81FF-2CE8A76A5FEC}" presName="composite" presStyleCnt="0"/>
      <dgm:spPr/>
    </dgm:pt>
    <dgm:pt modelId="{097A28C4-24A8-4178-86B2-3FC8EE54134C}" type="pres">
      <dgm:prSet presAssocID="{6A815E54-7CB6-4384-81FF-2CE8A76A5FEC}"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dgm:spPr>
      <dgm:t>
        <a:bodyPr/>
        <a:lstStyle/>
        <a:p>
          <a:endParaRPr lang="en-IE"/>
        </a:p>
      </dgm:t>
    </dgm:pt>
    <dgm:pt modelId="{4196DD50-DB28-472B-8F64-AA26B03F7ECC}" type="pres">
      <dgm:prSet presAssocID="{6A815E54-7CB6-4384-81FF-2CE8A76A5FEC}" presName="txShp" presStyleLbl="node1" presStyleIdx="1" presStyleCnt="4">
        <dgm:presLayoutVars>
          <dgm:bulletEnabled val="1"/>
        </dgm:presLayoutVars>
      </dgm:prSet>
      <dgm:spPr/>
      <dgm:t>
        <a:bodyPr/>
        <a:lstStyle/>
        <a:p>
          <a:endParaRPr lang="en-IE"/>
        </a:p>
      </dgm:t>
    </dgm:pt>
    <dgm:pt modelId="{6B6A6B7A-B227-499B-B4B0-3F234948E29E}" type="pres">
      <dgm:prSet presAssocID="{8C9CC4F3-F22A-40EA-9D52-7940012257FE}" presName="spacing" presStyleCnt="0"/>
      <dgm:spPr/>
    </dgm:pt>
    <dgm:pt modelId="{BE66F79F-C983-4307-BC47-68E813666141}" type="pres">
      <dgm:prSet presAssocID="{0007D72B-893D-425A-AA84-81AD7991778A}" presName="composite" presStyleCnt="0"/>
      <dgm:spPr/>
    </dgm:pt>
    <dgm:pt modelId="{5178A451-FF42-41BF-AD55-6AA8643FC6A4}" type="pres">
      <dgm:prSet presAssocID="{0007D72B-893D-425A-AA84-81AD7991778A}"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IE"/>
        </a:p>
      </dgm:t>
    </dgm:pt>
    <dgm:pt modelId="{F7D0643C-7174-4178-8405-1A9DBD64B9E1}" type="pres">
      <dgm:prSet presAssocID="{0007D72B-893D-425A-AA84-81AD7991778A}" presName="txShp" presStyleLbl="node1" presStyleIdx="2" presStyleCnt="4">
        <dgm:presLayoutVars>
          <dgm:bulletEnabled val="1"/>
        </dgm:presLayoutVars>
      </dgm:prSet>
      <dgm:spPr/>
      <dgm:t>
        <a:bodyPr/>
        <a:lstStyle/>
        <a:p>
          <a:endParaRPr lang="en-IE"/>
        </a:p>
      </dgm:t>
    </dgm:pt>
    <dgm:pt modelId="{AA48F5EB-FFBA-440B-874A-0588798C398E}" type="pres">
      <dgm:prSet presAssocID="{E5F64394-08AA-4DC5-B7B4-5D19E5FFF1E1}" presName="spacing" presStyleCnt="0"/>
      <dgm:spPr/>
    </dgm:pt>
    <dgm:pt modelId="{9A5ACC52-1F30-4287-B77C-A89CAFC63343}" type="pres">
      <dgm:prSet presAssocID="{47A1A3A7-04EE-48F4-9F97-F3406E92697E}" presName="composite" presStyleCnt="0"/>
      <dgm:spPr/>
    </dgm:pt>
    <dgm:pt modelId="{63FDA4B8-1D97-4D5F-A06F-5781B50AB2B4}" type="pres">
      <dgm:prSet presAssocID="{47A1A3A7-04EE-48F4-9F97-F3406E92697E}" presName="imgShp" presStyleLbl="fgImgPlace1" presStyleIdx="3" presStyleCnt="4" custLinFactNeighborX="-7389" custLinFactNeighborY="-184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8000" r="-118000"/>
          </a:stretch>
        </a:blipFill>
      </dgm:spPr>
    </dgm:pt>
    <dgm:pt modelId="{6D41EC7E-7073-46C5-9455-3F3814394977}" type="pres">
      <dgm:prSet presAssocID="{47A1A3A7-04EE-48F4-9F97-F3406E92697E}" presName="txShp" presStyleLbl="node1" presStyleIdx="3" presStyleCnt="4">
        <dgm:presLayoutVars>
          <dgm:bulletEnabled val="1"/>
        </dgm:presLayoutVars>
      </dgm:prSet>
      <dgm:spPr/>
      <dgm:t>
        <a:bodyPr/>
        <a:lstStyle/>
        <a:p>
          <a:endParaRPr lang="en-IE"/>
        </a:p>
      </dgm:t>
    </dgm:pt>
  </dgm:ptLst>
  <dgm:cxnLst>
    <dgm:cxn modelId="{B33F1009-AE5B-45A7-ADD5-B47023727DBF}" type="presOf" srcId="{B24D004C-DF01-4BC2-9354-F83A99BE5D46}" destId="{886439BE-8F4F-4291-8F75-B04C290BBD63}" srcOrd="0" destOrd="0" presId="urn:microsoft.com/office/officeart/2005/8/layout/vList3"/>
    <dgm:cxn modelId="{CF353818-9FCE-4767-9A6E-A9DF0BF1EBEF}" srcId="{B24D004C-DF01-4BC2-9354-F83A99BE5D46}" destId="{7B0494F1-2560-4132-B97C-ECCEA7CF152C}" srcOrd="0" destOrd="0" parTransId="{F94623B4-F884-4870-9927-0B67D49E2131}" sibTransId="{03660066-F045-43E4-BA42-E62F40774854}"/>
    <dgm:cxn modelId="{B1ADC20B-E506-4008-BA70-566B4CDDE14B}" type="presOf" srcId="{47A1A3A7-04EE-48F4-9F97-F3406E92697E}" destId="{6D41EC7E-7073-46C5-9455-3F3814394977}" srcOrd="0" destOrd="0" presId="urn:microsoft.com/office/officeart/2005/8/layout/vList3"/>
    <dgm:cxn modelId="{428D9265-FFD3-4ADC-B425-6BE4718A34A8}" srcId="{B24D004C-DF01-4BC2-9354-F83A99BE5D46}" destId="{47A1A3A7-04EE-48F4-9F97-F3406E92697E}" srcOrd="3" destOrd="0" parTransId="{9C4F34C6-C05D-44F4-AD8F-BCDE758BEA58}" sibTransId="{676CB3EF-7155-4149-86CC-27B97AA24DAA}"/>
    <dgm:cxn modelId="{D34BFD16-B3DA-4218-A24C-6BD1CE8DC07D}" type="presOf" srcId="{7B0494F1-2560-4132-B97C-ECCEA7CF152C}" destId="{B7BD4B3C-0414-464E-A17B-501164094F99}" srcOrd="0" destOrd="0" presId="urn:microsoft.com/office/officeart/2005/8/layout/vList3"/>
    <dgm:cxn modelId="{1D681D70-7E4E-4019-9BFF-67E06F343736}" type="presOf" srcId="{0007D72B-893D-425A-AA84-81AD7991778A}" destId="{F7D0643C-7174-4178-8405-1A9DBD64B9E1}" srcOrd="0" destOrd="0" presId="urn:microsoft.com/office/officeart/2005/8/layout/vList3"/>
    <dgm:cxn modelId="{634DB2BA-B741-4D91-8A63-313241042A68}" srcId="{B24D004C-DF01-4BC2-9354-F83A99BE5D46}" destId="{0007D72B-893D-425A-AA84-81AD7991778A}" srcOrd="2" destOrd="0" parTransId="{04CDDC29-28F5-4A38-A9E2-850BEDAF1698}" sibTransId="{E5F64394-08AA-4DC5-B7B4-5D19E5FFF1E1}"/>
    <dgm:cxn modelId="{D4C438C8-D8D2-4309-B1AC-0FDC58BAE643}" srcId="{B24D004C-DF01-4BC2-9354-F83A99BE5D46}" destId="{6A815E54-7CB6-4384-81FF-2CE8A76A5FEC}" srcOrd="1" destOrd="0" parTransId="{87910C62-E3E8-4061-A59C-2081BE03AAB4}" sibTransId="{8C9CC4F3-F22A-40EA-9D52-7940012257FE}"/>
    <dgm:cxn modelId="{4E2D28D9-F3CA-4EB1-ABE2-35A0D71CF2B2}" type="presOf" srcId="{6A815E54-7CB6-4384-81FF-2CE8A76A5FEC}" destId="{4196DD50-DB28-472B-8F64-AA26B03F7ECC}" srcOrd="0" destOrd="0" presId="urn:microsoft.com/office/officeart/2005/8/layout/vList3"/>
    <dgm:cxn modelId="{503EDC3C-91F3-450A-B08F-EFB2B9046465}" type="presParOf" srcId="{886439BE-8F4F-4291-8F75-B04C290BBD63}" destId="{472BEBBC-2DD6-4BAD-BB47-0C45B5F482C0}" srcOrd="0" destOrd="0" presId="urn:microsoft.com/office/officeart/2005/8/layout/vList3"/>
    <dgm:cxn modelId="{281C0BC3-6748-4916-8228-5BCC4D14D763}" type="presParOf" srcId="{472BEBBC-2DD6-4BAD-BB47-0C45B5F482C0}" destId="{DCF96A78-7A52-4C27-A1F4-66EC850F095E}" srcOrd="0" destOrd="0" presId="urn:microsoft.com/office/officeart/2005/8/layout/vList3"/>
    <dgm:cxn modelId="{1AAD3776-F543-49D7-83C0-0DF37BD50074}" type="presParOf" srcId="{472BEBBC-2DD6-4BAD-BB47-0C45B5F482C0}" destId="{B7BD4B3C-0414-464E-A17B-501164094F99}" srcOrd="1" destOrd="0" presId="urn:microsoft.com/office/officeart/2005/8/layout/vList3"/>
    <dgm:cxn modelId="{7E9FF02A-141F-4C88-B5DB-BA5D4135A253}" type="presParOf" srcId="{886439BE-8F4F-4291-8F75-B04C290BBD63}" destId="{62640D18-D6A4-4E99-A57C-CE29E2166FC8}" srcOrd="1" destOrd="0" presId="urn:microsoft.com/office/officeart/2005/8/layout/vList3"/>
    <dgm:cxn modelId="{6F9A64C3-02F4-479C-8C25-E64662F5EE12}" type="presParOf" srcId="{886439BE-8F4F-4291-8F75-B04C290BBD63}" destId="{0723DE1D-19A8-4AEE-A363-3A9B8E1C8CE2}" srcOrd="2" destOrd="0" presId="urn:microsoft.com/office/officeart/2005/8/layout/vList3"/>
    <dgm:cxn modelId="{051BD6D6-105D-4CA0-8C9C-0DD9F30EE506}" type="presParOf" srcId="{0723DE1D-19A8-4AEE-A363-3A9B8E1C8CE2}" destId="{097A28C4-24A8-4178-86B2-3FC8EE54134C}" srcOrd="0" destOrd="0" presId="urn:microsoft.com/office/officeart/2005/8/layout/vList3"/>
    <dgm:cxn modelId="{E97D490A-3A8D-4B11-AADF-145908B9A4F7}" type="presParOf" srcId="{0723DE1D-19A8-4AEE-A363-3A9B8E1C8CE2}" destId="{4196DD50-DB28-472B-8F64-AA26B03F7ECC}" srcOrd="1" destOrd="0" presId="urn:microsoft.com/office/officeart/2005/8/layout/vList3"/>
    <dgm:cxn modelId="{40374F40-055A-4BAF-B4BE-85D3CF05A9E1}" type="presParOf" srcId="{886439BE-8F4F-4291-8F75-B04C290BBD63}" destId="{6B6A6B7A-B227-499B-B4B0-3F234948E29E}" srcOrd="3" destOrd="0" presId="urn:microsoft.com/office/officeart/2005/8/layout/vList3"/>
    <dgm:cxn modelId="{B04FCEAA-7AAD-4502-8F93-278F3A6349B4}" type="presParOf" srcId="{886439BE-8F4F-4291-8F75-B04C290BBD63}" destId="{BE66F79F-C983-4307-BC47-68E813666141}" srcOrd="4" destOrd="0" presId="urn:microsoft.com/office/officeart/2005/8/layout/vList3"/>
    <dgm:cxn modelId="{88BC51EA-61FF-49A4-8DA3-9976B304E3E0}" type="presParOf" srcId="{BE66F79F-C983-4307-BC47-68E813666141}" destId="{5178A451-FF42-41BF-AD55-6AA8643FC6A4}" srcOrd="0" destOrd="0" presId="urn:microsoft.com/office/officeart/2005/8/layout/vList3"/>
    <dgm:cxn modelId="{4AE16246-AA20-43F1-8096-92051DBF6762}" type="presParOf" srcId="{BE66F79F-C983-4307-BC47-68E813666141}" destId="{F7D0643C-7174-4178-8405-1A9DBD64B9E1}" srcOrd="1" destOrd="0" presId="urn:microsoft.com/office/officeart/2005/8/layout/vList3"/>
    <dgm:cxn modelId="{C93C885C-466C-4228-8F7A-604650908084}" type="presParOf" srcId="{886439BE-8F4F-4291-8F75-B04C290BBD63}" destId="{AA48F5EB-FFBA-440B-874A-0588798C398E}" srcOrd="5" destOrd="0" presId="urn:microsoft.com/office/officeart/2005/8/layout/vList3"/>
    <dgm:cxn modelId="{0C007B3B-02CE-4883-B5F2-4FA31D7E6F5E}" type="presParOf" srcId="{886439BE-8F4F-4291-8F75-B04C290BBD63}" destId="{9A5ACC52-1F30-4287-B77C-A89CAFC63343}" srcOrd="6" destOrd="0" presId="urn:microsoft.com/office/officeart/2005/8/layout/vList3"/>
    <dgm:cxn modelId="{C81D355C-589D-42A3-B04F-C08E0CE957EC}" type="presParOf" srcId="{9A5ACC52-1F30-4287-B77C-A89CAFC63343}" destId="{63FDA4B8-1D97-4D5F-A06F-5781B50AB2B4}" srcOrd="0" destOrd="0" presId="urn:microsoft.com/office/officeart/2005/8/layout/vList3"/>
    <dgm:cxn modelId="{E9209B98-8612-48CD-B3D5-92FAE98EB13F}" type="presParOf" srcId="{9A5ACC52-1F30-4287-B77C-A89CAFC63343}" destId="{6D41EC7E-7073-46C5-9455-3F38143949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D0F78-3DDE-4D5F-A301-AB26B018FFE5}">
      <dsp:nvSpPr>
        <dsp:cNvPr id="0" name=""/>
        <dsp:cNvSpPr/>
      </dsp:nvSpPr>
      <dsp:spPr>
        <a:xfrm>
          <a:off x="757890" y="113518"/>
          <a:ext cx="3262171" cy="3000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112C3-011B-49F3-86D5-752C985C4275}">
      <dsp:nvSpPr>
        <dsp:cNvPr id="0" name=""/>
        <dsp:cNvSpPr/>
      </dsp:nvSpPr>
      <dsp:spPr>
        <a:xfrm>
          <a:off x="587130" y="419346"/>
          <a:ext cx="340543" cy="1836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488950">
            <a:lnSpc>
              <a:spcPct val="90000"/>
            </a:lnSpc>
            <a:spcBef>
              <a:spcPct val="0"/>
            </a:spcBef>
            <a:spcAft>
              <a:spcPct val="35000"/>
            </a:spcAft>
          </a:pPr>
          <a:endParaRPr lang="en-IE" sz="1100" kern="1200" dirty="0"/>
        </a:p>
      </dsp:txBody>
      <dsp:txXfrm>
        <a:off x="587130" y="419346"/>
        <a:ext cx="340543" cy="183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4B3C-0414-464E-A17B-501164094F99}">
      <dsp:nvSpPr>
        <dsp:cNvPr id="0" name=""/>
        <dsp:cNvSpPr/>
      </dsp:nvSpPr>
      <dsp:spPr>
        <a:xfrm rot="10800000">
          <a:off x="1615234" y="831"/>
          <a:ext cx="5527464" cy="891914"/>
        </a:xfrm>
        <a:prstGeom prst="homePlate">
          <a:avLst/>
        </a:prstGeom>
        <a:solidFill>
          <a:srgbClr val="6F45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09" tIns="53340" rIns="99568" bIns="53340" numCol="1" spcCol="1270" anchor="ctr" anchorCtr="0">
          <a:noAutofit/>
        </a:bodyPr>
        <a:lstStyle/>
        <a:p>
          <a:pPr lvl="0" algn="l" defTabSz="622300">
            <a:lnSpc>
              <a:spcPct val="90000"/>
            </a:lnSpc>
            <a:spcBef>
              <a:spcPct val="0"/>
            </a:spcBef>
            <a:spcAft>
              <a:spcPct val="35000"/>
            </a:spcAft>
          </a:pPr>
          <a:r>
            <a:rPr lang="en-IE" sz="1400" b="1" kern="1200" dirty="0" smtClean="0">
              <a:solidFill>
                <a:schemeClr val="bg1"/>
              </a:solidFill>
            </a:rPr>
            <a:t>Public Consultation </a:t>
          </a:r>
        </a:p>
        <a:p>
          <a:pPr lvl="0" algn="l" defTabSz="622300">
            <a:lnSpc>
              <a:spcPct val="90000"/>
            </a:lnSpc>
            <a:spcBef>
              <a:spcPct val="0"/>
            </a:spcBef>
            <a:spcAft>
              <a:spcPct val="35000"/>
            </a:spcAft>
          </a:pPr>
          <a:r>
            <a:rPr lang="en-IE" sz="1100" b="1" kern="1200" dirty="0" smtClean="0">
              <a:solidFill>
                <a:schemeClr val="bg1"/>
              </a:solidFill>
            </a:rPr>
            <a:t>Commenced on Tuesday 20</a:t>
          </a:r>
          <a:r>
            <a:rPr lang="en-IE" sz="1100" b="1" kern="1200" baseline="30000" dirty="0" smtClean="0">
              <a:solidFill>
                <a:schemeClr val="bg1"/>
              </a:solidFill>
            </a:rPr>
            <a:t>th</a:t>
          </a:r>
          <a:r>
            <a:rPr lang="en-IE" sz="1100" b="1" kern="1200" dirty="0" smtClean="0">
              <a:solidFill>
                <a:schemeClr val="bg1"/>
              </a:solidFill>
            </a:rPr>
            <a:t> November 2018 for 4 weeks.</a:t>
          </a:r>
        </a:p>
        <a:p>
          <a:pPr lvl="0" algn="l" defTabSz="622300">
            <a:lnSpc>
              <a:spcPct val="90000"/>
            </a:lnSpc>
            <a:spcBef>
              <a:spcPct val="0"/>
            </a:spcBef>
            <a:spcAft>
              <a:spcPct val="35000"/>
            </a:spcAft>
          </a:pPr>
          <a:r>
            <a:rPr lang="en-IE" sz="1100" b="1" kern="1200" dirty="0" smtClean="0">
              <a:solidFill>
                <a:schemeClr val="bg1"/>
              </a:solidFill>
            </a:rPr>
            <a:t>Closing Date Tuesday 18</a:t>
          </a:r>
          <a:r>
            <a:rPr lang="en-IE" sz="1100" b="1" kern="1200" baseline="30000" dirty="0" smtClean="0">
              <a:solidFill>
                <a:schemeClr val="bg1"/>
              </a:solidFill>
            </a:rPr>
            <a:t>th</a:t>
          </a:r>
          <a:r>
            <a:rPr lang="en-IE" sz="1100" b="1" kern="1200" dirty="0" smtClean="0">
              <a:solidFill>
                <a:schemeClr val="bg1"/>
              </a:solidFill>
            </a:rPr>
            <a:t> December 2018.</a:t>
          </a:r>
        </a:p>
        <a:p>
          <a:pPr lvl="0" algn="l" defTabSz="622300">
            <a:lnSpc>
              <a:spcPct val="90000"/>
            </a:lnSpc>
            <a:spcBef>
              <a:spcPct val="0"/>
            </a:spcBef>
            <a:spcAft>
              <a:spcPct val="35000"/>
            </a:spcAft>
          </a:pPr>
          <a:r>
            <a:rPr lang="en-IE" sz="1100" b="1" kern="1200" dirty="0" smtClean="0">
              <a:solidFill>
                <a:schemeClr val="bg1"/>
              </a:solidFill>
            </a:rPr>
            <a:t>A total of 14 submissions were received.</a:t>
          </a:r>
        </a:p>
      </dsp:txBody>
      <dsp:txXfrm rot="10800000">
        <a:off x="1838212" y="831"/>
        <a:ext cx="5304486" cy="891914"/>
      </dsp:txXfrm>
    </dsp:sp>
    <dsp:sp modelId="{DCF96A78-7A52-4C27-A1F4-66EC850F095E}">
      <dsp:nvSpPr>
        <dsp:cNvPr id="0" name=""/>
        <dsp:cNvSpPr/>
      </dsp:nvSpPr>
      <dsp:spPr>
        <a:xfrm>
          <a:off x="1169277" y="831"/>
          <a:ext cx="891914" cy="8919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6DD50-DB28-472B-8F64-AA26B03F7ECC}">
      <dsp:nvSpPr>
        <dsp:cNvPr id="0" name=""/>
        <dsp:cNvSpPr/>
      </dsp:nvSpPr>
      <dsp:spPr>
        <a:xfrm rot="10800000">
          <a:off x="1615234" y="1158988"/>
          <a:ext cx="5527464" cy="891914"/>
        </a:xfrm>
        <a:prstGeom prst="homePlate">
          <a:avLst/>
        </a:prstGeom>
        <a:solidFill>
          <a:srgbClr val="6F45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09" tIns="60960" rIns="113792" bIns="60960" numCol="1" spcCol="1270" anchor="ctr" anchorCtr="0">
          <a:noAutofit/>
        </a:bodyPr>
        <a:lstStyle/>
        <a:p>
          <a:pPr lvl="0" algn="l" defTabSz="711200">
            <a:lnSpc>
              <a:spcPct val="90000"/>
            </a:lnSpc>
            <a:spcBef>
              <a:spcPct val="0"/>
            </a:spcBef>
            <a:spcAft>
              <a:spcPct val="35000"/>
            </a:spcAft>
          </a:pPr>
          <a:r>
            <a:rPr lang="en-IE" sz="1600" b="1" kern="1200" dirty="0" smtClean="0">
              <a:solidFill>
                <a:schemeClr val="bg1"/>
              </a:solidFill>
            </a:rPr>
            <a:t>Chief Executive Report on Submissions </a:t>
          </a:r>
        </a:p>
        <a:p>
          <a:pPr lvl="0" algn="l" defTabSz="711200">
            <a:lnSpc>
              <a:spcPct val="90000"/>
            </a:lnSpc>
            <a:spcBef>
              <a:spcPct val="0"/>
            </a:spcBef>
            <a:spcAft>
              <a:spcPct val="35000"/>
            </a:spcAft>
          </a:pPr>
          <a:r>
            <a:rPr lang="en-IE" sz="1600" b="1" kern="1200" dirty="0" smtClean="0">
              <a:solidFill>
                <a:schemeClr val="bg1"/>
              </a:solidFill>
            </a:rPr>
            <a:t>CE Report with Members 21st January 2019.</a:t>
          </a:r>
          <a:endParaRPr lang="en-IE" sz="1600" b="1" kern="1200" dirty="0">
            <a:solidFill>
              <a:schemeClr val="bg1"/>
            </a:solidFill>
          </a:endParaRPr>
        </a:p>
      </dsp:txBody>
      <dsp:txXfrm rot="10800000">
        <a:off x="1838212" y="1158988"/>
        <a:ext cx="5304486" cy="891914"/>
      </dsp:txXfrm>
    </dsp:sp>
    <dsp:sp modelId="{097A28C4-24A8-4178-86B2-3FC8EE54134C}">
      <dsp:nvSpPr>
        <dsp:cNvPr id="0" name=""/>
        <dsp:cNvSpPr/>
      </dsp:nvSpPr>
      <dsp:spPr>
        <a:xfrm>
          <a:off x="1169277" y="1158988"/>
          <a:ext cx="891914" cy="89191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0643C-7174-4178-8405-1A9DBD64B9E1}">
      <dsp:nvSpPr>
        <dsp:cNvPr id="0" name=""/>
        <dsp:cNvSpPr/>
      </dsp:nvSpPr>
      <dsp:spPr>
        <a:xfrm rot="10800000">
          <a:off x="1615234" y="2317146"/>
          <a:ext cx="5527464" cy="891914"/>
        </a:xfrm>
        <a:prstGeom prst="homePlate">
          <a:avLst/>
        </a:prstGeom>
        <a:solidFill>
          <a:srgbClr val="6F45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09" tIns="60960" rIns="113792" bIns="60960" numCol="1" spcCol="1270" anchor="ctr" anchorCtr="0">
          <a:noAutofit/>
        </a:bodyPr>
        <a:lstStyle/>
        <a:p>
          <a:pPr lvl="0" algn="l" defTabSz="711200">
            <a:lnSpc>
              <a:spcPct val="90000"/>
            </a:lnSpc>
            <a:spcBef>
              <a:spcPct val="0"/>
            </a:spcBef>
            <a:spcAft>
              <a:spcPct val="35000"/>
            </a:spcAft>
          </a:pPr>
          <a:r>
            <a:rPr lang="en-IE" sz="1600" b="1" kern="1200" dirty="0" smtClean="0">
              <a:solidFill>
                <a:schemeClr val="bg1"/>
              </a:solidFill>
            </a:rPr>
            <a:t>Consideration of CE Report by Members  </a:t>
          </a:r>
        </a:p>
        <a:p>
          <a:pPr lvl="0" algn="l" defTabSz="711200">
            <a:lnSpc>
              <a:spcPct val="90000"/>
            </a:lnSpc>
            <a:spcBef>
              <a:spcPct val="0"/>
            </a:spcBef>
            <a:spcAft>
              <a:spcPct val="35000"/>
            </a:spcAft>
          </a:pPr>
          <a:r>
            <a:rPr lang="en-IE" sz="1600" b="1" kern="1200" dirty="0" smtClean="0">
              <a:solidFill>
                <a:schemeClr val="bg1"/>
              </a:solidFill>
            </a:rPr>
            <a:t>Maximum of 6 weeks from date CE Report received (4</a:t>
          </a:r>
          <a:r>
            <a:rPr lang="en-IE" sz="1600" b="1" kern="1200" baseline="30000" dirty="0" smtClean="0">
              <a:solidFill>
                <a:schemeClr val="bg1"/>
              </a:solidFill>
            </a:rPr>
            <a:t>th</a:t>
          </a:r>
          <a:r>
            <a:rPr lang="en-IE" sz="1600" b="1" kern="1200" dirty="0" smtClean="0">
              <a:solidFill>
                <a:schemeClr val="bg1"/>
              </a:solidFill>
            </a:rPr>
            <a:t> March 2019).  </a:t>
          </a:r>
          <a:endParaRPr lang="en-IE" sz="1600" kern="1200" dirty="0">
            <a:solidFill>
              <a:schemeClr val="bg1"/>
            </a:solidFill>
          </a:endParaRPr>
        </a:p>
      </dsp:txBody>
      <dsp:txXfrm rot="10800000">
        <a:off x="1838212" y="2317146"/>
        <a:ext cx="5304486" cy="891914"/>
      </dsp:txXfrm>
    </dsp:sp>
    <dsp:sp modelId="{5178A451-FF42-41BF-AD55-6AA8643FC6A4}">
      <dsp:nvSpPr>
        <dsp:cNvPr id="0" name=""/>
        <dsp:cNvSpPr/>
      </dsp:nvSpPr>
      <dsp:spPr>
        <a:xfrm>
          <a:off x="1169277" y="2317146"/>
          <a:ext cx="891914" cy="89191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1EC7E-7073-46C5-9455-3F3814394977}">
      <dsp:nvSpPr>
        <dsp:cNvPr id="0" name=""/>
        <dsp:cNvSpPr/>
      </dsp:nvSpPr>
      <dsp:spPr>
        <a:xfrm rot="10800000">
          <a:off x="1615234" y="3475303"/>
          <a:ext cx="5527464" cy="891914"/>
        </a:xfrm>
        <a:prstGeom prst="homePlate">
          <a:avLst/>
        </a:prstGeom>
        <a:solidFill>
          <a:srgbClr val="6F45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309" tIns="60960" rIns="113792" bIns="60960" numCol="1" spcCol="1270" anchor="ctr" anchorCtr="0">
          <a:noAutofit/>
        </a:bodyPr>
        <a:lstStyle/>
        <a:p>
          <a:pPr lvl="0" algn="ctr" defTabSz="711200">
            <a:lnSpc>
              <a:spcPct val="90000"/>
            </a:lnSpc>
            <a:spcBef>
              <a:spcPct val="0"/>
            </a:spcBef>
            <a:spcAft>
              <a:spcPct val="35000"/>
            </a:spcAft>
          </a:pPr>
          <a:r>
            <a:rPr lang="en-IE" sz="1600" b="1" kern="1200" dirty="0" smtClean="0"/>
            <a:t>Variation made with proposed Material Alteration at February Council Meeting. </a:t>
          </a:r>
        </a:p>
      </dsp:txBody>
      <dsp:txXfrm rot="10800000">
        <a:off x="1838212" y="3475303"/>
        <a:ext cx="5304486" cy="891914"/>
      </dsp:txXfrm>
    </dsp:sp>
    <dsp:sp modelId="{63FDA4B8-1D97-4D5F-A06F-5781B50AB2B4}">
      <dsp:nvSpPr>
        <dsp:cNvPr id="0" name=""/>
        <dsp:cNvSpPr/>
      </dsp:nvSpPr>
      <dsp:spPr>
        <a:xfrm>
          <a:off x="1103374" y="3458829"/>
          <a:ext cx="891914" cy="89191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18000" r="-1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BBAE37E7-D2FD-4528-B810-5A41D4CF3375}" type="datetimeFigureOut">
              <a:rPr lang="en-IE" smtClean="0"/>
              <a:t>13/03/2019</a:t>
            </a:fld>
            <a:endParaRPr lang="en-IE"/>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03497152-1021-4411-90F7-7A9A0BD31436}" type="slidenum">
              <a:rPr lang="en-IE" smtClean="0"/>
              <a:t>‹#›</a:t>
            </a:fld>
            <a:endParaRPr lang="en-IE"/>
          </a:p>
        </p:txBody>
      </p:sp>
    </p:spTree>
    <p:extLst>
      <p:ext uri="{BB962C8B-B14F-4D97-AF65-F5344CB8AC3E}">
        <p14:creationId xmlns:p14="http://schemas.microsoft.com/office/powerpoint/2010/main" val="910349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46994C-546D-4D4C-A342-CD8F5AA4918F}" type="datetimeFigureOut">
              <a:rPr lang="en-IE" smtClean="0"/>
              <a:t>13/03/2019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335179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46994C-546D-4D4C-A342-CD8F5AA4918F}" type="datetimeFigureOut">
              <a:rPr lang="en-IE" smtClean="0"/>
              <a:t>13/03/2019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75926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46994C-546D-4D4C-A342-CD8F5AA4918F}" type="datetimeFigureOut">
              <a:rPr lang="en-IE" smtClean="0"/>
              <a:t>13/03/2019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246783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46994C-546D-4D4C-A342-CD8F5AA4918F}" type="datetimeFigureOut">
              <a:rPr lang="en-IE" smtClean="0"/>
              <a:t>13/03/2019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25241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6994C-546D-4D4C-A342-CD8F5AA4918F}" type="datetimeFigureOut">
              <a:rPr lang="en-IE" smtClean="0"/>
              <a:t>13/03/2019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23703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46994C-546D-4D4C-A342-CD8F5AA4918F}" type="datetimeFigureOut">
              <a:rPr lang="en-IE" smtClean="0"/>
              <a:t>13/03/2019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323346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6994C-546D-4D4C-A342-CD8F5AA4918F}" type="datetimeFigureOut">
              <a:rPr lang="en-IE" smtClean="0"/>
              <a:t>13/03/2019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197794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46994C-546D-4D4C-A342-CD8F5AA4918F}" type="datetimeFigureOut">
              <a:rPr lang="en-IE" smtClean="0"/>
              <a:t>13/03/2019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414033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6994C-546D-4D4C-A342-CD8F5AA4918F}" type="datetimeFigureOut">
              <a:rPr lang="en-IE" smtClean="0"/>
              <a:t>13/03/2019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331787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6994C-546D-4D4C-A342-CD8F5AA4918F}" type="datetimeFigureOut">
              <a:rPr lang="en-IE" smtClean="0"/>
              <a:t>13/03/2019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154762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6994C-546D-4D4C-A342-CD8F5AA4918F}" type="datetimeFigureOut">
              <a:rPr lang="en-IE" smtClean="0"/>
              <a:t>13/03/2019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DA2195-C991-4086-A822-A764F8A448E3}" type="slidenum">
              <a:rPr lang="en-IE" smtClean="0"/>
              <a:t>‹#›</a:t>
            </a:fld>
            <a:endParaRPr lang="en-IE"/>
          </a:p>
        </p:txBody>
      </p:sp>
    </p:spTree>
    <p:extLst>
      <p:ext uri="{BB962C8B-B14F-4D97-AF65-F5344CB8AC3E}">
        <p14:creationId xmlns:p14="http://schemas.microsoft.com/office/powerpoint/2010/main" val="241496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994C-546D-4D4C-A342-CD8F5AA4918F}" type="datetimeFigureOut">
              <a:rPr lang="en-IE" smtClean="0"/>
              <a:t>13/03/2019</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A2195-C991-4086-A822-A764F8A448E3}" type="slidenum">
              <a:rPr lang="en-IE" smtClean="0"/>
              <a:t>‹#›</a:t>
            </a:fld>
            <a:endParaRPr lang="en-IE"/>
          </a:p>
        </p:txBody>
      </p:sp>
    </p:spTree>
    <p:extLst>
      <p:ext uri="{BB962C8B-B14F-4D97-AF65-F5344CB8AC3E}">
        <p14:creationId xmlns:p14="http://schemas.microsoft.com/office/powerpoint/2010/main" val="157534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3288"/>
            <a:ext cx="9144000" cy="5779477"/>
          </a:xfrm>
          <a:prstGeom prst="rect">
            <a:avLst/>
          </a:prstGeom>
          <a:solidFill>
            <a:srgbClr val="6F457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4" name="TextBox 3"/>
          <p:cNvSpPr txBox="1"/>
          <p:nvPr/>
        </p:nvSpPr>
        <p:spPr>
          <a:xfrm>
            <a:off x="666314" y="924041"/>
            <a:ext cx="7811372" cy="4431983"/>
          </a:xfrm>
          <a:prstGeom prst="rect">
            <a:avLst/>
          </a:prstGeom>
          <a:noFill/>
        </p:spPr>
        <p:txBody>
          <a:bodyPr wrap="square" rtlCol="0">
            <a:spAutoFit/>
          </a:bodyPr>
          <a:lstStyle/>
          <a:p>
            <a:r>
              <a:rPr lang="en-IE" sz="4800" b="1" dirty="0" smtClean="0">
                <a:solidFill>
                  <a:schemeClr val="bg1"/>
                </a:solidFill>
              </a:rPr>
              <a:t>County Development Plan</a:t>
            </a:r>
          </a:p>
          <a:p>
            <a:r>
              <a:rPr lang="en-IE" sz="3600" dirty="0" smtClean="0">
                <a:solidFill>
                  <a:schemeClr val="bg1">
                    <a:lumMod val="85000"/>
                  </a:schemeClr>
                </a:solidFill>
              </a:rPr>
              <a:t>Variation No. 3 (and Proposed Material Alteration) – Amend Zoning at Ballymount / Naas Road </a:t>
            </a:r>
          </a:p>
          <a:p>
            <a:endParaRPr lang="en-IE" sz="3600" dirty="0">
              <a:solidFill>
                <a:schemeClr val="bg1">
                  <a:lumMod val="85000"/>
                </a:schemeClr>
              </a:solidFill>
            </a:endParaRPr>
          </a:p>
          <a:p>
            <a:pPr>
              <a:buFontTx/>
              <a:buNone/>
              <a:defRPr/>
            </a:pPr>
            <a:r>
              <a:rPr lang="en-IE" altLang="en-US" b="1" dirty="0">
                <a:solidFill>
                  <a:schemeClr val="bg1"/>
                </a:solidFill>
              </a:rPr>
              <a:t>Land Use Planning &amp; Transportation</a:t>
            </a:r>
          </a:p>
          <a:p>
            <a:pPr>
              <a:buFontTx/>
              <a:buNone/>
              <a:defRPr/>
            </a:pPr>
            <a:r>
              <a:rPr lang="en-IE" altLang="en-US" b="1" dirty="0">
                <a:solidFill>
                  <a:schemeClr val="bg1"/>
                </a:solidFill>
              </a:rPr>
              <a:t>Strategic Policy </a:t>
            </a:r>
            <a:r>
              <a:rPr lang="en-IE" altLang="en-US" b="1" dirty="0" smtClean="0">
                <a:solidFill>
                  <a:schemeClr val="bg1"/>
                </a:solidFill>
              </a:rPr>
              <a:t>Committee </a:t>
            </a:r>
          </a:p>
          <a:p>
            <a:pPr>
              <a:buFontTx/>
              <a:buNone/>
              <a:defRPr/>
            </a:pPr>
            <a:r>
              <a:rPr lang="en-IE" altLang="en-US" b="1" dirty="0" smtClean="0">
                <a:solidFill>
                  <a:schemeClr val="bg1"/>
                </a:solidFill>
              </a:rPr>
              <a:t>March 2019</a:t>
            </a:r>
            <a:endParaRPr lang="en-IE" altLang="en-US" b="1" dirty="0">
              <a:solidFill>
                <a:schemeClr val="bg1"/>
              </a:solidFill>
            </a:endParaRPr>
          </a:p>
          <a:p>
            <a:endParaRPr lang="en-IE" sz="3600" dirty="0">
              <a:solidFill>
                <a:schemeClr val="bg1">
                  <a:lumMod val="85000"/>
                </a:schemeClr>
              </a:solidFill>
            </a:endParaRPr>
          </a:p>
        </p:txBody>
      </p:sp>
      <p:sp>
        <p:nvSpPr>
          <p:cNvPr id="6" name="TextBox 5"/>
          <p:cNvSpPr txBox="1"/>
          <p:nvPr/>
        </p:nvSpPr>
        <p:spPr>
          <a:xfrm>
            <a:off x="6452973" y="6345855"/>
            <a:ext cx="2691027" cy="461665"/>
          </a:xfrm>
          <a:prstGeom prst="rect">
            <a:avLst/>
          </a:prstGeom>
          <a:noFill/>
        </p:spPr>
        <p:txBody>
          <a:bodyPr wrap="square" rtlCol="0">
            <a:spAutoFit/>
          </a:bodyPr>
          <a:lstStyle/>
          <a:p>
            <a:r>
              <a:rPr lang="en-IE" sz="2400" b="1" dirty="0" smtClean="0">
                <a:solidFill>
                  <a:srgbClr val="6F457D"/>
                </a:solidFill>
              </a:rPr>
              <a:t>14</a:t>
            </a:r>
            <a:r>
              <a:rPr lang="en-IE" sz="2400" b="1" baseline="30000" dirty="0" smtClean="0">
                <a:solidFill>
                  <a:srgbClr val="6F457D"/>
                </a:solidFill>
              </a:rPr>
              <a:t>th</a:t>
            </a:r>
            <a:r>
              <a:rPr lang="en-IE" sz="2400" b="1" dirty="0" smtClean="0">
                <a:solidFill>
                  <a:srgbClr val="6F457D"/>
                </a:solidFill>
              </a:rPr>
              <a:t> March 2019</a:t>
            </a:r>
          </a:p>
        </p:txBody>
      </p:sp>
      <p:pic>
        <p:nvPicPr>
          <p:cNvPr id="5" name="Picture 4"/>
          <p:cNvPicPr/>
          <p:nvPr/>
        </p:nvPicPr>
        <p:blipFill rotWithShape="1">
          <a:blip r:embed="rId2">
            <a:extLst>
              <a:ext uri="{28A0092B-C50C-407E-A947-70E740481C1C}">
                <a14:useLocalDpi xmlns:a14="http://schemas.microsoft.com/office/drawing/2010/main" val="0"/>
              </a:ext>
            </a:extLst>
          </a:blip>
          <a:srcRect t="10672" b="12257"/>
          <a:stretch/>
        </p:blipFill>
        <p:spPr>
          <a:xfrm>
            <a:off x="62101" y="6275795"/>
            <a:ext cx="1577229" cy="601784"/>
          </a:xfrm>
          <a:prstGeom prst="rect">
            <a:avLst/>
          </a:prstGeom>
          <a:ln>
            <a:solidFill>
              <a:schemeClr val="bg1"/>
            </a:solidFill>
          </a:ln>
        </p:spPr>
      </p:pic>
      <p:pic>
        <p:nvPicPr>
          <p:cNvPr id="10" name="Picture 9"/>
          <p:cNvPicPr>
            <a:picLocks noChangeAspect="1"/>
          </p:cNvPicPr>
          <p:nvPr/>
        </p:nvPicPr>
        <p:blipFill rotWithShape="1">
          <a:blip r:embed="rId3"/>
          <a:srcRect l="12682" t="13094" b="60"/>
          <a:stretch/>
        </p:blipFill>
        <p:spPr>
          <a:xfrm>
            <a:off x="6903692" y="3925286"/>
            <a:ext cx="2240308" cy="2307479"/>
          </a:xfrm>
          <a:prstGeom prst="rect">
            <a:avLst/>
          </a:prstGeom>
        </p:spPr>
      </p:pic>
    </p:spTree>
    <p:extLst>
      <p:ext uri="{BB962C8B-B14F-4D97-AF65-F5344CB8AC3E}">
        <p14:creationId xmlns:p14="http://schemas.microsoft.com/office/powerpoint/2010/main" val="207771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36" y="403655"/>
            <a:ext cx="9107764" cy="486031"/>
          </a:xfrm>
          <a:prstGeom prst="rect">
            <a:avLst/>
          </a:prstGeom>
          <a:solidFill>
            <a:srgbClr val="6F457D"/>
          </a:solidFill>
        </p:spPr>
        <p:txBody>
          <a:bodyPr wrap="square" rtlCol="0">
            <a:spAutoFit/>
          </a:bodyPr>
          <a:lstStyle/>
          <a:p>
            <a:endParaRPr lang="en-IE" sz="1350" dirty="0">
              <a:solidFill>
                <a:srgbClr val="0070C0"/>
              </a:solidFill>
            </a:endParaRPr>
          </a:p>
        </p:txBody>
      </p:sp>
      <p:sp>
        <p:nvSpPr>
          <p:cNvPr id="3" name="TextBox 2"/>
          <p:cNvSpPr txBox="1"/>
          <p:nvPr/>
        </p:nvSpPr>
        <p:spPr>
          <a:xfrm>
            <a:off x="1087395" y="403655"/>
            <a:ext cx="6883549" cy="461665"/>
          </a:xfrm>
          <a:prstGeom prst="rect">
            <a:avLst/>
          </a:prstGeom>
          <a:noFill/>
        </p:spPr>
        <p:txBody>
          <a:bodyPr wrap="square" rtlCol="0">
            <a:spAutoFit/>
          </a:bodyPr>
          <a:lstStyle/>
          <a:p>
            <a:pPr algn="ctr"/>
            <a:r>
              <a:rPr lang="en-IE" sz="2100" b="1" dirty="0" smtClean="0">
                <a:solidFill>
                  <a:schemeClr val="bg1"/>
                </a:solidFill>
              </a:rPr>
              <a:t> </a:t>
            </a:r>
            <a:r>
              <a:rPr lang="en-IE" sz="2400" b="1" dirty="0" smtClean="0">
                <a:solidFill>
                  <a:schemeClr val="bg1"/>
                </a:solidFill>
              </a:rPr>
              <a:t>Development Plan Variation No. 3 </a:t>
            </a:r>
            <a:endParaRPr lang="en-IE" sz="2400" b="1" dirty="0">
              <a:solidFill>
                <a:schemeClr val="bg1"/>
              </a:solidFill>
            </a:endParaRPr>
          </a:p>
        </p:txBody>
      </p:sp>
      <p:sp>
        <p:nvSpPr>
          <p:cNvPr id="7" name="TextBox 6"/>
          <p:cNvSpPr txBox="1"/>
          <p:nvPr/>
        </p:nvSpPr>
        <p:spPr>
          <a:xfrm>
            <a:off x="733168" y="1173700"/>
            <a:ext cx="8056605" cy="3416320"/>
          </a:xfrm>
          <a:prstGeom prst="rect">
            <a:avLst/>
          </a:prstGeom>
          <a:noFill/>
        </p:spPr>
        <p:txBody>
          <a:bodyPr wrap="square" rtlCol="0">
            <a:spAutoFit/>
          </a:bodyPr>
          <a:lstStyle/>
          <a:p>
            <a:pPr marL="285750" indent="-285750">
              <a:buFont typeface="Arial" panose="020B0604020202020204" pitchFamily="34" charset="0"/>
              <a:buChar char="•"/>
            </a:pPr>
            <a:r>
              <a:rPr lang="en-IE" dirty="0" smtClean="0"/>
              <a:t>At the Council Meeting on 11</a:t>
            </a:r>
            <a:r>
              <a:rPr lang="en-IE" baseline="30000" dirty="0" smtClean="0"/>
              <a:t>th</a:t>
            </a:r>
            <a:r>
              <a:rPr lang="en-IE" dirty="0" smtClean="0"/>
              <a:t> February 2019, Members agreed to make Variation No. 3 of the Development Plan (with a proposed Material Alteration).</a:t>
            </a:r>
          </a:p>
          <a:p>
            <a:endParaRPr lang="en-IE" dirty="0" smtClean="0"/>
          </a:p>
          <a:p>
            <a:pPr marL="285750" indent="-285750">
              <a:buFont typeface="Arial" panose="020B0604020202020204" pitchFamily="34" charset="0"/>
              <a:buChar char="•"/>
            </a:pPr>
            <a:r>
              <a:rPr lang="en-IE" dirty="0" smtClean="0"/>
              <a:t>Variation No. 3 changes the zoning of lands at </a:t>
            </a:r>
            <a:r>
              <a:rPr lang="en-IE" dirty="0" err="1" smtClean="0"/>
              <a:t>Ballymount</a:t>
            </a:r>
            <a:r>
              <a:rPr lang="en-IE" dirty="0" smtClean="0"/>
              <a:t>/Naas Road from ‘EE’ (Enterprise and Employment) to ‘REGEN’ (Enterprise and/or Residential-led Regeneration).</a:t>
            </a:r>
          </a:p>
          <a:p>
            <a:endParaRPr lang="en-IE" dirty="0" smtClean="0"/>
          </a:p>
          <a:p>
            <a:pPr marL="285750" indent="-285750">
              <a:buFont typeface="Arial" panose="020B0604020202020204" pitchFamily="34" charset="0"/>
              <a:buChar char="•"/>
            </a:pPr>
            <a:r>
              <a:rPr lang="en-IE" dirty="0"/>
              <a:t>Previous restrictions are relaxed on uses including Residential, Restaurant/Café, Hotel/Hostel, and Offices over 100sqm</a:t>
            </a:r>
            <a:r>
              <a:rPr lang="en-IE" dirty="0" smtClean="0"/>
              <a:t>.</a:t>
            </a:r>
          </a:p>
          <a:p>
            <a:endParaRPr lang="en-IE" dirty="0"/>
          </a:p>
          <a:p>
            <a:pPr marL="285750" indent="-285750">
              <a:buFont typeface="Arial" panose="020B0604020202020204" pitchFamily="34" charset="0"/>
              <a:buChar char="•"/>
            </a:pPr>
            <a:r>
              <a:rPr lang="en-IE" dirty="0" smtClean="0"/>
              <a:t>‘REGEN’ Zone allows for a wider range of uses to facilitate regeneration and the creation of a vibrant mixed-use urban quarter for people to live, work and enjoy.</a:t>
            </a:r>
          </a:p>
        </p:txBody>
      </p:sp>
      <p:pic>
        <p:nvPicPr>
          <p:cNvPr id="8" name="Picture 7"/>
          <p:cNvPicPr/>
          <p:nvPr/>
        </p:nvPicPr>
        <p:blipFill rotWithShape="1">
          <a:blip r:embed="rId2">
            <a:extLst>
              <a:ext uri="{28A0092B-C50C-407E-A947-70E740481C1C}">
                <a14:useLocalDpi xmlns:a14="http://schemas.microsoft.com/office/drawing/2010/main" val="0"/>
              </a:ext>
            </a:extLst>
          </a:blip>
          <a:srcRect t="10672" b="12257"/>
          <a:stretch/>
        </p:blipFill>
        <p:spPr>
          <a:xfrm>
            <a:off x="36236" y="6030097"/>
            <a:ext cx="1820562" cy="827903"/>
          </a:xfrm>
          <a:prstGeom prst="rect">
            <a:avLst/>
          </a:prstGeom>
          <a:ln>
            <a:solidFill>
              <a:schemeClr val="bg1"/>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977" y="4739182"/>
            <a:ext cx="3318136" cy="18664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568" y="4739182"/>
            <a:ext cx="3777882" cy="1872304"/>
          </a:xfrm>
          <a:prstGeom prst="rect">
            <a:avLst/>
          </a:prstGeom>
        </p:spPr>
      </p:pic>
    </p:spTree>
    <p:extLst>
      <p:ext uri="{BB962C8B-B14F-4D97-AF65-F5344CB8AC3E}">
        <p14:creationId xmlns:p14="http://schemas.microsoft.com/office/powerpoint/2010/main" val="21874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66664"/>
            <a:ext cx="9144000" cy="300082"/>
          </a:xfrm>
          <a:prstGeom prst="rect">
            <a:avLst/>
          </a:prstGeom>
          <a:solidFill>
            <a:srgbClr val="6F457D"/>
          </a:solidFill>
        </p:spPr>
        <p:txBody>
          <a:bodyPr wrap="square" rtlCol="0">
            <a:spAutoFit/>
          </a:bodyPr>
          <a:lstStyle/>
          <a:p>
            <a:endParaRPr lang="en-IE" sz="1350" dirty="0">
              <a:solidFill>
                <a:srgbClr val="800080"/>
              </a:solidFill>
            </a:endParaRPr>
          </a:p>
        </p:txBody>
      </p:sp>
      <p:sp>
        <p:nvSpPr>
          <p:cNvPr id="2" name="TextBox 1"/>
          <p:cNvSpPr txBox="1"/>
          <p:nvPr/>
        </p:nvSpPr>
        <p:spPr>
          <a:xfrm>
            <a:off x="650789" y="885872"/>
            <a:ext cx="7315200" cy="461665"/>
          </a:xfrm>
          <a:prstGeom prst="rect">
            <a:avLst/>
          </a:prstGeom>
          <a:noFill/>
        </p:spPr>
        <p:txBody>
          <a:bodyPr wrap="square" rtlCol="0">
            <a:spAutoFit/>
          </a:bodyPr>
          <a:lstStyle/>
          <a:p>
            <a:pPr algn="ctr"/>
            <a:r>
              <a:rPr lang="en-IE" sz="2400" b="1" dirty="0" smtClean="0">
                <a:solidFill>
                  <a:schemeClr val="bg1"/>
                </a:solidFill>
              </a:rPr>
              <a:t>Variation No. 3: Policy Context</a:t>
            </a:r>
            <a:endParaRPr lang="en-IE" sz="2400" b="1" dirty="0">
              <a:solidFill>
                <a:schemeClr val="bg1"/>
              </a:solidFill>
            </a:endParaRPr>
          </a:p>
        </p:txBody>
      </p:sp>
      <p:sp>
        <p:nvSpPr>
          <p:cNvPr id="3" name="TextBox 2"/>
          <p:cNvSpPr txBox="1"/>
          <p:nvPr/>
        </p:nvSpPr>
        <p:spPr>
          <a:xfrm>
            <a:off x="187565" y="1792591"/>
            <a:ext cx="4862230" cy="2985433"/>
          </a:xfrm>
          <a:prstGeom prst="rect">
            <a:avLst/>
          </a:prstGeom>
          <a:noFill/>
        </p:spPr>
        <p:txBody>
          <a:bodyPr wrap="square" rtlCol="0">
            <a:spAutoFit/>
          </a:bodyPr>
          <a:lstStyle/>
          <a:p>
            <a:endParaRPr lang="en-IE" sz="2400" dirty="0" smtClean="0"/>
          </a:p>
          <a:p>
            <a:r>
              <a:rPr lang="en-IE" dirty="0" smtClean="0"/>
              <a:t>      </a:t>
            </a:r>
            <a:r>
              <a:rPr lang="en-IE" sz="2000" dirty="0" smtClean="0"/>
              <a:t>New </a:t>
            </a:r>
            <a:r>
              <a:rPr lang="en-IE" sz="2000" dirty="0"/>
              <a:t>National &amp; Regional Policy: </a:t>
            </a:r>
            <a:endParaRPr lang="en-IE" sz="2000" dirty="0" smtClean="0"/>
          </a:p>
          <a:p>
            <a:endParaRPr lang="en-IE" dirty="0"/>
          </a:p>
          <a:p>
            <a:pPr marL="800100" lvl="1" indent="-342900">
              <a:buFont typeface="Wingdings" panose="05000000000000000000" pitchFamily="2" charset="2"/>
              <a:buChar char="§"/>
            </a:pPr>
            <a:r>
              <a:rPr lang="en-IE" dirty="0"/>
              <a:t>National Planning Framework (NPF) – Achieve National Strategic Outcome No.1 </a:t>
            </a:r>
            <a:r>
              <a:rPr lang="en-IE" i="1" dirty="0" smtClean="0"/>
              <a:t>Compact Growth</a:t>
            </a:r>
            <a:r>
              <a:rPr lang="en-IE" dirty="0" smtClean="0"/>
              <a:t>.</a:t>
            </a:r>
          </a:p>
          <a:p>
            <a:pPr lvl="1"/>
            <a:endParaRPr lang="en-IE" dirty="0"/>
          </a:p>
          <a:p>
            <a:pPr marL="800100" lvl="1" indent="-342900">
              <a:buFont typeface="Wingdings" panose="05000000000000000000" pitchFamily="2" charset="2"/>
              <a:buChar char="§"/>
            </a:pPr>
            <a:r>
              <a:rPr lang="en-IE" dirty="0"/>
              <a:t>Eastern and Midlands Assembly Draft Regional Spatial and Economic Strategy (RSES</a:t>
            </a:r>
            <a:r>
              <a:rPr lang="en-IE" dirty="0" smtClean="0"/>
              <a:t>).</a:t>
            </a:r>
            <a:endParaRPr lang="en-IE" sz="1350" dirty="0"/>
          </a:p>
        </p:txBody>
      </p:sp>
      <p:pic>
        <p:nvPicPr>
          <p:cNvPr id="7" name="Picture 6"/>
          <p:cNvPicPr/>
          <p:nvPr/>
        </p:nvPicPr>
        <p:blipFill rotWithShape="1">
          <a:blip r:embed="rId2">
            <a:extLst>
              <a:ext uri="{28A0092B-C50C-407E-A947-70E740481C1C}">
                <a14:useLocalDpi xmlns:a14="http://schemas.microsoft.com/office/drawing/2010/main" val="0"/>
              </a:ext>
            </a:extLst>
          </a:blip>
          <a:srcRect t="10672" b="12257"/>
          <a:stretch/>
        </p:blipFill>
        <p:spPr>
          <a:xfrm>
            <a:off x="0" y="6030097"/>
            <a:ext cx="1820562" cy="827903"/>
          </a:xfrm>
          <a:prstGeom prst="rect">
            <a:avLst/>
          </a:prstGeom>
          <a:ln>
            <a:solidFill>
              <a:schemeClr val="bg1"/>
            </a:solidFill>
          </a:ln>
        </p:spPr>
      </p:pic>
      <p:pic>
        <p:nvPicPr>
          <p:cNvPr id="4" name="Picture 3"/>
          <p:cNvPicPr>
            <a:picLocks noChangeAspect="1"/>
          </p:cNvPicPr>
          <p:nvPr/>
        </p:nvPicPr>
        <p:blipFill>
          <a:blip r:embed="rId3"/>
          <a:stretch>
            <a:fillRect/>
          </a:stretch>
        </p:blipFill>
        <p:spPr>
          <a:xfrm>
            <a:off x="5395784" y="1792591"/>
            <a:ext cx="3281752" cy="4656252"/>
          </a:xfrm>
          <a:prstGeom prst="rect">
            <a:avLst/>
          </a:prstGeom>
        </p:spPr>
      </p:pic>
    </p:spTree>
    <p:extLst>
      <p:ext uri="{BB962C8B-B14F-4D97-AF65-F5344CB8AC3E}">
        <p14:creationId xmlns:p14="http://schemas.microsoft.com/office/powerpoint/2010/main" val="4272931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66664"/>
            <a:ext cx="9144000" cy="300082"/>
          </a:xfrm>
          <a:prstGeom prst="rect">
            <a:avLst/>
          </a:prstGeom>
          <a:solidFill>
            <a:srgbClr val="6F457D"/>
          </a:solidFill>
        </p:spPr>
        <p:txBody>
          <a:bodyPr wrap="square" rtlCol="0">
            <a:spAutoFit/>
          </a:bodyPr>
          <a:lstStyle/>
          <a:p>
            <a:endParaRPr lang="en-IE" sz="1350" dirty="0">
              <a:solidFill>
                <a:srgbClr val="0070C0"/>
              </a:solidFill>
            </a:endParaRPr>
          </a:p>
        </p:txBody>
      </p:sp>
      <p:sp>
        <p:nvSpPr>
          <p:cNvPr id="2" name="TextBox 1"/>
          <p:cNvSpPr txBox="1"/>
          <p:nvPr/>
        </p:nvSpPr>
        <p:spPr>
          <a:xfrm>
            <a:off x="766120" y="885872"/>
            <a:ext cx="7348150" cy="461665"/>
          </a:xfrm>
          <a:prstGeom prst="rect">
            <a:avLst/>
          </a:prstGeom>
          <a:noFill/>
        </p:spPr>
        <p:txBody>
          <a:bodyPr wrap="square" rtlCol="0">
            <a:spAutoFit/>
          </a:bodyPr>
          <a:lstStyle/>
          <a:p>
            <a:pPr algn="ctr"/>
            <a:r>
              <a:rPr lang="en-IE" sz="2400" b="1" dirty="0" smtClean="0">
                <a:solidFill>
                  <a:schemeClr val="bg1"/>
                </a:solidFill>
              </a:rPr>
              <a:t>Variation No. 3: Rationale</a:t>
            </a:r>
            <a:endParaRPr lang="en-IE" sz="2000" b="1" dirty="0">
              <a:solidFill>
                <a:srgbClr val="0070C0"/>
              </a:solidFill>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t="10672" b="12257"/>
          <a:stretch/>
        </p:blipFill>
        <p:spPr>
          <a:xfrm>
            <a:off x="70339" y="6264025"/>
            <a:ext cx="1469293" cy="570524"/>
          </a:xfrm>
          <a:prstGeom prst="rect">
            <a:avLst/>
          </a:prstGeom>
          <a:ln>
            <a:solidFill>
              <a:schemeClr val="bg1"/>
            </a:solidFill>
          </a:ln>
        </p:spPr>
      </p:pic>
      <p:sp>
        <p:nvSpPr>
          <p:cNvPr id="3" name="TextBox 2"/>
          <p:cNvSpPr txBox="1"/>
          <p:nvPr/>
        </p:nvSpPr>
        <p:spPr>
          <a:xfrm>
            <a:off x="140042" y="1428331"/>
            <a:ext cx="5659395" cy="535531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IE" dirty="0" smtClean="0"/>
              <a:t>Gateway to Dublin City Centre; inside M50.</a:t>
            </a:r>
          </a:p>
          <a:p>
            <a:pPr marL="285750" indent="-285750">
              <a:lnSpc>
                <a:spcPct val="200000"/>
              </a:lnSpc>
              <a:buFont typeface="Arial" panose="020B0604020202020204" pitchFamily="34" charset="0"/>
              <a:buChar char="•"/>
            </a:pPr>
            <a:r>
              <a:rPr lang="en-IE" dirty="0" smtClean="0"/>
              <a:t>Served by Luas; potential for new stop.</a:t>
            </a:r>
          </a:p>
          <a:p>
            <a:pPr marL="285750" indent="-285750">
              <a:lnSpc>
                <a:spcPct val="200000"/>
              </a:lnSpc>
              <a:buFont typeface="Arial" panose="020B0604020202020204" pitchFamily="34" charset="0"/>
              <a:buChar char="•"/>
            </a:pPr>
            <a:r>
              <a:rPr lang="en-IE" dirty="0"/>
              <a:t>Underutilised brownfield lands.</a:t>
            </a:r>
          </a:p>
          <a:p>
            <a:pPr marL="285750" indent="-285750">
              <a:lnSpc>
                <a:spcPct val="200000"/>
              </a:lnSpc>
              <a:buFont typeface="Arial" panose="020B0604020202020204" pitchFamily="34" charset="0"/>
              <a:buChar char="•"/>
            </a:pPr>
            <a:r>
              <a:rPr lang="en-IE" dirty="0"/>
              <a:t>Existing ‘REGEN’ lands not redeveloped to date.</a:t>
            </a:r>
          </a:p>
          <a:p>
            <a:pPr marL="285750" indent="-285750">
              <a:lnSpc>
                <a:spcPct val="200000"/>
              </a:lnSpc>
              <a:buFont typeface="Arial" panose="020B0604020202020204" pitchFamily="34" charset="0"/>
              <a:buChar char="•"/>
            </a:pPr>
            <a:r>
              <a:rPr lang="en-IE" dirty="0" smtClean="0"/>
              <a:t>Opportunity </a:t>
            </a:r>
            <a:r>
              <a:rPr lang="en-IE" dirty="0"/>
              <a:t>to achieve compact growth</a:t>
            </a:r>
            <a:r>
              <a:rPr lang="en-IE" dirty="0" smtClean="0"/>
              <a:t>.</a:t>
            </a:r>
          </a:p>
          <a:p>
            <a:pPr marL="285750" indent="-285750">
              <a:lnSpc>
                <a:spcPct val="200000"/>
              </a:lnSpc>
              <a:buFont typeface="Arial" panose="020B0604020202020204" pitchFamily="34" charset="0"/>
              <a:buChar char="•"/>
            </a:pPr>
            <a:r>
              <a:rPr lang="en-IE" dirty="0" smtClean="0"/>
              <a:t>Successful Urban Regeneration Development Fund (URDF) bid.</a:t>
            </a:r>
          </a:p>
          <a:p>
            <a:pPr marL="285750" indent="-285750">
              <a:lnSpc>
                <a:spcPct val="200000"/>
              </a:lnSpc>
              <a:buFont typeface="Arial" panose="020B0604020202020204" pitchFamily="34" charset="0"/>
              <a:buChar char="•"/>
            </a:pPr>
            <a:r>
              <a:rPr lang="en-IE" dirty="0"/>
              <a:t>P</a:t>
            </a:r>
            <a:r>
              <a:rPr lang="en-IE" dirty="0" smtClean="0"/>
              <a:t>otential for further cooperation with </a:t>
            </a:r>
          </a:p>
          <a:p>
            <a:pPr>
              <a:lnSpc>
                <a:spcPct val="200000"/>
              </a:lnSpc>
            </a:pPr>
            <a:r>
              <a:rPr lang="en-IE" dirty="0" smtClean="0"/>
              <a:t>                                    Dublin City Council.</a:t>
            </a:r>
          </a:p>
          <a:p>
            <a:pPr marL="285750" indent="-285750">
              <a:buFont typeface="Arial" panose="020B0604020202020204" pitchFamily="34" charset="0"/>
              <a:buChar char="•"/>
            </a:pPr>
            <a:endParaRPr lang="en-IE" dirty="0"/>
          </a:p>
        </p:txBody>
      </p:sp>
      <p:graphicFrame>
        <p:nvGraphicFramePr>
          <p:cNvPr id="10" name="Diagram 9"/>
          <p:cNvGraphicFramePr/>
          <p:nvPr>
            <p:extLst>
              <p:ext uri="{D42A27DB-BD31-4B8C-83A1-F6EECF244321}">
                <p14:modId xmlns:p14="http://schemas.microsoft.com/office/powerpoint/2010/main" val="1998533618"/>
              </p:ext>
            </p:extLst>
          </p:nvPr>
        </p:nvGraphicFramePr>
        <p:xfrm>
          <a:off x="4753232" y="2547305"/>
          <a:ext cx="4646141" cy="3392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210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86558"/>
            <a:ext cx="9144000" cy="300082"/>
          </a:xfrm>
          <a:prstGeom prst="rect">
            <a:avLst/>
          </a:prstGeom>
          <a:solidFill>
            <a:srgbClr val="6F457D"/>
          </a:solidFill>
        </p:spPr>
        <p:txBody>
          <a:bodyPr wrap="square" rtlCol="0">
            <a:spAutoFit/>
          </a:bodyPr>
          <a:lstStyle/>
          <a:p>
            <a:endParaRPr lang="en-IE" sz="1350" dirty="0">
              <a:solidFill>
                <a:srgbClr val="0070C0"/>
              </a:solidFill>
            </a:endParaRPr>
          </a:p>
        </p:txBody>
      </p:sp>
      <p:sp>
        <p:nvSpPr>
          <p:cNvPr id="3" name="TextBox 2"/>
          <p:cNvSpPr txBox="1"/>
          <p:nvPr/>
        </p:nvSpPr>
        <p:spPr>
          <a:xfrm>
            <a:off x="1173058" y="808841"/>
            <a:ext cx="6797885" cy="461665"/>
          </a:xfrm>
          <a:prstGeom prst="rect">
            <a:avLst/>
          </a:prstGeom>
          <a:noFill/>
        </p:spPr>
        <p:txBody>
          <a:bodyPr wrap="square" rtlCol="0">
            <a:spAutoFit/>
          </a:bodyPr>
          <a:lstStyle/>
          <a:p>
            <a:pPr algn="ctr"/>
            <a:r>
              <a:rPr lang="en-IE" sz="2400" b="1" dirty="0" smtClean="0">
                <a:solidFill>
                  <a:schemeClr val="bg1"/>
                </a:solidFill>
              </a:rPr>
              <a:t>Variation No. 3: Process </a:t>
            </a:r>
            <a:endParaRPr lang="en-IE" sz="2400" b="1" dirty="0">
              <a:solidFill>
                <a:schemeClr val="bg1"/>
              </a:solidFill>
            </a:endParaRPr>
          </a:p>
        </p:txBody>
      </p:sp>
      <p:pic>
        <p:nvPicPr>
          <p:cNvPr id="4" name="Picture 3"/>
          <p:cNvPicPr>
            <a:picLocks noChangeAspect="1"/>
          </p:cNvPicPr>
          <p:nvPr/>
        </p:nvPicPr>
        <p:blipFill>
          <a:blip r:embed="rId2"/>
          <a:stretch>
            <a:fillRect/>
          </a:stretch>
        </p:blipFill>
        <p:spPr>
          <a:xfrm>
            <a:off x="0" y="1231750"/>
            <a:ext cx="1623822" cy="1153369"/>
          </a:xfrm>
          <a:prstGeom prst="rect">
            <a:avLst/>
          </a:prstGeom>
        </p:spPr>
      </p:pic>
      <p:sp>
        <p:nvSpPr>
          <p:cNvPr id="6" name="TextBox 5"/>
          <p:cNvSpPr txBox="1"/>
          <p:nvPr/>
        </p:nvSpPr>
        <p:spPr>
          <a:xfrm>
            <a:off x="1182264" y="1528747"/>
            <a:ext cx="4986558" cy="369332"/>
          </a:xfrm>
          <a:prstGeom prst="rect">
            <a:avLst/>
          </a:prstGeom>
          <a:noFill/>
        </p:spPr>
        <p:txBody>
          <a:bodyPr wrap="none" rtlCol="0">
            <a:spAutoFit/>
          </a:bodyPr>
          <a:lstStyle/>
          <a:p>
            <a:r>
              <a:rPr lang="en-IE" dirty="0" smtClean="0"/>
              <a:t>Planning and Development Act 2000 (As Amended)</a:t>
            </a:r>
            <a:endParaRPr lang="en-IE" dirty="0"/>
          </a:p>
        </p:txBody>
      </p:sp>
      <p:sp>
        <p:nvSpPr>
          <p:cNvPr id="7" name="TextBox 6"/>
          <p:cNvSpPr txBox="1"/>
          <p:nvPr/>
        </p:nvSpPr>
        <p:spPr>
          <a:xfrm>
            <a:off x="946517" y="2973800"/>
            <a:ext cx="7937023" cy="369332"/>
          </a:xfrm>
          <a:prstGeom prst="rect">
            <a:avLst/>
          </a:prstGeom>
          <a:noFill/>
        </p:spPr>
        <p:txBody>
          <a:bodyPr wrap="square" rtlCol="0">
            <a:spAutoFit/>
          </a:bodyPr>
          <a:lstStyle/>
          <a:p>
            <a:endParaRPr lang="en-IE" dirty="0"/>
          </a:p>
        </p:txBody>
      </p:sp>
      <p:graphicFrame>
        <p:nvGraphicFramePr>
          <p:cNvPr id="5" name="Diagram 4"/>
          <p:cNvGraphicFramePr/>
          <p:nvPr>
            <p:extLst>
              <p:ext uri="{D42A27DB-BD31-4B8C-83A1-F6EECF244321}">
                <p14:modId xmlns:p14="http://schemas.microsoft.com/office/powerpoint/2010/main" val="3448898806"/>
              </p:ext>
            </p:extLst>
          </p:nvPr>
        </p:nvGraphicFramePr>
        <p:xfrm>
          <a:off x="453082" y="2156319"/>
          <a:ext cx="8311977" cy="4368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43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66664"/>
            <a:ext cx="9144000" cy="300082"/>
          </a:xfrm>
          <a:prstGeom prst="rect">
            <a:avLst/>
          </a:prstGeom>
          <a:solidFill>
            <a:srgbClr val="6F457D"/>
          </a:solidFill>
        </p:spPr>
        <p:txBody>
          <a:bodyPr wrap="square" rtlCol="0">
            <a:spAutoFit/>
          </a:bodyPr>
          <a:lstStyle/>
          <a:p>
            <a:endParaRPr lang="en-IE" sz="1350" dirty="0">
              <a:solidFill>
                <a:srgbClr val="0070C0"/>
              </a:solidFill>
            </a:endParaRPr>
          </a:p>
        </p:txBody>
      </p:sp>
      <p:sp>
        <p:nvSpPr>
          <p:cNvPr id="2" name="TextBox 1"/>
          <p:cNvSpPr txBox="1"/>
          <p:nvPr/>
        </p:nvSpPr>
        <p:spPr>
          <a:xfrm>
            <a:off x="395416" y="885872"/>
            <a:ext cx="8287265" cy="461665"/>
          </a:xfrm>
          <a:prstGeom prst="rect">
            <a:avLst/>
          </a:prstGeom>
          <a:noFill/>
        </p:spPr>
        <p:txBody>
          <a:bodyPr wrap="square" rtlCol="0">
            <a:spAutoFit/>
          </a:bodyPr>
          <a:lstStyle/>
          <a:p>
            <a:pPr algn="ctr"/>
            <a:r>
              <a:rPr lang="en-IE" sz="2400" b="1" dirty="0">
                <a:solidFill>
                  <a:schemeClr val="bg1"/>
                </a:solidFill>
              </a:rPr>
              <a:t>Variation No. </a:t>
            </a:r>
            <a:r>
              <a:rPr lang="en-IE" sz="2400" b="1" dirty="0" smtClean="0">
                <a:solidFill>
                  <a:schemeClr val="bg1"/>
                </a:solidFill>
              </a:rPr>
              <a:t>3: Development Plan Amendments</a:t>
            </a:r>
            <a:endParaRPr lang="en-IE" sz="20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97734481"/>
              </p:ext>
            </p:extLst>
          </p:nvPr>
        </p:nvGraphicFramePr>
        <p:xfrm>
          <a:off x="521094" y="1511554"/>
          <a:ext cx="4990019" cy="5196143"/>
        </p:xfrm>
        <a:graphic>
          <a:graphicData uri="http://schemas.openxmlformats.org/drawingml/2006/table">
            <a:tbl>
              <a:tblPr firstRow="1" bandRow="1">
                <a:tableStyleId>{5C22544A-7EE6-4342-B048-85BDC9FD1C3A}</a:tableStyleId>
              </a:tblPr>
              <a:tblGrid>
                <a:gridCol w="365177"/>
                <a:gridCol w="4624842"/>
              </a:tblGrid>
              <a:tr h="1211568">
                <a:tc>
                  <a:txBody>
                    <a:bodyPr/>
                    <a:lstStyle/>
                    <a:p>
                      <a:r>
                        <a:rPr lang="en-IE" sz="1600" b="1" dirty="0" smtClean="0">
                          <a:solidFill>
                            <a:schemeClr val="bg2">
                              <a:lumMod val="10000"/>
                            </a:schemeClr>
                          </a:solidFill>
                        </a:rPr>
                        <a:t>1</a:t>
                      </a:r>
                      <a:endParaRPr lang="en-IE" sz="1600" b="1" dirty="0">
                        <a:solidFill>
                          <a:schemeClr val="bg2">
                            <a:lumMod val="10000"/>
                          </a:schemeClr>
                        </a:solidFill>
                      </a:endParaRPr>
                    </a:p>
                  </a:txBody>
                  <a:tcPr marL="68580" marR="68580" marT="34290" marB="34290">
                    <a:solidFill>
                      <a:schemeClr val="accent4">
                        <a:lumMod val="40000"/>
                        <a:lumOff val="60000"/>
                      </a:schemeClr>
                    </a:solidFill>
                  </a:tcPr>
                </a:tc>
                <a:tc>
                  <a:txBody>
                    <a:bodyPr/>
                    <a:lstStyle/>
                    <a:p>
                      <a:pPr marL="0" indent="0">
                        <a:buNone/>
                      </a:pPr>
                      <a:r>
                        <a:rPr lang="en-IE" sz="1600" b="1" dirty="0" smtClean="0">
                          <a:solidFill>
                            <a:schemeClr val="bg2">
                              <a:lumMod val="10000"/>
                            </a:schemeClr>
                          </a:solidFill>
                        </a:rPr>
                        <a:t>Change Land Use Zoning Map</a:t>
                      </a:r>
                      <a:r>
                        <a:rPr lang="en-IE" sz="1600" b="1" baseline="0" dirty="0" smtClean="0">
                          <a:solidFill>
                            <a:schemeClr val="bg2">
                              <a:lumMod val="10000"/>
                            </a:schemeClr>
                          </a:solidFill>
                        </a:rPr>
                        <a:t> from</a:t>
                      </a:r>
                      <a:r>
                        <a:rPr lang="en-IE" sz="1600" b="1" dirty="0" smtClean="0">
                          <a:solidFill>
                            <a:schemeClr val="bg2">
                              <a:lumMod val="10000"/>
                            </a:schemeClr>
                          </a:solidFill>
                        </a:rPr>
                        <a:t> ‘EE’ to ‘REGEN’</a:t>
                      </a:r>
                    </a:p>
                    <a:p>
                      <a:pPr marL="0" indent="0">
                        <a:buNone/>
                      </a:pPr>
                      <a:endParaRPr lang="en-IE" sz="1600" b="0" dirty="0" smtClean="0">
                        <a:solidFill>
                          <a:schemeClr val="bg2">
                            <a:lumMod val="10000"/>
                          </a:schemeClr>
                        </a:solidFill>
                      </a:endParaRPr>
                    </a:p>
                    <a:p>
                      <a:pPr marL="285750" indent="-285750">
                        <a:buFont typeface="Arial" panose="020B0604020202020204" pitchFamily="34" charset="0"/>
                        <a:buChar char="•"/>
                      </a:pPr>
                      <a:r>
                        <a:rPr lang="en-IE" sz="1600" b="0" dirty="0" smtClean="0">
                          <a:solidFill>
                            <a:schemeClr val="bg2">
                              <a:lumMod val="10000"/>
                            </a:schemeClr>
                          </a:solidFill>
                        </a:rPr>
                        <a:t>REGEN objective – </a:t>
                      </a:r>
                      <a:r>
                        <a:rPr lang="en-IE" sz="1600" b="0" i="1" dirty="0" smtClean="0">
                          <a:solidFill>
                            <a:schemeClr val="bg2">
                              <a:lumMod val="10000"/>
                            </a:schemeClr>
                          </a:solidFill>
                        </a:rPr>
                        <a:t>‘To facilitate enterprise and/or residential-led development’.</a:t>
                      </a:r>
                    </a:p>
                    <a:p>
                      <a:pPr marL="285750" indent="-285750">
                        <a:buFont typeface="Arial" panose="020B0604020202020204" pitchFamily="34" charset="0"/>
                        <a:buChar char="•"/>
                      </a:pPr>
                      <a:endParaRPr lang="en-IE" sz="1600" b="0" dirty="0" smtClean="0">
                        <a:solidFill>
                          <a:schemeClr val="bg2">
                            <a:lumMod val="10000"/>
                          </a:schemeClr>
                        </a:solidFill>
                      </a:endParaRPr>
                    </a:p>
                  </a:txBody>
                  <a:tcPr marL="68580" marR="68580" marT="34290" marB="34290">
                    <a:solidFill>
                      <a:schemeClr val="accent4">
                        <a:lumMod val="40000"/>
                        <a:lumOff val="60000"/>
                      </a:schemeClr>
                    </a:solidFill>
                  </a:tcPr>
                </a:tc>
              </a:tr>
              <a:tr h="1440978">
                <a:tc>
                  <a:txBody>
                    <a:bodyPr/>
                    <a:lstStyle/>
                    <a:p>
                      <a:r>
                        <a:rPr lang="en-IE" sz="1600" b="1" dirty="0" smtClean="0">
                          <a:solidFill>
                            <a:schemeClr val="bg2">
                              <a:lumMod val="10000"/>
                            </a:schemeClr>
                          </a:solidFill>
                        </a:rPr>
                        <a:t>2</a:t>
                      </a:r>
                      <a:endParaRPr lang="en-IE" sz="1600" b="1" dirty="0">
                        <a:solidFill>
                          <a:schemeClr val="bg2">
                            <a:lumMod val="10000"/>
                          </a:schemeClr>
                        </a:solidFill>
                      </a:endParaRPr>
                    </a:p>
                  </a:txBody>
                  <a:tcPr marL="68580" marR="68580" marT="34290" marB="34290">
                    <a:solidFill>
                      <a:schemeClr val="accent4">
                        <a:lumMod val="40000"/>
                        <a:lumOff val="60000"/>
                      </a:schemeClr>
                    </a:solidFill>
                  </a:tcPr>
                </a:tc>
                <a:tc>
                  <a:txBody>
                    <a:bodyPr/>
                    <a:lstStyle/>
                    <a:p>
                      <a:r>
                        <a:rPr lang="en-IE" sz="1600" b="1" dirty="0" smtClean="0"/>
                        <a:t>Amend Core Strategy Tables</a:t>
                      </a:r>
                    </a:p>
                    <a:p>
                      <a:endParaRPr lang="en-IE" sz="1600" b="0" dirty="0" smtClean="0"/>
                    </a:p>
                    <a:p>
                      <a:pPr marL="285750" indent="-285750">
                        <a:buFont typeface="Arial" panose="020B0604020202020204" pitchFamily="34" charset="0"/>
                        <a:buChar char="•"/>
                      </a:pPr>
                      <a:r>
                        <a:rPr lang="en-IE" sz="1600" b="0" dirty="0" smtClean="0"/>
                        <a:t>Additional strategic </a:t>
                      </a:r>
                      <a:r>
                        <a:rPr lang="en-IE" sz="1600" b="0" dirty="0" err="1" smtClean="0"/>
                        <a:t>landbank</a:t>
                      </a:r>
                      <a:r>
                        <a:rPr lang="en-IE" sz="1600" b="0" dirty="0" smtClean="0"/>
                        <a:t> for residential units;</a:t>
                      </a:r>
                    </a:p>
                    <a:p>
                      <a:pPr marL="285750" indent="-285750">
                        <a:buFont typeface="Arial" panose="020B0604020202020204" pitchFamily="34" charset="0"/>
                        <a:buChar char="•"/>
                      </a:pPr>
                      <a:r>
                        <a:rPr lang="en-IE" sz="1600" b="0" dirty="0" smtClean="0"/>
                        <a:t>No additional units forecast in life of CDP 2016-2022.</a:t>
                      </a:r>
                    </a:p>
                    <a:p>
                      <a:endParaRPr lang="en-IE" sz="1600" b="0" dirty="0">
                        <a:solidFill>
                          <a:schemeClr val="bg2">
                            <a:lumMod val="10000"/>
                          </a:schemeClr>
                        </a:solidFill>
                      </a:endParaRPr>
                    </a:p>
                  </a:txBody>
                  <a:tcPr marL="68580" marR="68580" marT="34290" marB="34290">
                    <a:solidFill>
                      <a:schemeClr val="accent4">
                        <a:lumMod val="40000"/>
                        <a:lumOff val="60000"/>
                      </a:schemeClr>
                    </a:solidFill>
                  </a:tcPr>
                </a:tc>
              </a:tr>
              <a:tr h="2376743">
                <a:tc>
                  <a:txBody>
                    <a:bodyPr/>
                    <a:lstStyle/>
                    <a:p>
                      <a:r>
                        <a:rPr lang="en-IE" sz="1600" b="1" dirty="0" smtClean="0">
                          <a:solidFill>
                            <a:schemeClr val="bg2">
                              <a:lumMod val="10000"/>
                            </a:schemeClr>
                          </a:solidFill>
                        </a:rPr>
                        <a:t>3</a:t>
                      </a:r>
                      <a:endParaRPr lang="en-IE" sz="1600" b="1" dirty="0">
                        <a:solidFill>
                          <a:schemeClr val="bg2">
                            <a:lumMod val="10000"/>
                          </a:schemeClr>
                        </a:solidFill>
                      </a:endParaRPr>
                    </a:p>
                  </a:txBody>
                  <a:tcPr marL="68580" marR="68580" marT="34290" marB="34290">
                    <a:solidFill>
                      <a:schemeClr val="accent4">
                        <a:lumMod val="40000"/>
                        <a:lumOff val="60000"/>
                      </a:schemeClr>
                    </a:solidFill>
                  </a:tcPr>
                </a:tc>
                <a:tc>
                  <a:txBody>
                    <a:bodyPr/>
                    <a:lstStyle/>
                    <a:p>
                      <a:r>
                        <a:rPr lang="en-IE" sz="1600" b="1" dirty="0" smtClean="0"/>
                        <a:t>Amend existing Specific Local Objective (CS6 SLO1)</a:t>
                      </a:r>
                    </a:p>
                    <a:p>
                      <a:r>
                        <a:rPr lang="en-IE" sz="1600" b="1" dirty="0" smtClean="0"/>
                        <a:t>to state: </a:t>
                      </a:r>
                    </a:p>
                    <a:p>
                      <a:pPr marL="0" indent="0">
                        <a:buFont typeface="Arial" panose="020B0604020202020204" pitchFamily="34" charset="0"/>
                        <a:buNone/>
                      </a:pPr>
                      <a:r>
                        <a:rPr lang="en-IE" sz="1600" b="0" dirty="0" smtClean="0"/>
                        <a:t>CS6 SLO 1 </a:t>
                      </a:r>
                    </a:p>
                    <a:p>
                      <a:pPr algn="l"/>
                      <a:r>
                        <a:rPr lang="en-IE" sz="1200" b="0" i="1" dirty="0" smtClean="0"/>
                        <a:t>To initiate a plan led approach to the sustainable regeneration of the brownfield lands in the Naas Road / Ballymount REGEN zoned lands. </a:t>
                      </a:r>
                    </a:p>
                    <a:p>
                      <a:pPr algn="l"/>
                      <a:r>
                        <a:rPr lang="en-IE" sz="1200" b="0" i="1" dirty="0" smtClean="0"/>
                        <a:t>The plan led approach will include the preparation of a masterplan in 2019 with a view to preparing a Local Area Plan or other appropriate mechanism for the REGEN and LC zoned lands. The Naas Road Framework Plan (2010) to be taken into consideration during the preparation of the masterplan.</a:t>
                      </a:r>
                    </a:p>
                    <a:p>
                      <a:endParaRPr lang="en-IE" sz="1600" b="0" dirty="0">
                        <a:solidFill>
                          <a:schemeClr val="bg2">
                            <a:lumMod val="10000"/>
                          </a:schemeClr>
                        </a:solidFill>
                      </a:endParaRPr>
                    </a:p>
                  </a:txBody>
                  <a:tcPr marL="68580" marR="68580" marT="34290" marB="34290">
                    <a:solidFill>
                      <a:schemeClr val="accent4">
                        <a:lumMod val="40000"/>
                        <a:lumOff val="60000"/>
                      </a:schemeClr>
                    </a:solidFill>
                  </a:tcPr>
                </a:tc>
              </a:tr>
            </a:tbl>
          </a:graphicData>
        </a:graphic>
      </p:graphicFrame>
      <p:pic>
        <p:nvPicPr>
          <p:cNvPr id="5" name="Picture 4"/>
          <p:cNvPicPr>
            <a:picLocks noChangeAspect="1"/>
          </p:cNvPicPr>
          <p:nvPr/>
        </p:nvPicPr>
        <p:blipFill rotWithShape="1">
          <a:blip r:embed="rId2"/>
          <a:srcRect l="10631" t="1" b="-270"/>
          <a:stretch/>
        </p:blipFill>
        <p:spPr>
          <a:xfrm rot="547857">
            <a:off x="5446107" y="2399603"/>
            <a:ext cx="3448376" cy="34200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4530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8437"/>
            <a:ext cx="9144000" cy="300082"/>
          </a:xfrm>
          <a:prstGeom prst="rect">
            <a:avLst/>
          </a:prstGeom>
          <a:solidFill>
            <a:srgbClr val="6F457D"/>
          </a:solidFill>
        </p:spPr>
        <p:txBody>
          <a:bodyPr wrap="square" rtlCol="0">
            <a:spAutoFit/>
          </a:bodyPr>
          <a:lstStyle/>
          <a:p>
            <a:endParaRPr lang="en-IE" sz="1350" dirty="0">
              <a:solidFill>
                <a:srgbClr val="0070C0"/>
              </a:solidFill>
            </a:endParaRPr>
          </a:p>
        </p:txBody>
      </p:sp>
      <p:sp>
        <p:nvSpPr>
          <p:cNvPr id="3" name="TextBox 2"/>
          <p:cNvSpPr txBox="1"/>
          <p:nvPr/>
        </p:nvSpPr>
        <p:spPr>
          <a:xfrm>
            <a:off x="864618" y="557645"/>
            <a:ext cx="6797885" cy="461665"/>
          </a:xfrm>
          <a:prstGeom prst="rect">
            <a:avLst/>
          </a:prstGeom>
          <a:noFill/>
        </p:spPr>
        <p:txBody>
          <a:bodyPr wrap="square" rtlCol="0">
            <a:spAutoFit/>
          </a:bodyPr>
          <a:lstStyle/>
          <a:p>
            <a:pPr algn="ctr"/>
            <a:r>
              <a:rPr lang="en-IE" sz="2400" b="1" dirty="0" smtClean="0">
                <a:solidFill>
                  <a:schemeClr val="bg1"/>
                </a:solidFill>
              </a:rPr>
              <a:t>Proposed Material Alteration to Variation No. 3 </a:t>
            </a:r>
            <a:endParaRPr lang="en-IE" sz="2400" b="1" dirty="0">
              <a:solidFill>
                <a:schemeClr val="bg1"/>
              </a:solidFill>
            </a:endParaRPr>
          </a:p>
        </p:txBody>
      </p:sp>
      <p:sp>
        <p:nvSpPr>
          <p:cNvPr id="21" name="TextBox 20"/>
          <p:cNvSpPr txBox="1"/>
          <p:nvPr/>
        </p:nvSpPr>
        <p:spPr>
          <a:xfrm>
            <a:off x="5280267" y="3355241"/>
            <a:ext cx="959756" cy="276999"/>
          </a:xfrm>
          <a:prstGeom prst="rect">
            <a:avLst/>
          </a:prstGeom>
          <a:noFill/>
        </p:spPr>
        <p:txBody>
          <a:bodyPr wrap="square" rtlCol="0">
            <a:spAutoFit/>
          </a:bodyPr>
          <a:lstStyle/>
          <a:p>
            <a:pPr algn="ctr"/>
            <a:r>
              <a:rPr lang="en-IE" sz="1200" b="1" dirty="0" smtClean="0">
                <a:solidFill>
                  <a:schemeClr val="bg1"/>
                </a:solidFill>
              </a:rPr>
              <a:t>Q3/Q4 2019</a:t>
            </a:r>
            <a:endParaRPr lang="en-IE" sz="1200" b="1" dirty="0">
              <a:solidFill>
                <a:schemeClr val="bg1"/>
              </a:solidFill>
            </a:endParaRPr>
          </a:p>
        </p:txBody>
      </p:sp>
      <p:cxnSp>
        <p:nvCxnSpPr>
          <p:cNvPr id="24" name="Straight Connector 23"/>
          <p:cNvCxnSpPr/>
          <p:nvPr/>
        </p:nvCxnSpPr>
        <p:spPr>
          <a:xfrm>
            <a:off x="1776939" y="2854707"/>
            <a:ext cx="0" cy="3746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03650" y="2830622"/>
            <a:ext cx="0" cy="3746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11493" y="2854706"/>
            <a:ext cx="0" cy="3746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5617" y="3755194"/>
            <a:ext cx="0" cy="3746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63403" y="3945528"/>
            <a:ext cx="1097609" cy="1015663"/>
          </a:xfrm>
          <a:prstGeom prst="rect">
            <a:avLst/>
          </a:prstGeom>
          <a:noFill/>
        </p:spPr>
        <p:txBody>
          <a:bodyPr wrap="square" rtlCol="0">
            <a:spAutoFit/>
          </a:bodyPr>
          <a:lstStyle/>
          <a:p>
            <a:r>
              <a:rPr lang="en-IE" sz="1000" b="1" dirty="0" smtClean="0">
                <a:solidFill>
                  <a:schemeClr val="bg1"/>
                </a:solidFill>
              </a:rPr>
              <a:t>Procured </a:t>
            </a:r>
            <a:r>
              <a:rPr lang="en-IE" sz="1000" b="1" dirty="0">
                <a:solidFill>
                  <a:schemeClr val="bg1"/>
                </a:solidFill>
              </a:rPr>
              <a:t>Design Consultants for all </a:t>
            </a:r>
            <a:r>
              <a:rPr lang="en-IE" sz="1000" b="1" dirty="0" smtClean="0">
                <a:solidFill>
                  <a:schemeClr val="bg1"/>
                </a:solidFill>
              </a:rPr>
              <a:t>stages, </a:t>
            </a:r>
            <a:r>
              <a:rPr lang="en-IE" sz="1000" b="1" dirty="0">
                <a:solidFill>
                  <a:schemeClr val="bg1"/>
                </a:solidFill>
              </a:rPr>
              <a:t>up to and including construction handover</a:t>
            </a:r>
          </a:p>
        </p:txBody>
      </p:sp>
      <p:sp>
        <p:nvSpPr>
          <p:cNvPr id="35" name="TextBox 34"/>
          <p:cNvSpPr txBox="1"/>
          <p:nvPr/>
        </p:nvSpPr>
        <p:spPr>
          <a:xfrm>
            <a:off x="321276" y="1284074"/>
            <a:ext cx="2302204" cy="4247317"/>
          </a:xfrm>
          <a:prstGeom prst="rect">
            <a:avLst/>
          </a:prstGeom>
          <a:noFill/>
        </p:spPr>
        <p:txBody>
          <a:bodyPr wrap="square" rtlCol="0">
            <a:spAutoFit/>
          </a:bodyPr>
          <a:lstStyle/>
          <a:p>
            <a:r>
              <a:rPr lang="en-IE" dirty="0" smtClean="0"/>
              <a:t>The proposed Material Alteration would further amend Specific </a:t>
            </a:r>
            <a:r>
              <a:rPr lang="en-IE" dirty="0"/>
              <a:t>Local Objective, CS6 SLO </a:t>
            </a:r>
            <a:r>
              <a:rPr lang="en-IE" dirty="0" smtClean="0"/>
              <a:t>1 (</a:t>
            </a:r>
            <a:r>
              <a:rPr lang="en-IE" dirty="0"/>
              <a:t>previously amended as part of Variation No. 3</a:t>
            </a:r>
            <a:r>
              <a:rPr lang="en-IE" dirty="0" smtClean="0"/>
              <a:t>) </a:t>
            </a:r>
            <a:r>
              <a:rPr lang="en-IE" dirty="0"/>
              <a:t>contained in Chapter 1, </a:t>
            </a:r>
            <a:r>
              <a:rPr lang="en-IE" i="1" dirty="0"/>
              <a:t>Introduction and Core </a:t>
            </a:r>
            <a:r>
              <a:rPr lang="en-IE" i="1" dirty="0" smtClean="0"/>
              <a:t>Strategy, </a:t>
            </a:r>
            <a:r>
              <a:rPr lang="en-IE" dirty="0" smtClean="0"/>
              <a:t>by inserting a new sentence as </a:t>
            </a:r>
            <a:r>
              <a:rPr lang="en-IE" dirty="0"/>
              <a:t>follows</a:t>
            </a:r>
            <a:r>
              <a:rPr lang="en-IE" dirty="0" smtClean="0"/>
              <a:t>:</a:t>
            </a:r>
          </a:p>
          <a:p>
            <a:endParaRPr lang="en-IE" dirty="0"/>
          </a:p>
          <a:p>
            <a:endParaRPr lang="en-IE" i="1" dirty="0"/>
          </a:p>
        </p:txBody>
      </p:sp>
      <p:sp>
        <p:nvSpPr>
          <p:cNvPr id="38" name="TextBox 37"/>
          <p:cNvSpPr txBox="1"/>
          <p:nvPr/>
        </p:nvSpPr>
        <p:spPr>
          <a:xfrm>
            <a:off x="6753642" y="4114595"/>
            <a:ext cx="908861" cy="553998"/>
          </a:xfrm>
          <a:prstGeom prst="rect">
            <a:avLst/>
          </a:prstGeom>
          <a:noFill/>
        </p:spPr>
        <p:txBody>
          <a:bodyPr wrap="square" rtlCol="0">
            <a:spAutoFit/>
          </a:bodyPr>
          <a:lstStyle/>
          <a:p>
            <a:r>
              <a:rPr lang="en-IE" sz="1000" b="1" dirty="0">
                <a:solidFill>
                  <a:schemeClr val="bg1"/>
                </a:solidFill>
              </a:rPr>
              <a:t>Complete </a:t>
            </a:r>
            <a:r>
              <a:rPr lang="en-IE" sz="1000" b="1" dirty="0" smtClean="0">
                <a:solidFill>
                  <a:schemeClr val="bg1"/>
                </a:solidFill>
              </a:rPr>
              <a:t>construction works</a:t>
            </a:r>
            <a:endParaRPr lang="en-IE" sz="1000" b="1" dirty="0">
              <a:solidFill>
                <a:schemeClr val="bg1"/>
              </a:solidFill>
            </a:endParaRPr>
          </a:p>
        </p:txBody>
      </p:sp>
      <p:pic>
        <p:nvPicPr>
          <p:cNvPr id="14" name="Picture 13"/>
          <p:cNvPicPr/>
          <p:nvPr/>
        </p:nvPicPr>
        <p:blipFill rotWithShape="1">
          <a:blip r:embed="rId2">
            <a:extLst>
              <a:ext uri="{28A0092B-C50C-407E-A947-70E740481C1C}">
                <a14:useLocalDpi xmlns:a14="http://schemas.microsoft.com/office/drawing/2010/main" val="0"/>
              </a:ext>
            </a:extLst>
          </a:blip>
          <a:srcRect t="10672" b="12257"/>
          <a:stretch/>
        </p:blipFill>
        <p:spPr>
          <a:xfrm>
            <a:off x="77425" y="5948445"/>
            <a:ext cx="1820562" cy="827903"/>
          </a:xfrm>
          <a:prstGeom prst="rect">
            <a:avLst/>
          </a:prstGeom>
          <a:ln>
            <a:solidFill>
              <a:schemeClr val="bg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093" y="1509557"/>
            <a:ext cx="5714572" cy="3095393"/>
          </a:xfrm>
          <a:prstGeom prst="rect">
            <a:avLst/>
          </a:prstGeom>
        </p:spPr>
      </p:pic>
      <p:sp>
        <p:nvSpPr>
          <p:cNvPr id="6" name="TextBox 5"/>
          <p:cNvSpPr txBox="1"/>
          <p:nvPr/>
        </p:nvSpPr>
        <p:spPr>
          <a:xfrm>
            <a:off x="247135" y="5039167"/>
            <a:ext cx="8544529" cy="923330"/>
          </a:xfrm>
          <a:prstGeom prst="rect">
            <a:avLst/>
          </a:prstGeom>
          <a:noFill/>
        </p:spPr>
        <p:txBody>
          <a:bodyPr wrap="square" rtlCol="0">
            <a:spAutoFit/>
          </a:bodyPr>
          <a:lstStyle/>
          <a:p>
            <a:r>
              <a:rPr lang="en-IE" b="1" i="1" dirty="0"/>
              <a:t>“That no planning applications for residential use of these lands be approved prior to the passing of a Local Area Plan for these lands.”</a:t>
            </a:r>
            <a:endParaRPr lang="en-IE" dirty="0"/>
          </a:p>
          <a:p>
            <a:endParaRPr lang="en-IE" dirty="0"/>
          </a:p>
        </p:txBody>
      </p:sp>
    </p:spTree>
    <p:extLst>
      <p:ext uri="{BB962C8B-B14F-4D97-AF65-F5344CB8AC3E}">
        <p14:creationId xmlns:p14="http://schemas.microsoft.com/office/powerpoint/2010/main" val="22477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5" y="622945"/>
            <a:ext cx="8971004" cy="753281"/>
          </a:xfrm>
          <a:prstGeom prst="rect">
            <a:avLst/>
          </a:prstGeom>
          <a:solidFill>
            <a:srgbClr val="6F457D"/>
          </a:solidFill>
          <a:ln>
            <a:solidFill>
              <a:srgbClr val="6F457D"/>
            </a:solidFill>
          </a:ln>
        </p:spPr>
        <p:txBody>
          <a:bodyPr wrap="square" rtlCol="0">
            <a:spAutoFit/>
          </a:bodyPr>
          <a:lstStyle/>
          <a:p>
            <a:endParaRPr lang="en-IE" sz="1350" dirty="0">
              <a:solidFill>
                <a:srgbClr val="0070C0"/>
              </a:solidFill>
            </a:endParaRPr>
          </a:p>
        </p:txBody>
      </p:sp>
      <p:sp>
        <p:nvSpPr>
          <p:cNvPr id="3" name="TextBox 2"/>
          <p:cNvSpPr txBox="1"/>
          <p:nvPr/>
        </p:nvSpPr>
        <p:spPr>
          <a:xfrm>
            <a:off x="1173058" y="545229"/>
            <a:ext cx="6797885" cy="830997"/>
          </a:xfrm>
          <a:prstGeom prst="rect">
            <a:avLst/>
          </a:prstGeom>
          <a:noFill/>
        </p:spPr>
        <p:txBody>
          <a:bodyPr wrap="square" rtlCol="0">
            <a:spAutoFit/>
          </a:bodyPr>
          <a:lstStyle/>
          <a:p>
            <a:pPr algn="ctr"/>
            <a:r>
              <a:rPr lang="en-IE" sz="2100" b="1" dirty="0" smtClean="0">
                <a:solidFill>
                  <a:schemeClr val="bg1"/>
                </a:solidFill>
              </a:rPr>
              <a:t> </a:t>
            </a:r>
            <a:r>
              <a:rPr lang="en-IE" sz="2400" b="1" dirty="0" smtClean="0">
                <a:solidFill>
                  <a:schemeClr val="bg1"/>
                </a:solidFill>
              </a:rPr>
              <a:t>Timeline for Proposed Material Alteration to Variation No. 3 </a:t>
            </a:r>
            <a:endParaRPr lang="en-IE" sz="2400" b="1"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43100048"/>
              </p:ext>
            </p:extLst>
          </p:nvPr>
        </p:nvGraphicFramePr>
        <p:xfrm>
          <a:off x="469557" y="1511552"/>
          <a:ext cx="8064843" cy="5074856"/>
        </p:xfrm>
        <a:graphic>
          <a:graphicData uri="http://schemas.openxmlformats.org/drawingml/2006/table">
            <a:tbl>
              <a:tblPr firstRow="1" bandRow="1">
                <a:tableStyleId>{00A15C55-8517-42AA-B614-E9B94910E393}</a:tableStyleId>
              </a:tblPr>
              <a:tblGrid>
                <a:gridCol w="1962800"/>
                <a:gridCol w="6102043"/>
              </a:tblGrid>
              <a:tr h="1433049">
                <a:tc>
                  <a:txBody>
                    <a:bodyPr/>
                    <a:lstStyle/>
                    <a:p>
                      <a:r>
                        <a:rPr lang="en-IE" sz="1600" dirty="0" smtClean="0">
                          <a:solidFill>
                            <a:schemeClr val="tx1"/>
                          </a:solidFill>
                        </a:rPr>
                        <a:t>Step 1 </a:t>
                      </a:r>
                    </a:p>
                    <a:p>
                      <a:endParaRPr lang="en-IE" sz="1600" dirty="0" smtClean="0">
                        <a:solidFill>
                          <a:schemeClr val="tx1"/>
                        </a:solidFill>
                      </a:endParaRPr>
                    </a:p>
                    <a:p>
                      <a:r>
                        <a:rPr lang="en-IE" sz="1600" i="1" dirty="0" smtClean="0">
                          <a:solidFill>
                            <a:schemeClr val="tx1"/>
                          </a:solidFill>
                        </a:rPr>
                        <a:t>(CURRENT STAGE)  </a:t>
                      </a:r>
                      <a:endParaRPr lang="en-IE" sz="1600" b="1" i="1" dirty="0">
                        <a:solidFill>
                          <a:schemeClr val="tx1"/>
                        </a:solidFill>
                      </a:endParaRPr>
                    </a:p>
                  </a:txBody>
                  <a:tcPr marL="68580" marR="68580" marT="34290" marB="34290"/>
                </a:tc>
                <a:tc>
                  <a:txBody>
                    <a:bodyPr/>
                    <a:lstStyle/>
                    <a:p>
                      <a:pPr algn="ctr"/>
                      <a:endParaRPr lang="en-IE" sz="1600" dirty="0" smtClean="0">
                        <a:solidFill>
                          <a:schemeClr val="tx1"/>
                        </a:solidFill>
                      </a:endParaRPr>
                    </a:p>
                    <a:p>
                      <a:pPr algn="ctr"/>
                      <a:r>
                        <a:rPr lang="en-IE" sz="1600" dirty="0" smtClean="0">
                          <a:solidFill>
                            <a:schemeClr val="tx1"/>
                          </a:solidFill>
                        </a:rPr>
                        <a:t>Public</a:t>
                      </a:r>
                      <a:r>
                        <a:rPr lang="en-IE" sz="1600" baseline="0" dirty="0" smtClean="0">
                          <a:solidFill>
                            <a:schemeClr val="tx1"/>
                          </a:solidFill>
                        </a:rPr>
                        <a:t> Consultation / Display Period for proposed Material Alteration (MA)</a:t>
                      </a:r>
                    </a:p>
                    <a:p>
                      <a:pPr algn="ctr"/>
                      <a:endParaRPr lang="en-IE" sz="1600" baseline="0" dirty="0" smtClean="0">
                        <a:solidFill>
                          <a:schemeClr val="tx1"/>
                        </a:solidFill>
                      </a:endParaRPr>
                    </a:p>
                    <a:p>
                      <a:pPr marL="0" indent="0" algn="ctr">
                        <a:buFont typeface="Arial" panose="020B0604020202020204" pitchFamily="34" charset="0"/>
                        <a:buNone/>
                      </a:pPr>
                      <a:r>
                        <a:rPr lang="en-IE" sz="1600" baseline="0" dirty="0" smtClean="0">
                          <a:solidFill>
                            <a:schemeClr val="tx1"/>
                          </a:solidFill>
                        </a:rPr>
                        <a:t>Friday 1</a:t>
                      </a:r>
                      <a:r>
                        <a:rPr lang="en-IE" sz="1600" baseline="30000" dirty="0" smtClean="0">
                          <a:solidFill>
                            <a:schemeClr val="tx1"/>
                          </a:solidFill>
                        </a:rPr>
                        <a:t>st</a:t>
                      </a:r>
                      <a:r>
                        <a:rPr lang="en-IE" sz="1600" baseline="0" dirty="0" smtClean="0">
                          <a:solidFill>
                            <a:schemeClr val="tx1"/>
                          </a:solidFill>
                        </a:rPr>
                        <a:t> March to Friday 29</a:t>
                      </a:r>
                      <a:r>
                        <a:rPr lang="en-IE" sz="1600" baseline="30000" dirty="0" smtClean="0">
                          <a:solidFill>
                            <a:schemeClr val="tx1"/>
                          </a:solidFill>
                        </a:rPr>
                        <a:t>th</a:t>
                      </a:r>
                      <a:r>
                        <a:rPr lang="en-IE" sz="1600" baseline="0" dirty="0" smtClean="0">
                          <a:solidFill>
                            <a:schemeClr val="tx1"/>
                          </a:solidFill>
                        </a:rPr>
                        <a:t> March (4 weeks</a:t>
                      </a:r>
                      <a:r>
                        <a:rPr lang="en-IE" sz="1600" baseline="0" dirty="0" smtClean="0">
                          <a:solidFill>
                            <a:schemeClr val="tx1"/>
                          </a:solidFill>
                        </a:rPr>
                        <a:t>)</a:t>
                      </a:r>
                    </a:p>
                    <a:p>
                      <a:pPr marL="0" indent="0" algn="ctr">
                        <a:buFont typeface="Arial" panose="020B0604020202020204" pitchFamily="34" charset="0"/>
                        <a:buNone/>
                      </a:pPr>
                      <a:endParaRPr lang="en-IE" sz="1600" baseline="0" dirty="0" smtClean="0">
                        <a:solidFill>
                          <a:schemeClr val="tx1"/>
                        </a:solidFill>
                      </a:endParaRPr>
                    </a:p>
                    <a:p>
                      <a:pPr algn="ctr"/>
                      <a:endParaRPr lang="en-IE" sz="1600" b="0" baseline="0" dirty="0" smtClean="0">
                        <a:solidFill>
                          <a:schemeClr val="tx1"/>
                        </a:solidFill>
                      </a:endParaRPr>
                    </a:p>
                  </a:txBody>
                  <a:tcPr marL="68580" marR="68580" marT="34290" marB="34290"/>
                </a:tc>
              </a:tr>
              <a:tr h="1767776">
                <a:tc>
                  <a:txBody>
                    <a:bodyPr/>
                    <a:lstStyle/>
                    <a:p>
                      <a:r>
                        <a:rPr lang="en-IE" sz="1600" dirty="0" smtClean="0"/>
                        <a:t>Step 2</a:t>
                      </a:r>
                      <a:endParaRPr lang="en-IE" sz="1600" b="1" dirty="0">
                        <a:solidFill>
                          <a:schemeClr val="bg2">
                            <a:lumMod val="10000"/>
                          </a:schemeClr>
                        </a:solidFill>
                      </a:endParaRPr>
                    </a:p>
                  </a:txBody>
                  <a:tcPr marL="68580" marR="68580" marT="34290" marB="34290"/>
                </a:tc>
                <a:tc>
                  <a:txBody>
                    <a:bodyPr/>
                    <a:lstStyle/>
                    <a:p>
                      <a:pPr algn="ctr"/>
                      <a:endParaRPr lang="en-IE" sz="1600" b="1" dirty="0" smtClean="0"/>
                    </a:p>
                    <a:p>
                      <a:pPr algn="ctr"/>
                      <a:r>
                        <a:rPr lang="en-IE" sz="1600" b="1" dirty="0" smtClean="0"/>
                        <a:t>Preparation</a:t>
                      </a:r>
                      <a:r>
                        <a:rPr lang="en-IE" sz="1600" b="1" baseline="0" dirty="0" smtClean="0"/>
                        <a:t> of Chief Executive (CE) Report on Submissions </a:t>
                      </a:r>
                    </a:p>
                    <a:p>
                      <a:pPr algn="ctr"/>
                      <a:endParaRPr lang="en-IE" sz="1600" baseline="0" dirty="0" smtClean="0"/>
                    </a:p>
                    <a:p>
                      <a:pPr marL="0" indent="0" algn="ctr">
                        <a:buFont typeface="Arial" panose="020B0604020202020204" pitchFamily="34" charset="0"/>
                        <a:buNone/>
                      </a:pPr>
                      <a:r>
                        <a:rPr lang="en-IE" sz="1600" baseline="0" dirty="0" smtClean="0"/>
                        <a:t>CE Report completion approx. end of April (furnished to Members).</a:t>
                      </a:r>
                    </a:p>
                    <a:p>
                      <a:pPr algn="ctr"/>
                      <a:endParaRPr lang="en-IE" sz="1600" baseline="0" dirty="0" smtClean="0"/>
                    </a:p>
                    <a:p>
                      <a:pPr marL="285750" indent="-285750" algn="ctr">
                        <a:buFont typeface="Arial" panose="020B0604020202020204" pitchFamily="34" charset="0"/>
                        <a:buChar char="•"/>
                      </a:pPr>
                      <a:endParaRPr lang="en-IE" sz="1600" b="0" dirty="0">
                        <a:solidFill>
                          <a:schemeClr val="bg2">
                            <a:lumMod val="10000"/>
                          </a:schemeClr>
                        </a:solidFill>
                      </a:endParaRPr>
                    </a:p>
                  </a:txBody>
                  <a:tcPr marL="68580" marR="68580" marT="34290" marB="34290"/>
                </a:tc>
              </a:tr>
              <a:tr h="1433049">
                <a:tc>
                  <a:txBody>
                    <a:bodyPr/>
                    <a:lstStyle/>
                    <a:p>
                      <a:r>
                        <a:rPr lang="en-IE" sz="1600" dirty="0" smtClean="0"/>
                        <a:t>Step 3 </a:t>
                      </a:r>
                      <a:endParaRPr lang="en-IE" sz="1600" b="1" dirty="0">
                        <a:solidFill>
                          <a:schemeClr val="bg2">
                            <a:lumMod val="10000"/>
                          </a:schemeClr>
                        </a:solidFill>
                      </a:endParaRPr>
                    </a:p>
                  </a:txBody>
                  <a:tcPr marL="68580" marR="68580" marT="34290" marB="34290"/>
                </a:tc>
                <a:tc>
                  <a:txBody>
                    <a:bodyPr/>
                    <a:lstStyle/>
                    <a:p>
                      <a:pPr algn="ctr"/>
                      <a:endParaRPr lang="en-IE" sz="1600" b="1" dirty="0" smtClean="0"/>
                    </a:p>
                    <a:p>
                      <a:pPr algn="ctr"/>
                      <a:r>
                        <a:rPr lang="en-IE" sz="1600" b="1" dirty="0" smtClean="0"/>
                        <a:t>May Council</a:t>
                      </a:r>
                      <a:r>
                        <a:rPr lang="en-IE" sz="1600" b="1" baseline="0" dirty="0" smtClean="0"/>
                        <a:t> Meeting </a:t>
                      </a:r>
                    </a:p>
                    <a:p>
                      <a:pPr algn="ctr"/>
                      <a:endParaRPr lang="en-IE" sz="1600" baseline="0" dirty="0" smtClean="0"/>
                    </a:p>
                    <a:p>
                      <a:pPr marL="0" indent="0" algn="ctr">
                        <a:buFont typeface="Arial" panose="020B0604020202020204" pitchFamily="34" charset="0"/>
                        <a:buNone/>
                      </a:pPr>
                      <a:r>
                        <a:rPr lang="en-IE" sz="1600" kern="1200" baseline="0" dirty="0" smtClean="0"/>
                        <a:t>Consideration of MA and resolution to make/not to make the Material Alteration to Variation No. 3.</a:t>
                      </a:r>
                      <a:endParaRPr lang="en-IE" sz="1600" b="0" kern="1200" baseline="0" dirty="0" smtClean="0">
                        <a:solidFill>
                          <a:schemeClr val="dk1"/>
                        </a:solidFill>
                        <a:latin typeface="+mn-lt"/>
                        <a:ea typeface="+mn-ea"/>
                        <a:cs typeface="+mn-cs"/>
                      </a:endParaRPr>
                    </a:p>
                    <a:p>
                      <a:pPr marL="285750" indent="-285750" algn="ctr">
                        <a:buFont typeface="Arial" panose="020B0604020202020204" pitchFamily="34" charset="0"/>
                        <a:buChar char="•"/>
                      </a:pPr>
                      <a:endParaRPr lang="en-IE" sz="1600" b="0" dirty="0">
                        <a:solidFill>
                          <a:schemeClr val="bg2">
                            <a:lumMod val="10000"/>
                          </a:schemeClr>
                        </a:solidFill>
                      </a:endParaRPr>
                    </a:p>
                  </a:txBody>
                  <a:tcPr marL="68580" marR="68580" marT="34290" marB="34290"/>
                </a:tc>
              </a:tr>
            </a:tbl>
          </a:graphicData>
        </a:graphic>
      </p:graphicFrame>
    </p:spTree>
    <p:extLst>
      <p:ext uri="{BB962C8B-B14F-4D97-AF65-F5344CB8AC3E}">
        <p14:creationId xmlns:p14="http://schemas.microsoft.com/office/powerpoint/2010/main" val="3967950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69"/>
          <a:stretch/>
        </p:blipFill>
        <p:spPr>
          <a:xfrm>
            <a:off x="0" y="255373"/>
            <a:ext cx="9144000" cy="2603157"/>
          </a:xfrm>
          <a:prstGeom prst="rect">
            <a:avLst/>
          </a:prstGeom>
        </p:spPr>
      </p:pic>
      <p:pic>
        <p:nvPicPr>
          <p:cNvPr id="39" name="Picture 38"/>
          <p:cNvPicPr>
            <a:picLocks noChangeAspect="1"/>
          </p:cNvPicPr>
          <p:nvPr/>
        </p:nvPicPr>
        <p:blipFill rotWithShape="1">
          <a:blip r:embed="rId3"/>
          <a:srcRect l="10631" t="1" b="-270"/>
          <a:stretch/>
        </p:blipFill>
        <p:spPr>
          <a:xfrm rot="547857">
            <a:off x="1534608" y="2597835"/>
            <a:ext cx="3723553" cy="36929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p:cNvSpPr txBox="1"/>
          <p:nvPr/>
        </p:nvSpPr>
        <p:spPr>
          <a:xfrm>
            <a:off x="5955956" y="4193060"/>
            <a:ext cx="2644347" cy="707886"/>
          </a:xfrm>
          <a:prstGeom prst="rect">
            <a:avLst/>
          </a:prstGeom>
          <a:noFill/>
        </p:spPr>
        <p:txBody>
          <a:bodyPr wrap="square" rtlCol="0">
            <a:spAutoFit/>
          </a:bodyPr>
          <a:lstStyle/>
          <a:p>
            <a:r>
              <a:rPr lang="en-IE" sz="4000" dirty="0" smtClean="0"/>
              <a:t>Thank you </a:t>
            </a:r>
            <a:endParaRPr lang="en-IE" sz="4000" dirty="0"/>
          </a:p>
        </p:txBody>
      </p:sp>
      <p:pic>
        <p:nvPicPr>
          <p:cNvPr id="5" name="Picture 4"/>
          <p:cNvPicPr/>
          <p:nvPr/>
        </p:nvPicPr>
        <p:blipFill rotWithShape="1">
          <a:blip r:embed="rId4">
            <a:extLst>
              <a:ext uri="{28A0092B-C50C-407E-A947-70E740481C1C}">
                <a14:useLocalDpi xmlns:a14="http://schemas.microsoft.com/office/drawing/2010/main" val="0"/>
              </a:ext>
            </a:extLst>
          </a:blip>
          <a:srcRect t="10672" b="12257"/>
          <a:stretch/>
        </p:blipFill>
        <p:spPr>
          <a:xfrm>
            <a:off x="0" y="6027383"/>
            <a:ext cx="1820562" cy="827903"/>
          </a:xfrm>
          <a:prstGeom prst="rect">
            <a:avLst/>
          </a:prstGeom>
          <a:ln>
            <a:solidFill>
              <a:schemeClr val="bg1"/>
            </a:solidFill>
          </a:ln>
        </p:spPr>
      </p:pic>
    </p:spTree>
    <p:extLst>
      <p:ext uri="{BB962C8B-B14F-4D97-AF65-F5344CB8AC3E}">
        <p14:creationId xmlns:p14="http://schemas.microsoft.com/office/powerpoint/2010/main" val="346992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2434</TotalTime>
  <Words>676</Words>
  <Application>Microsoft Office PowerPoint</Application>
  <PresentationFormat>On-screen Show (4:3)</PresentationFormat>
  <Paragraphs>83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Siobhan Duff</cp:lastModifiedBy>
  <cp:revision>151</cp:revision>
  <cp:lastPrinted>2019-02-27T17:47:53Z</cp:lastPrinted>
  <dcterms:created xsi:type="dcterms:W3CDTF">2017-03-28T15:12:17Z</dcterms:created>
  <dcterms:modified xsi:type="dcterms:W3CDTF">2019-03-13T11:28:56Z</dcterms:modified>
</cp:coreProperties>
</file>