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64" r:id="rId6"/>
    <p:sldId id="265" r:id="rId7"/>
    <p:sldId id="266" r:id="rId8"/>
    <p:sldId id="267"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6" d="100"/>
          <a:sy n="116" d="100"/>
        </p:scale>
        <p:origin x="102" y="4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1B8B6D-6432-46A4-8574-35972B10DC84}" type="datetimeFigureOut">
              <a:rPr lang="en-IE" smtClean="0"/>
              <a:t>14/02/2019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1014110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B8B6D-6432-46A4-8574-35972B10DC84}" type="datetimeFigureOut">
              <a:rPr lang="en-IE" smtClean="0"/>
              <a:t>14/02/2019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2204960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B8B6D-6432-46A4-8574-35972B10DC84}" type="datetimeFigureOut">
              <a:rPr lang="en-IE" smtClean="0"/>
              <a:t>14/02/2019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7BDBD69-01CB-47E4-B6CC-A7E8AF051740}" type="slidenum">
              <a:rPr lang="en-IE" smtClean="0"/>
              <a:t>‹#›</a:t>
            </a:fld>
            <a:endParaRPr lang="en-I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85711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B8B6D-6432-46A4-8574-35972B10DC84}" type="datetimeFigureOut">
              <a:rPr lang="en-IE" smtClean="0"/>
              <a:t>14/02/2019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1390315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B8B6D-6432-46A4-8574-35972B10DC84}" type="datetimeFigureOut">
              <a:rPr lang="en-IE" smtClean="0"/>
              <a:t>14/02/2019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7BDBD69-01CB-47E4-B6CC-A7E8AF051740}" type="slidenum">
              <a:rPr lang="en-IE" smtClean="0"/>
              <a:t>‹#›</a:t>
            </a:fld>
            <a:endParaRPr lang="en-I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615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B8B6D-6432-46A4-8574-35972B10DC84}" type="datetimeFigureOut">
              <a:rPr lang="en-IE" smtClean="0"/>
              <a:t>14/02/2019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4655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B8B6D-6432-46A4-8574-35972B10DC84}" type="datetimeFigureOut">
              <a:rPr lang="en-IE" smtClean="0"/>
              <a:t>14/02/2019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2044524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B8B6D-6432-46A4-8574-35972B10DC84}" type="datetimeFigureOut">
              <a:rPr lang="en-IE" smtClean="0"/>
              <a:t>14/02/2019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597707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B8B6D-6432-46A4-8574-35972B10DC84}" type="datetimeFigureOut">
              <a:rPr lang="en-IE" smtClean="0"/>
              <a:t>14/02/2019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2445251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B8B6D-6432-46A4-8574-35972B10DC84}" type="datetimeFigureOut">
              <a:rPr lang="en-IE" smtClean="0"/>
              <a:t>14/02/2019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3477106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1B8B6D-6432-46A4-8574-35972B10DC84}" type="datetimeFigureOut">
              <a:rPr lang="en-IE" smtClean="0"/>
              <a:t>14/02/2019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231551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1B8B6D-6432-46A4-8574-35972B10DC84}" type="datetimeFigureOut">
              <a:rPr lang="en-IE" smtClean="0"/>
              <a:t>14/02/2019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2118639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1B8B6D-6432-46A4-8574-35972B10DC84}" type="datetimeFigureOut">
              <a:rPr lang="en-IE" smtClean="0"/>
              <a:t>14/02/2019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291029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1B8B6D-6432-46A4-8574-35972B10DC84}" type="datetimeFigureOut">
              <a:rPr lang="en-IE" smtClean="0"/>
              <a:t>14/02/2019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142415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B8B6D-6432-46A4-8574-35972B10DC84}" type="datetimeFigureOut">
              <a:rPr lang="en-IE" smtClean="0"/>
              <a:t>14/02/2019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2430971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B8B6D-6432-46A4-8574-35972B10DC84}" type="datetimeFigureOut">
              <a:rPr lang="en-IE" smtClean="0"/>
              <a:t>14/02/2019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7BDBD69-01CB-47E4-B6CC-A7E8AF051740}" type="slidenum">
              <a:rPr lang="en-IE" smtClean="0"/>
              <a:t>‹#›</a:t>
            </a:fld>
            <a:endParaRPr lang="en-IE"/>
          </a:p>
        </p:txBody>
      </p:sp>
    </p:spTree>
    <p:extLst>
      <p:ext uri="{BB962C8B-B14F-4D97-AF65-F5344CB8AC3E}">
        <p14:creationId xmlns:p14="http://schemas.microsoft.com/office/powerpoint/2010/main" val="306986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71B8B6D-6432-46A4-8574-35972B10DC84}" type="datetimeFigureOut">
              <a:rPr lang="en-IE" smtClean="0"/>
              <a:t>14/02/2019</a:t>
            </a:fld>
            <a:endParaRPr lang="en-I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7BDBD69-01CB-47E4-B6CC-A7E8AF051740}" type="slidenum">
              <a:rPr lang="en-IE" smtClean="0"/>
              <a:t>‹#›</a:t>
            </a:fld>
            <a:endParaRPr lang="en-IE"/>
          </a:p>
        </p:txBody>
      </p:sp>
    </p:spTree>
    <p:extLst>
      <p:ext uri="{BB962C8B-B14F-4D97-AF65-F5344CB8AC3E}">
        <p14:creationId xmlns:p14="http://schemas.microsoft.com/office/powerpoint/2010/main" val="15168124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scanmail.trustwave.com/?c=6600&amp;d=lKm725f6XJHvzGrHT1GIqaxauMJNPkX98vHWmvLG9g&amp;s=344&amp;u=https://www.immigrantcouncil.ie/sites/default/files/2018-07/Keeping%20it%20local%20Report%20WEB%20version.pdf" TargetMode="External"/><Relationship Id="rId2" Type="http://schemas.openxmlformats.org/officeDocument/2006/relationships/hyperlink" Target="http://scanmail.trustwave.com/?c=6600&amp;d=lKm725f6XJHvzGrHT1GIqaxauMJNPkX98qSFz6fGow&amp;s=344&amp;u=http://www.justice.ie/en/JELR/Migrant_Integration_Strategy_English.pdf/Files/Migrant_Integration_Strategy_English.pdf" TargetMode="External"/><Relationship Id="rId1" Type="http://schemas.openxmlformats.org/officeDocument/2006/relationships/slideLayout" Target="../slideLayouts/slideLayout2.xml"/><Relationship Id="rId4" Type="http://schemas.openxmlformats.org/officeDocument/2006/relationships/hyperlink" Target="http://www.sdcc.i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926" y="576648"/>
            <a:ext cx="7766936" cy="5059357"/>
          </a:xfrm>
        </p:spPr>
        <p:txBody>
          <a:bodyPr/>
          <a:lstStyle/>
          <a:p>
            <a:pPr algn="ctr"/>
            <a:r>
              <a:rPr lang="en-IE" b="1" dirty="0" smtClean="0">
                <a:solidFill>
                  <a:schemeClr val="tx1"/>
                </a:solidFill>
                <a:latin typeface="Arial" panose="020B0604020202020204" pitchFamily="34" charset="0"/>
                <a:cs typeface="Arial" panose="020B0604020202020204" pitchFamily="34" charset="0"/>
              </a:rPr>
              <a:t>A More Inclusive County: </a:t>
            </a:r>
            <a:br>
              <a:rPr lang="en-IE" b="1" dirty="0" smtClean="0">
                <a:solidFill>
                  <a:schemeClr val="tx1"/>
                </a:solidFill>
                <a:latin typeface="Arial" panose="020B0604020202020204" pitchFamily="34" charset="0"/>
                <a:cs typeface="Arial" panose="020B0604020202020204" pitchFamily="34" charset="0"/>
              </a:rPr>
            </a:br>
            <a:r>
              <a:rPr lang="en-IE" b="1" dirty="0" smtClean="0">
                <a:solidFill>
                  <a:schemeClr val="tx1"/>
                </a:solidFill>
                <a:latin typeface="Arial" panose="020B0604020202020204" pitchFamily="34" charset="0"/>
                <a:cs typeface="Arial" panose="020B0604020202020204" pitchFamily="34" charset="0"/>
              </a:rPr>
              <a:t>South </a:t>
            </a:r>
            <a:r>
              <a:rPr lang="en-IE" b="1" dirty="0">
                <a:solidFill>
                  <a:schemeClr val="tx1"/>
                </a:solidFill>
                <a:latin typeface="Arial" panose="020B0604020202020204" pitchFamily="34" charset="0"/>
                <a:cs typeface="Arial" panose="020B0604020202020204" pitchFamily="34" charset="0"/>
              </a:rPr>
              <a:t>Dublin County</a:t>
            </a:r>
            <a:br>
              <a:rPr lang="en-IE" b="1" dirty="0">
                <a:solidFill>
                  <a:schemeClr val="tx1"/>
                </a:solidFill>
                <a:latin typeface="Arial" panose="020B0604020202020204" pitchFamily="34" charset="0"/>
                <a:cs typeface="Arial" panose="020B0604020202020204" pitchFamily="34" charset="0"/>
              </a:rPr>
            </a:br>
            <a:r>
              <a:rPr lang="en-IE" b="1" dirty="0">
                <a:solidFill>
                  <a:schemeClr val="tx1"/>
                </a:solidFill>
                <a:latin typeface="Arial" panose="020B0604020202020204" pitchFamily="34" charset="0"/>
                <a:cs typeface="Arial" panose="020B0604020202020204" pitchFamily="34" charset="0"/>
              </a:rPr>
              <a:t>Integration Strategy 2019-2023 </a:t>
            </a:r>
            <a:r>
              <a:rPr lang="en-IE" dirty="0">
                <a:latin typeface="Arial" panose="020B0604020202020204" pitchFamily="34" charset="0"/>
                <a:cs typeface="Arial" panose="020B0604020202020204" pitchFamily="34" charset="0"/>
              </a:rPr>
              <a:t/>
            </a:r>
            <a:br>
              <a:rPr lang="en-IE" dirty="0">
                <a:latin typeface="Arial" panose="020B0604020202020204" pitchFamily="34" charset="0"/>
                <a:cs typeface="Arial" panose="020B0604020202020204" pitchFamily="34" charset="0"/>
              </a:rPr>
            </a:br>
            <a:endParaRPr lang="en-I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9738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E" sz="4400" b="1" dirty="0" smtClean="0">
                <a:solidFill>
                  <a:schemeClr val="tx1"/>
                </a:solidFill>
                <a:latin typeface="Arial" panose="020B0604020202020204" pitchFamily="34" charset="0"/>
                <a:cs typeface="Arial" panose="020B0604020202020204" pitchFamily="34" charset="0"/>
              </a:rPr>
              <a:t>Consultation Process</a:t>
            </a:r>
            <a:endParaRPr lang="en-IE" sz="4400" b="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466335"/>
            <a:ext cx="8596668" cy="5255741"/>
          </a:xfrm>
        </p:spPr>
        <p:txBody>
          <a:bodyPr>
            <a:normAutofit fontScale="85000" lnSpcReduction="10000"/>
          </a:bodyPr>
          <a:lstStyle/>
          <a:p>
            <a:r>
              <a:rPr lang="en-IE" dirty="0" smtClean="0"/>
              <a:t>A review </a:t>
            </a:r>
            <a:r>
              <a:rPr lang="en-IE" dirty="0"/>
              <a:t>of the actions identified under the Council's previous Integration Strategy was undertaken to determine where there was successful delivery of actions, and also to examine what actions were not delivered and the reasons for non-delivery. This review has informed the development and direction of proposed actions for the new Strategy.</a:t>
            </a:r>
          </a:p>
          <a:p>
            <a:r>
              <a:rPr lang="en-IE" dirty="0"/>
              <a:t>The </a:t>
            </a:r>
            <a:r>
              <a:rPr lang="en-IE" dirty="0">
                <a:hlinkClick r:id="rId2"/>
              </a:rPr>
              <a:t>National Migrant Integration Strategy</a:t>
            </a:r>
            <a:r>
              <a:rPr lang="en-IE" dirty="0"/>
              <a:t> and a discussion document produced by the Immigrant Council of Ireland </a:t>
            </a:r>
            <a:r>
              <a:rPr lang="en-IE" i="1" dirty="0">
                <a:hlinkClick r:id="rId3"/>
              </a:rPr>
              <a:t>‘Keeping it Local: Discussion document and proposed actions for Local Authorities on developing local migrant integration strategies’</a:t>
            </a:r>
            <a:r>
              <a:rPr lang="en-IE" dirty="0"/>
              <a:t> have both significantly informed the new draft Strategy as well as providing guidance in determining possible actions for inclusion;</a:t>
            </a:r>
          </a:p>
          <a:p>
            <a:r>
              <a:rPr lang="en-IE" dirty="0"/>
              <a:t>South Dublin County Partnership developed a questionnaire to gather feedback from key stakeholders in this area - the questionnaire was published on </a:t>
            </a:r>
            <a:r>
              <a:rPr lang="en-IE" dirty="0">
                <a:hlinkClick r:id="rId4"/>
              </a:rPr>
              <a:t>www.sdcc.ie</a:t>
            </a:r>
            <a:r>
              <a:rPr lang="en-IE" dirty="0"/>
              <a:t> and was also distributed to South Dublin Migrant Integration Forum, local Elected Representatives, the Local Community Development Committee, the Public Participation Network and others to ensure as wide a response as possible;</a:t>
            </a:r>
          </a:p>
          <a:p>
            <a:r>
              <a:rPr lang="en-IE" dirty="0"/>
              <a:t>Direct consultation was undertaken with South Dublin Migrant Integration Forum to gather their input on the proposed actions for the draft Strategy;</a:t>
            </a:r>
          </a:p>
          <a:p>
            <a:r>
              <a:rPr lang="en-IE" dirty="0"/>
              <a:t>Internal consultation across relevant sections and departments of the Council has also been undertaken to identify possible actions to support migrant integration in the various work streams of the Council</a:t>
            </a:r>
            <a:r>
              <a:rPr lang="en-IE" dirty="0" smtClean="0"/>
              <a:t>.</a:t>
            </a:r>
          </a:p>
          <a:p>
            <a:r>
              <a:rPr lang="en-IE" dirty="0" smtClean="0"/>
              <a:t>A consultant was engaged to carry out a research piece to profile South Dublin County; to investigate best practice for developing a integration strategy and to examine the EU, national and local context required for the strategy </a:t>
            </a:r>
          </a:p>
          <a:p>
            <a:endParaRPr lang="en-IE" dirty="0"/>
          </a:p>
        </p:txBody>
      </p:sp>
    </p:spTree>
    <p:extLst>
      <p:ext uri="{BB962C8B-B14F-4D97-AF65-F5344CB8AC3E}">
        <p14:creationId xmlns:p14="http://schemas.microsoft.com/office/powerpoint/2010/main" val="1556265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E" sz="4400" b="1" dirty="0" smtClean="0">
                <a:solidFill>
                  <a:schemeClr val="tx1"/>
                </a:solidFill>
              </a:rPr>
              <a:t>The Strategy</a:t>
            </a:r>
            <a:endParaRPr lang="en-IE" sz="4400" b="1" dirty="0">
              <a:solidFill>
                <a:schemeClr val="tx1"/>
              </a:solidFill>
            </a:endParaRPr>
          </a:p>
        </p:txBody>
      </p:sp>
      <p:sp>
        <p:nvSpPr>
          <p:cNvPr id="3" name="Content Placeholder 2"/>
          <p:cNvSpPr>
            <a:spLocks noGrp="1"/>
          </p:cNvSpPr>
          <p:nvPr>
            <p:ph idx="1"/>
          </p:nvPr>
        </p:nvSpPr>
        <p:spPr>
          <a:xfrm>
            <a:off x="677334" y="1714499"/>
            <a:ext cx="8596668" cy="4767943"/>
          </a:xfrm>
        </p:spPr>
        <p:txBody>
          <a:bodyPr>
            <a:normAutofit/>
          </a:bodyPr>
          <a:lstStyle/>
          <a:p>
            <a:pPr marL="0" indent="0">
              <a:buNone/>
            </a:pPr>
            <a:r>
              <a:rPr lang="en-IE" sz="1600" dirty="0" smtClean="0">
                <a:solidFill>
                  <a:schemeClr val="tx1"/>
                </a:solidFill>
                <a:latin typeface="Arial" panose="020B0604020202020204" pitchFamily="34" charset="0"/>
                <a:cs typeface="Arial" panose="020B0604020202020204" pitchFamily="34" charset="0"/>
              </a:rPr>
              <a:t>The strategy is being developed to be </a:t>
            </a:r>
            <a:r>
              <a:rPr lang="en-IE" sz="1600" dirty="0" smtClean="0"/>
              <a:t>specific in a local context and with the Council being the main driving force behind the actions whilst working with other agencies to ensure that all the relevant stakeholders in the integration process contribute to the delivery of the strategy.</a:t>
            </a:r>
          </a:p>
          <a:p>
            <a:pPr marL="0" indent="0">
              <a:buNone/>
            </a:pPr>
            <a:r>
              <a:rPr lang="en-IE" sz="1600" dirty="0" smtClean="0">
                <a:solidFill>
                  <a:schemeClr val="tx1"/>
                </a:solidFill>
                <a:latin typeface="Arial" panose="020B0604020202020204" pitchFamily="34" charset="0"/>
                <a:cs typeface="Arial" panose="020B0604020202020204" pitchFamily="34" charset="0"/>
              </a:rPr>
              <a:t>5 thematic areas have been identified under the strategy: </a:t>
            </a:r>
            <a:endParaRPr lang="en-IE" sz="1600" dirty="0">
              <a:solidFill>
                <a:schemeClr val="tx1"/>
              </a:solidFill>
              <a:latin typeface="Arial" panose="020B0604020202020204" pitchFamily="34" charset="0"/>
              <a:cs typeface="Arial" panose="020B0604020202020204" pitchFamily="34" charset="0"/>
            </a:endParaRPr>
          </a:p>
          <a:p>
            <a:pPr marL="0" indent="0">
              <a:buNone/>
            </a:pPr>
            <a:r>
              <a:rPr lang="en-IE" sz="1600" dirty="0" smtClean="0">
                <a:solidFill>
                  <a:schemeClr val="tx1"/>
                </a:solidFill>
                <a:latin typeface="Arial" panose="020B0604020202020204" pitchFamily="34" charset="0"/>
                <a:cs typeface="Arial" panose="020B0604020202020204" pitchFamily="34" charset="0"/>
              </a:rPr>
              <a:t>Theme </a:t>
            </a:r>
            <a:r>
              <a:rPr lang="en-IE" sz="1600" dirty="0">
                <a:solidFill>
                  <a:schemeClr val="tx1"/>
                </a:solidFill>
                <a:latin typeface="Arial" panose="020B0604020202020204" pitchFamily="34" charset="0"/>
                <a:cs typeface="Arial" panose="020B0604020202020204" pitchFamily="34" charset="0"/>
              </a:rPr>
              <a:t>1: Inclusive </a:t>
            </a:r>
            <a:r>
              <a:rPr lang="en-IE" sz="1600" dirty="0" smtClean="0">
                <a:solidFill>
                  <a:schemeClr val="tx1"/>
                </a:solidFill>
                <a:latin typeface="Arial" panose="020B0604020202020204" pitchFamily="34" charset="0"/>
                <a:cs typeface="Arial" panose="020B0604020202020204" pitchFamily="34" charset="0"/>
              </a:rPr>
              <a:t>Communities</a:t>
            </a:r>
            <a:endParaRPr lang="en-IE" sz="1600" dirty="0">
              <a:solidFill>
                <a:schemeClr val="tx1"/>
              </a:solidFill>
              <a:latin typeface="Arial" panose="020B0604020202020204" pitchFamily="34" charset="0"/>
              <a:cs typeface="Arial" panose="020B0604020202020204" pitchFamily="34" charset="0"/>
            </a:endParaRPr>
          </a:p>
          <a:p>
            <a:pPr marL="0" indent="0">
              <a:buNone/>
            </a:pPr>
            <a:r>
              <a:rPr lang="en-IE" sz="1600" dirty="0" smtClean="0">
                <a:solidFill>
                  <a:schemeClr val="tx1"/>
                </a:solidFill>
                <a:latin typeface="Arial" panose="020B0604020202020204" pitchFamily="34" charset="0"/>
                <a:cs typeface="Arial" panose="020B0604020202020204" pitchFamily="34" charset="0"/>
              </a:rPr>
              <a:t>Theme </a:t>
            </a:r>
            <a:r>
              <a:rPr lang="en-IE" sz="1600" dirty="0">
                <a:solidFill>
                  <a:schemeClr val="tx1"/>
                </a:solidFill>
                <a:latin typeface="Arial" panose="020B0604020202020204" pitchFamily="34" charset="0"/>
                <a:cs typeface="Arial" panose="020B0604020202020204" pitchFamily="34" charset="0"/>
              </a:rPr>
              <a:t>2: Lifelong </a:t>
            </a:r>
            <a:r>
              <a:rPr lang="en-IE" sz="1600" dirty="0" smtClean="0">
                <a:solidFill>
                  <a:schemeClr val="tx1"/>
                </a:solidFill>
                <a:latin typeface="Arial" panose="020B0604020202020204" pitchFamily="34" charset="0"/>
                <a:cs typeface="Arial" panose="020B0604020202020204" pitchFamily="34" charset="0"/>
              </a:rPr>
              <a:t>Learning</a:t>
            </a:r>
            <a:endParaRPr lang="en-IE" sz="1600" dirty="0">
              <a:solidFill>
                <a:schemeClr val="tx1"/>
              </a:solidFill>
              <a:latin typeface="Arial" panose="020B0604020202020204" pitchFamily="34" charset="0"/>
              <a:cs typeface="Arial" panose="020B0604020202020204" pitchFamily="34" charset="0"/>
            </a:endParaRPr>
          </a:p>
          <a:p>
            <a:pPr marL="0" indent="0">
              <a:buNone/>
            </a:pPr>
            <a:r>
              <a:rPr lang="en-IE" sz="1600" dirty="0" smtClean="0">
                <a:solidFill>
                  <a:schemeClr val="tx1"/>
                </a:solidFill>
                <a:latin typeface="Arial" panose="020B0604020202020204" pitchFamily="34" charset="0"/>
                <a:cs typeface="Arial" panose="020B0604020202020204" pitchFamily="34" charset="0"/>
              </a:rPr>
              <a:t>Theme </a:t>
            </a:r>
            <a:r>
              <a:rPr lang="en-IE" sz="1600" dirty="0">
                <a:solidFill>
                  <a:schemeClr val="tx1"/>
                </a:solidFill>
                <a:latin typeface="Arial" panose="020B0604020202020204" pitchFamily="34" charset="0"/>
                <a:cs typeface="Arial" panose="020B0604020202020204" pitchFamily="34" charset="0"/>
              </a:rPr>
              <a:t>3: Enterprise and </a:t>
            </a:r>
            <a:r>
              <a:rPr lang="en-IE" sz="1600" dirty="0" smtClean="0">
                <a:solidFill>
                  <a:schemeClr val="tx1"/>
                </a:solidFill>
                <a:latin typeface="Arial" panose="020B0604020202020204" pitchFamily="34" charset="0"/>
                <a:cs typeface="Arial" panose="020B0604020202020204" pitchFamily="34" charset="0"/>
              </a:rPr>
              <a:t>Employment</a:t>
            </a:r>
            <a:endParaRPr lang="en-IE" sz="1600" dirty="0">
              <a:solidFill>
                <a:schemeClr val="tx1"/>
              </a:solidFill>
              <a:latin typeface="Arial" panose="020B0604020202020204" pitchFamily="34" charset="0"/>
              <a:cs typeface="Arial" panose="020B0604020202020204" pitchFamily="34" charset="0"/>
            </a:endParaRPr>
          </a:p>
          <a:p>
            <a:pPr marL="0" indent="0">
              <a:buNone/>
            </a:pPr>
            <a:r>
              <a:rPr lang="en-IE" sz="1600" dirty="0" smtClean="0">
                <a:solidFill>
                  <a:schemeClr val="tx1"/>
                </a:solidFill>
                <a:latin typeface="Arial" panose="020B0604020202020204" pitchFamily="34" charset="0"/>
                <a:cs typeface="Arial" panose="020B0604020202020204" pitchFamily="34" charset="0"/>
              </a:rPr>
              <a:t>Theme </a:t>
            </a:r>
            <a:r>
              <a:rPr lang="en-IE" sz="1600" dirty="0">
                <a:solidFill>
                  <a:schemeClr val="tx1"/>
                </a:solidFill>
                <a:latin typeface="Arial" panose="020B0604020202020204" pitchFamily="34" charset="0"/>
                <a:cs typeface="Arial" panose="020B0604020202020204" pitchFamily="34" charset="0"/>
              </a:rPr>
              <a:t>4: Health and </a:t>
            </a:r>
            <a:r>
              <a:rPr lang="en-IE" sz="1600" dirty="0" smtClean="0">
                <a:solidFill>
                  <a:schemeClr val="tx1"/>
                </a:solidFill>
                <a:latin typeface="Arial" panose="020B0604020202020204" pitchFamily="34" charset="0"/>
                <a:cs typeface="Arial" panose="020B0604020202020204" pitchFamily="34" charset="0"/>
              </a:rPr>
              <a:t>Wellbeing</a:t>
            </a:r>
            <a:endParaRPr lang="en-IE" sz="1600" dirty="0">
              <a:solidFill>
                <a:schemeClr val="tx1"/>
              </a:solidFill>
              <a:latin typeface="Arial" panose="020B0604020202020204" pitchFamily="34" charset="0"/>
              <a:cs typeface="Arial" panose="020B0604020202020204" pitchFamily="34" charset="0"/>
            </a:endParaRPr>
          </a:p>
          <a:p>
            <a:pPr marL="0" indent="0">
              <a:buNone/>
            </a:pPr>
            <a:r>
              <a:rPr lang="en-IE" sz="1600" dirty="0" smtClean="0">
                <a:solidFill>
                  <a:schemeClr val="tx1"/>
                </a:solidFill>
                <a:latin typeface="Arial" panose="020B0604020202020204" pitchFamily="34" charset="0"/>
                <a:cs typeface="Arial" panose="020B0604020202020204" pitchFamily="34" charset="0"/>
              </a:rPr>
              <a:t>Theme </a:t>
            </a:r>
            <a:r>
              <a:rPr lang="en-IE" sz="1600" dirty="0">
                <a:solidFill>
                  <a:schemeClr val="tx1"/>
                </a:solidFill>
                <a:latin typeface="Arial" panose="020B0604020202020204" pitchFamily="34" charset="0"/>
                <a:cs typeface="Arial" panose="020B0604020202020204" pitchFamily="34" charset="0"/>
              </a:rPr>
              <a:t>5: Inclusive Service </a:t>
            </a:r>
            <a:r>
              <a:rPr lang="en-IE" sz="1600" dirty="0" smtClean="0">
                <a:solidFill>
                  <a:schemeClr val="tx1"/>
                </a:solidFill>
                <a:latin typeface="Arial" panose="020B0604020202020204" pitchFamily="34" charset="0"/>
                <a:cs typeface="Arial" panose="020B0604020202020204" pitchFamily="34" charset="0"/>
              </a:rPr>
              <a:t>Delivery</a:t>
            </a:r>
          </a:p>
          <a:p>
            <a:pPr marL="0" indent="0">
              <a:buNone/>
            </a:pPr>
            <a:endParaRPr lang="en-IE" sz="1600" dirty="0" smtClean="0">
              <a:solidFill>
                <a:schemeClr val="tx1"/>
              </a:solidFill>
              <a:latin typeface="Arial" panose="020B0604020202020204" pitchFamily="34" charset="0"/>
              <a:cs typeface="Arial" panose="020B0604020202020204" pitchFamily="34" charset="0"/>
            </a:endParaRPr>
          </a:p>
          <a:p>
            <a:pPr marL="0" indent="0">
              <a:buNone/>
            </a:pPr>
            <a:r>
              <a:rPr lang="en-IE" sz="1600" dirty="0" smtClean="0">
                <a:solidFill>
                  <a:schemeClr val="tx1"/>
                </a:solidFill>
                <a:latin typeface="Arial" panose="020B0604020202020204" pitchFamily="34" charset="0"/>
                <a:cs typeface="Arial" panose="020B0604020202020204" pitchFamily="34" charset="0"/>
              </a:rPr>
              <a:t>A full list of the actions is set out in the draft, in the next slides some notable actions have been extracted. </a:t>
            </a:r>
            <a:endParaRPr lang="en-IE" sz="1600" dirty="0">
              <a:solidFill>
                <a:schemeClr val="tx1"/>
              </a:solidFill>
              <a:latin typeface="Arial" panose="020B0604020202020204" pitchFamily="34" charset="0"/>
              <a:cs typeface="Arial" panose="020B0604020202020204" pitchFamily="34" charset="0"/>
            </a:endParaRPr>
          </a:p>
          <a:p>
            <a:endParaRPr lang="en-IE"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0430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82" y="145960"/>
            <a:ext cx="8596668" cy="781319"/>
          </a:xfrm>
        </p:spPr>
        <p:txBody>
          <a:bodyPr/>
          <a:lstStyle/>
          <a:p>
            <a:pPr marL="0" indent="0" algn="ctr"/>
            <a:r>
              <a:rPr lang="en-IE" dirty="0">
                <a:solidFill>
                  <a:schemeClr val="tx1"/>
                </a:solidFill>
                <a:latin typeface="Arial" panose="020B0604020202020204" pitchFamily="34" charset="0"/>
                <a:cs typeface="Arial" panose="020B0604020202020204" pitchFamily="34" charset="0"/>
              </a:rPr>
              <a:t>Theme 1: Inclusive Communities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878284345"/>
              </p:ext>
            </p:extLst>
          </p:nvPr>
        </p:nvGraphicFramePr>
        <p:xfrm>
          <a:off x="587536" y="1130280"/>
          <a:ext cx="9123136" cy="5582998"/>
        </p:xfrm>
        <a:graphic>
          <a:graphicData uri="http://schemas.openxmlformats.org/drawingml/2006/table">
            <a:tbl>
              <a:tblPr firstRow="1" bandRow="1">
                <a:tableStyleId>{5C22544A-7EE6-4342-B048-85BDC9FD1C3A}</a:tableStyleId>
              </a:tblPr>
              <a:tblGrid>
                <a:gridCol w="2280784"/>
                <a:gridCol w="2280784"/>
                <a:gridCol w="2280784"/>
                <a:gridCol w="2280784"/>
              </a:tblGrid>
              <a:tr h="338533">
                <a:tc>
                  <a:txBody>
                    <a:bodyPr/>
                    <a:lstStyle/>
                    <a:p>
                      <a:pPr algn="l" fontAlgn="ctr"/>
                      <a:r>
                        <a:rPr lang="en-IE" sz="1200" b="1" i="0" u="none" strike="noStrike" dirty="0">
                          <a:solidFill>
                            <a:srgbClr val="000000"/>
                          </a:solidFill>
                          <a:effectLst/>
                          <a:latin typeface="Arial" panose="020B0604020202020204" pitchFamily="34" charset="0"/>
                        </a:rPr>
                        <a:t>Action</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Section</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SDCC/ Outside Agency Partner</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Success Indicators</a:t>
                      </a:r>
                    </a:p>
                  </a:txBody>
                  <a:tcPr marL="9525" marR="9525" marT="9525" marB="0" anchor="ctr"/>
                </a:tc>
              </a:tr>
              <a:tr h="998413">
                <a:tc>
                  <a:txBody>
                    <a:bodyPr/>
                    <a:lstStyle/>
                    <a:p>
                      <a:pPr algn="l" fontAlgn="ctr"/>
                      <a:r>
                        <a:rPr lang="en-IE" sz="1200" b="0" i="0" u="none" strike="noStrike" dirty="0">
                          <a:solidFill>
                            <a:srgbClr val="000000"/>
                          </a:solidFill>
                          <a:effectLst/>
                          <a:latin typeface="Arial" panose="020B0604020202020204" pitchFamily="34" charset="0"/>
                        </a:rPr>
                        <a:t>Promote the portrayal of positive contribution made by migrant communities in SDCC</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Social Inclusion Unit </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South Dublin Migrant Integration Forum (SDMIF) 2. Intercultural Centres</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Positive awareness of migrant communities and the benefits of diversity promoted                                                                     2. Awards at intercultural Food and Craft Festival and Social Inclusion Week</a:t>
                      </a:r>
                    </a:p>
                  </a:txBody>
                  <a:tcPr marL="9525" marR="9525" marT="9525" marB="0" anchor="ctr"/>
                </a:tc>
              </a:tr>
              <a:tr h="503503">
                <a:tc rowSpan="4">
                  <a:txBody>
                    <a:bodyPr/>
                    <a:lstStyle/>
                    <a:p>
                      <a:pPr algn="l" fontAlgn="ctr"/>
                      <a:r>
                        <a:rPr lang="en-IE" sz="1200" b="0" i="0" u="none" strike="noStrike">
                          <a:solidFill>
                            <a:srgbClr val="000000"/>
                          </a:solidFill>
                          <a:effectLst/>
                          <a:latin typeface="Arial" panose="020B0604020202020204" pitchFamily="34" charset="0"/>
                        </a:rPr>
                        <a:t>Facilitate communication between South Dublin Migrant Integration Forum (SDMIF) and new communities in the County (Open forums held annually at minimum)</a:t>
                      </a:r>
                    </a:p>
                  </a:txBody>
                  <a:tcPr marL="9525" marR="9525" marT="9525" marB="0" anchor="ctr"/>
                </a:tc>
                <a:tc rowSpan="4">
                  <a:txBody>
                    <a:bodyPr/>
                    <a:lstStyle/>
                    <a:p>
                      <a:pPr algn="l" fontAlgn="ctr"/>
                      <a:r>
                        <a:rPr lang="en-IE" sz="1200" b="0" i="0" u="none" strike="noStrike" dirty="0">
                          <a:solidFill>
                            <a:srgbClr val="000000"/>
                          </a:solidFill>
                          <a:effectLst/>
                          <a:latin typeface="Arial" panose="020B0604020202020204" pitchFamily="34" charset="0"/>
                        </a:rPr>
                        <a:t>1. Social Inclusion Unit </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South Dublin County Partnership </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Increased membership of South Dublin Migrant Integration Forum (SDMIF) </a:t>
                      </a:r>
                    </a:p>
                  </a:txBody>
                  <a:tcPr marL="9525" marR="9525" marT="9525" marB="0" anchor="ctr"/>
                </a:tc>
              </a:tr>
              <a:tr h="338533">
                <a:tc vMerge="1">
                  <a:txBody>
                    <a:bodyPr/>
                    <a:lstStyle/>
                    <a:p>
                      <a:endParaRPr lang="en-IE"/>
                    </a:p>
                  </a:txBody>
                  <a:tcPr/>
                </a:tc>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2. Intercultural Centres </a:t>
                      </a:r>
                    </a:p>
                  </a:txBody>
                  <a:tcPr marL="9525" marR="9525" marT="9525" marB="0" anchor="ctr"/>
                </a:tc>
                <a:tc>
                  <a:txBody>
                    <a:bodyPr/>
                    <a:lstStyle/>
                    <a:p>
                      <a:pPr algn="l" fontAlgn="ctr"/>
                      <a:r>
                        <a:rPr lang="en-IE" sz="1200" b="0" i="0" u="none" strike="noStrike" dirty="0">
                          <a:solidFill>
                            <a:srgbClr val="000000"/>
                          </a:solidFill>
                          <a:effectLst/>
                          <a:latin typeface="Arial" panose="020B0604020202020204" pitchFamily="34" charset="0"/>
                        </a:rPr>
                        <a:t>2. SDMIF </a:t>
                      </a:r>
                      <a:r>
                        <a:rPr lang="en-IE" sz="1200" b="0" i="0" u="none" strike="noStrike" dirty="0" smtClean="0">
                          <a:solidFill>
                            <a:srgbClr val="000000"/>
                          </a:solidFill>
                          <a:effectLst/>
                          <a:latin typeface="Arial" panose="020B0604020202020204" pitchFamily="34" charset="0"/>
                        </a:rPr>
                        <a:t>hold</a:t>
                      </a:r>
                      <a:r>
                        <a:rPr lang="en-IE" sz="1200" b="0" i="0" u="none" strike="noStrike" baseline="0" dirty="0" smtClean="0">
                          <a:solidFill>
                            <a:srgbClr val="000000"/>
                          </a:solidFill>
                          <a:effectLst/>
                          <a:latin typeface="Arial" panose="020B0604020202020204" pitchFamily="34" charset="0"/>
                        </a:rPr>
                        <a:t> an open night</a:t>
                      </a:r>
                      <a:r>
                        <a:rPr lang="en-IE" sz="1200" b="0" i="0" u="none" strike="noStrike" dirty="0" smtClean="0">
                          <a:solidFill>
                            <a:srgbClr val="000000"/>
                          </a:solidFill>
                          <a:effectLst/>
                          <a:latin typeface="Arial" panose="020B0604020202020204" pitchFamily="34" charset="0"/>
                        </a:rPr>
                        <a:t> </a:t>
                      </a:r>
                      <a:r>
                        <a:rPr lang="en-IE" sz="1200" b="0" i="0" u="none" strike="noStrike" dirty="0">
                          <a:solidFill>
                            <a:srgbClr val="000000"/>
                          </a:solidFill>
                          <a:effectLst/>
                          <a:latin typeface="Arial" panose="020B0604020202020204" pitchFamily="34" charset="0"/>
                        </a:rPr>
                        <a:t>during Social Inclusion Week</a:t>
                      </a:r>
                    </a:p>
                  </a:txBody>
                  <a:tcPr marL="9525" marR="9525" marT="9525" marB="0" anchor="ctr"/>
                </a:tc>
              </a:tr>
              <a:tr h="338533">
                <a:tc vMerge="1">
                  <a:txBody>
                    <a:bodyPr/>
                    <a:lstStyle/>
                    <a:p>
                      <a:endParaRPr lang="en-IE"/>
                    </a:p>
                  </a:txBody>
                  <a:tcPr/>
                </a:tc>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3. The Towers Residents Association </a:t>
                      </a:r>
                    </a:p>
                  </a:txBody>
                  <a:tcPr marL="9525" marR="9525" marT="9525" marB="0" anchor="ctr"/>
                </a:tc>
                <a:tc>
                  <a:txBody>
                    <a:bodyPr/>
                    <a:lstStyle/>
                    <a:p>
                      <a:pPr algn="l" fontAlgn="t"/>
                      <a:r>
                        <a:rPr lang="en-IE" sz="1100" b="0" i="0" u="none" strike="noStrike">
                          <a:solidFill>
                            <a:srgbClr val="000000"/>
                          </a:solidFill>
                          <a:effectLst/>
                          <a:latin typeface="Calibri" panose="020F0502020204030204" pitchFamily="34" charset="0"/>
                        </a:rPr>
                        <a:t> </a:t>
                      </a:r>
                    </a:p>
                  </a:txBody>
                  <a:tcPr marL="9525" marR="9525" marT="9525" marB="0"/>
                </a:tc>
              </a:tr>
              <a:tr h="503503">
                <a:tc vMerge="1">
                  <a:txBody>
                    <a:bodyPr/>
                    <a:lstStyle/>
                    <a:p>
                      <a:endParaRPr lang="en-IE"/>
                    </a:p>
                  </a:txBody>
                  <a:tcPr/>
                </a:tc>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4. Community Centres/ Family Resource Centres 5. New Communities Partnership</a:t>
                      </a:r>
                    </a:p>
                  </a:txBody>
                  <a:tcPr marL="9525" marR="9525" marT="9525" marB="0" anchor="ctr"/>
                </a:tc>
                <a:tc>
                  <a:txBody>
                    <a:bodyPr/>
                    <a:lstStyle/>
                    <a:p>
                      <a:pPr algn="l" fontAlgn="t"/>
                      <a:r>
                        <a:rPr lang="en-IE" sz="1100" b="0" i="0" u="none" strike="noStrike">
                          <a:solidFill>
                            <a:srgbClr val="000000"/>
                          </a:solidFill>
                          <a:effectLst/>
                          <a:latin typeface="Calibri" panose="020F0502020204030204" pitchFamily="34" charset="0"/>
                        </a:rPr>
                        <a:t> </a:t>
                      </a:r>
                    </a:p>
                  </a:txBody>
                  <a:tcPr marL="9525" marR="9525" marT="9525" marB="0"/>
                </a:tc>
              </a:tr>
              <a:tr h="185453">
                <a:tc rowSpan="4">
                  <a:txBody>
                    <a:bodyPr/>
                    <a:lstStyle/>
                    <a:p>
                      <a:pPr algn="l" fontAlgn="ctr"/>
                      <a:r>
                        <a:rPr lang="en-IE" sz="1200" b="0" i="0" u="none" strike="noStrike">
                          <a:solidFill>
                            <a:srgbClr val="000000"/>
                          </a:solidFill>
                          <a:effectLst/>
                          <a:latin typeface="Arial" panose="020B0604020202020204" pitchFamily="34" charset="0"/>
                        </a:rPr>
                        <a:t>Ensure the South Dublin County Council public offices display anti-racism information</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Corporate Services </a:t>
                      </a:r>
                    </a:p>
                  </a:txBody>
                  <a:tcPr marL="9525" marR="9525" marT="9525" marB="0" anchor="ctr"/>
                </a:tc>
                <a:tc rowSpan="4">
                  <a:txBody>
                    <a:bodyPr/>
                    <a:lstStyle/>
                    <a:p>
                      <a:pPr algn="l" fontAlgn="ctr"/>
                      <a:r>
                        <a:rPr lang="en-IE" sz="1200" b="0" i="0" u="none" strike="noStrike">
                          <a:solidFill>
                            <a:srgbClr val="000000"/>
                          </a:solidFill>
                          <a:effectLst/>
                          <a:latin typeface="Arial" panose="020B0604020202020204" pitchFamily="34" charset="0"/>
                        </a:rPr>
                        <a:t>1. Council Community Centres</a:t>
                      </a:r>
                    </a:p>
                  </a:txBody>
                  <a:tcPr marL="9525" marR="9525" marT="9525" marB="0" anchor="ctr"/>
                </a:tc>
                <a:tc rowSpan="4">
                  <a:txBody>
                    <a:bodyPr/>
                    <a:lstStyle/>
                    <a:p>
                      <a:pPr algn="l" fontAlgn="ctr"/>
                      <a:r>
                        <a:rPr lang="en-IE" sz="1200" b="0" i="0" u="none" strike="noStrike">
                          <a:solidFill>
                            <a:srgbClr val="000000"/>
                          </a:solidFill>
                          <a:effectLst/>
                          <a:latin typeface="Arial" panose="020B0604020202020204" pitchFamily="34" charset="0"/>
                        </a:rPr>
                        <a:t>1. Anti-racism information displayed in public offices, libraries and community centres</a:t>
                      </a:r>
                    </a:p>
                  </a:txBody>
                  <a:tcPr marL="9525" marR="9525" marT="9525" marB="0" anchor="ctr"/>
                </a:tc>
              </a:tr>
              <a:tr h="338533">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2.  Community Development Team </a:t>
                      </a:r>
                    </a:p>
                  </a:txBody>
                  <a:tcPr marL="9525" marR="9525" marT="9525" marB="0" anchor="ctr"/>
                </a:tc>
                <a:tc vMerge="1">
                  <a:txBody>
                    <a:bodyPr/>
                    <a:lstStyle/>
                    <a:p>
                      <a:endParaRPr lang="en-IE"/>
                    </a:p>
                  </a:txBody>
                  <a:tcPr/>
                </a:tc>
                <a:tc vMerge="1">
                  <a:txBody>
                    <a:bodyPr/>
                    <a:lstStyle/>
                    <a:p>
                      <a:endParaRPr lang="en-IE"/>
                    </a:p>
                  </a:txBody>
                  <a:tcPr/>
                </a:tc>
              </a:tr>
              <a:tr h="185453">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3. Libraries </a:t>
                      </a:r>
                    </a:p>
                  </a:txBody>
                  <a:tcPr marL="9525" marR="9525" marT="9525" marB="0" anchor="ctr"/>
                </a:tc>
                <a:tc vMerge="1">
                  <a:txBody>
                    <a:bodyPr/>
                    <a:lstStyle/>
                    <a:p>
                      <a:endParaRPr lang="en-IE"/>
                    </a:p>
                  </a:txBody>
                  <a:tcPr/>
                </a:tc>
                <a:tc vMerge="1">
                  <a:txBody>
                    <a:bodyPr/>
                    <a:lstStyle/>
                    <a:p>
                      <a:endParaRPr lang="en-IE"/>
                    </a:p>
                  </a:txBody>
                  <a:tcPr/>
                </a:tc>
              </a:tr>
              <a:tr h="185453">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4. Social Inclusion Unit</a:t>
                      </a:r>
                    </a:p>
                  </a:txBody>
                  <a:tcPr marL="9525" marR="9525" marT="9525" marB="0" anchor="ctr"/>
                </a:tc>
                <a:tc vMerge="1">
                  <a:txBody>
                    <a:bodyPr/>
                    <a:lstStyle/>
                    <a:p>
                      <a:endParaRPr lang="en-IE"/>
                    </a:p>
                  </a:txBody>
                  <a:tcPr/>
                </a:tc>
                <a:tc vMerge="1">
                  <a:txBody>
                    <a:bodyPr/>
                    <a:lstStyle/>
                    <a:p>
                      <a:endParaRPr lang="en-IE"/>
                    </a:p>
                  </a:txBody>
                  <a:tcPr/>
                </a:tc>
              </a:tr>
              <a:tr h="338533">
                <a:tc rowSpan="4">
                  <a:txBody>
                    <a:bodyPr/>
                    <a:lstStyle/>
                    <a:p>
                      <a:pPr algn="l" fontAlgn="ctr"/>
                      <a:r>
                        <a:rPr lang="en-IE" sz="1200" b="0" i="0" u="none" strike="noStrike">
                          <a:solidFill>
                            <a:srgbClr val="000000"/>
                          </a:solidFill>
                          <a:effectLst/>
                          <a:latin typeface="Arial" panose="020B0604020202020204" pitchFamily="34" charset="0"/>
                        </a:rPr>
                        <a:t>Initiatives will be undertaken aimed at increasing the number of migrant representatives in local authority fora, like Public Participation Networks (PPNs), and other representative fora</a:t>
                      </a:r>
                    </a:p>
                  </a:txBody>
                  <a:tcPr marL="9525" marR="9525" marT="9525" marB="0" anchor="ctr"/>
                </a:tc>
                <a:tc rowSpan="4">
                  <a:txBody>
                    <a:bodyPr/>
                    <a:lstStyle/>
                    <a:p>
                      <a:pPr algn="l" fontAlgn="ctr"/>
                      <a:r>
                        <a:rPr lang="en-IE" sz="1200" b="0" i="0" u="none" strike="noStrike">
                          <a:solidFill>
                            <a:srgbClr val="000000"/>
                          </a:solidFill>
                          <a:effectLst/>
                          <a:latin typeface="Arial" panose="020B0604020202020204" pitchFamily="34" charset="0"/>
                        </a:rPr>
                        <a:t>1. Social Inclusion Unit</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PPN   </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Increased number of migrant groups registered with the PPN </a:t>
                      </a:r>
                    </a:p>
                  </a:txBody>
                  <a:tcPr marL="9525" marR="9525" marT="9525" marB="0" anchor="ctr"/>
                </a:tc>
              </a:tr>
              <a:tr h="503503">
                <a:tc vMerge="1">
                  <a:txBody>
                    <a:bodyPr/>
                    <a:lstStyle/>
                    <a:p>
                      <a:endParaRPr lang="en-IE"/>
                    </a:p>
                  </a:txBody>
                  <a:tcPr/>
                </a:tc>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2. SDMIF </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2. Number of migrant representatives elected to decision making structures </a:t>
                      </a:r>
                    </a:p>
                  </a:txBody>
                  <a:tcPr marL="9525" marR="9525" marT="9525" marB="0" anchor="ctr"/>
                </a:tc>
              </a:tr>
              <a:tr h="185453">
                <a:tc vMerge="1">
                  <a:txBody>
                    <a:bodyPr/>
                    <a:lstStyle/>
                    <a:p>
                      <a:endParaRPr lang="en-IE"/>
                    </a:p>
                  </a:txBody>
                  <a:tcPr/>
                </a:tc>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3. JPC  </a:t>
                      </a:r>
                    </a:p>
                  </a:txBody>
                  <a:tcPr marL="9525" marR="9525" marT="9525" marB="0" anchor="ctr"/>
                </a:tc>
                <a:tc>
                  <a:txBody>
                    <a:bodyPr/>
                    <a:lstStyle/>
                    <a:p>
                      <a:pPr algn="l" fontAlgn="t"/>
                      <a:r>
                        <a:rPr lang="en-IE" sz="1100" b="0" i="0" u="none" strike="noStrike">
                          <a:solidFill>
                            <a:srgbClr val="000000"/>
                          </a:solidFill>
                          <a:effectLst/>
                          <a:latin typeface="Calibri" panose="020F0502020204030204" pitchFamily="34" charset="0"/>
                        </a:rPr>
                        <a:t> </a:t>
                      </a:r>
                    </a:p>
                  </a:txBody>
                  <a:tcPr marL="9525" marR="9525" marT="9525" marB="0"/>
                </a:tc>
              </a:tr>
              <a:tr h="185453">
                <a:tc vMerge="1">
                  <a:txBody>
                    <a:bodyPr/>
                    <a:lstStyle/>
                    <a:p>
                      <a:endParaRPr lang="en-IE"/>
                    </a:p>
                  </a:txBody>
                  <a:tcPr/>
                </a:tc>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4. Sports Partnership</a:t>
                      </a:r>
                    </a:p>
                  </a:txBody>
                  <a:tcPr marL="9525" marR="9525" marT="9525" marB="0" anchor="ctr"/>
                </a:tc>
                <a:tc>
                  <a:txBody>
                    <a:bodyPr/>
                    <a:lstStyle/>
                    <a:p>
                      <a:pPr algn="l" fontAlgn="t"/>
                      <a:r>
                        <a:rPr lang="en-IE" sz="1100" b="0" i="0" u="none" strike="noStrike" dirty="0">
                          <a:solidFill>
                            <a:srgbClr val="000000"/>
                          </a:solidFill>
                          <a:effectLst/>
                          <a:latin typeface="Calibri" panose="020F0502020204030204" pitchFamily="34" charset="0"/>
                        </a:rPr>
                        <a:t> </a:t>
                      </a:r>
                    </a:p>
                  </a:txBody>
                  <a:tcPr marL="9525" marR="9525" marT="9525" marB="0"/>
                </a:tc>
              </a:tr>
            </a:tbl>
          </a:graphicData>
        </a:graphic>
      </p:graphicFrame>
    </p:spTree>
    <p:extLst>
      <p:ext uri="{BB962C8B-B14F-4D97-AF65-F5344CB8AC3E}">
        <p14:creationId xmlns:p14="http://schemas.microsoft.com/office/powerpoint/2010/main" val="1936725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84598"/>
            <a:ext cx="8596668" cy="678287"/>
          </a:xfrm>
        </p:spPr>
        <p:txBody>
          <a:bodyPr/>
          <a:lstStyle/>
          <a:p>
            <a:pPr marL="0" indent="0" algn="ctr"/>
            <a:r>
              <a:rPr lang="en-IE" dirty="0">
                <a:solidFill>
                  <a:schemeClr val="tx1"/>
                </a:solidFill>
                <a:latin typeface="Arial" panose="020B0604020202020204" pitchFamily="34" charset="0"/>
                <a:cs typeface="Arial" panose="020B0604020202020204" pitchFamily="34" charset="0"/>
              </a:rPr>
              <a:t>Theme 2: Lifelong Learning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68624728"/>
              </p:ext>
            </p:extLst>
          </p:nvPr>
        </p:nvGraphicFramePr>
        <p:xfrm>
          <a:off x="677863" y="2160588"/>
          <a:ext cx="8596312" cy="2045970"/>
        </p:xfrm>
        <a:graphic>
          <a:graphicData uri="http://schemas.openxmlformats.org/drawingml/2006/table">
            <a:tbl>
              <a:tblPr firstRow="1" bandRow="1">
                <a:tableStyleId>{5C22544A-7EE6-4342-B048-85BDC9FD1C3A}</a:tableStyleId>
              </a:tblPr>
              <a:tblGrid>
                <a:gridCol w="2149078"/>
                <a:gridCol w="2149078"/>
                <a:gridCol w="2149078"/>
                <a:gridCol w="2149078"/>
              </a:tblGrid>
              <a:tr h="370840">
                <a:tc>
                  <a:txBody>
                    <a:bodyPr/>
                    <a:lstStyle/>
                    <a:p>
                      <a:pPr algn="l" fontAlgn="ctr"/>
                      <a:r>
                        <a:rPr lang="en-IE" sz="1200" b="1" i="0" u="none" strike="noStrike" dirty="0">
                          <a:solidFill>
                            <a:srgbClr val="000000"/>
                          </a:solidFill>
                          <a:effectLst/>
                          <a:latin typeface="Arial" panose="020B0604020202020204" pitchFamily="34" charset="0"/>
                        </a:rPr>
                        <a:t>Action</a:t>
                      </a:r>
                    </a:p>
                  </a:txBody>
                  <a:tcPr marL="9525" marR="9525" marT="9525" marB="0" anchor="ctr"/>
                </a:tc>
                <a:tc>
                  <a:txBody>
                    <a:bodyPr/>
                    <a:lstStyle/>
                    <a:p>
                      <a:pPr algn="l" fontAlgn="ctr"/>
                      <a:r>
                        <a:rPr lang="en-IE" sz="1200" b="1" i="0" u="none" strike="noStrike" dirty="0">
                          <a:solidFill>
                            <a:srgbClr val="000000"/>
                          </a:solidFill>
                          <a:effectLst/>
                          <a:latin typeface="Arial" panose="020B0604020202020204" pitchFamily="34" charset="0"/>
                        </a:rPr>
                        <a:t>Section</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SDCC/ Outside Agency Partner</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Success Indicators</a:t>
                      </a:r>
                    </a:p>
                  </a:txBody>
                  <a:tcPr marL="9525" marR="9525" marT="9525" marB="0" anchor="ctr"/>
                </a:tc>
              </a:tr>
              <a:tr h="370840">
                <a:tc>
                  <a:txBody>
                    <a:bodyPr/>
                    <a:lstStyle/>
                    <a:p>
                      <a:pPr algn="l" fontAlgn="ctr"/>
                      <a:r>
                        <a:rPr lang="en-IE" sz="1200" b="0" i="0" u="none" strike="noStrike">
                          <a:solidFill>
                            <a:srgbClr val="000000"/>
                          </a:solidFill>
                          <a:effectLst/>
                          <a:latin typeface="Arial" panose="020B0604020202020204" pitchFamily="34" charset="0"/>
                        </a:rPr>
                        <a:t>Development of Migrant Awareness Programme in Schools</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Social Inclusion Unit </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Department of Justice </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Number of schools participating in programme</a:t>
                      </a:r>
                    </a:p>
                  </a:txBody>
                  <a:tcPr marL="9525" marR="9525" marT="9525" marB="0" anchor="ctr"/>
                </a:tc>
              </a:tr>
              <a:tr h="370840">
                <a:tc rowSpan="3">
                  <a:txBody>
                    <a:bodyPr/>
                    <a:lstStyle/>
                    <a:p>
                      <a:pPr algn="l" fontAlgn="ctr"/>
                      <a:r>
                        <a:rPr lang="en-IE" sz="1200" b="0" i="0" u="none" strike="noStrike" dirty="0">
                          <a:solidFill>
                            <a:srgbClr val="000000"/>
                          </a:solidFill>
                          <a:effectLst/>
                          <a:latin typeface="Arial" panose="020B0604020202020204" pitchFamily="34" charset="0"/>
                        </a:rPr>
                        <a:t>Promote the informal adult education programmes delivered locally amongst migrant communities</a:t>
                      </a:r>
                    </a:p>
                  </a:txBody>
                  <a:tcPr marL="9525" marR="9525" marT="9525" marB="0" anchor="ctr"/>
                </a:tc>
                <a:tc rowSpan="3">
                  <a:txBody>
                    <a:bodyPr/>
                    <a:lstStyle/>
                    <a:p>
                      <a:pPr algn="l" fontAlgn="ctr"/>
                      <a:r>
                        <a:rPr lang="en-IE" sz="1200" b="0" i="0" u="none" strike="noStrike" dirty="0">
                          <a:solidFill>
                            <a:srgbClr val="000000"/>
                          </a:solidFill>
                          <a:effectLst/>
                          <a:latin typeface="Arial" panose="020B0604020202020204" pitchFamily="34" charset="0"/>
                        </a:rPr>
                        <a:t>1. Libraries 2. Social Inclusion Unit</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Aontas </a:t>
                      </a:r>
                    </a:p>
                  </a:txBody>
                  <a:tcPr marL="9525" marR="9525" marT="9525" marB="0" anchor="ctr"/>
                </a:tc>
                <a:tc rowSpan="3">
                  <a:txBody>
                    <a:bodyPr/>
                    <a:lstStyle/>
                    <a:p>
                      <a:pPr algn="l" fontAlgn="ctr"/>
                      <a:r>
                        <a:rPr lang="en-IE" sz="1200" b="0" i="0" u="none" strike="noStrike" dirty="0">
                          <a:solidFill>
                            <a:srgbClr val="000000"/>
                          </a:solidFill>
                          <a:effectLst/>
                          <a:latin typeface="Arial" panose="020B0604020202020204" pitchFamily="34" charset="0"/>
                        </a:rPr>
                        <a:t>1. Increase in number of migrants communities participating </a:t>
                      </a:r>
                    </a:p>
                  </a:txBody>
                  <a:tcPr marL="9525" marR="9525" marT="9525" marB="0" anchor="ctr"/>
                </a:tc>
              </a:tr>
              <a:tr h="370840">
                <a:tc vMerge="1">
                  <a:txBody>
                    <a:bodyPr/>
                    <a:lstStyle/>
                    <a:p>
                      <a:endParaRPr lang="en-IE"/>
                    </a:p>
                  </a:txBody>
                  <a:tcPr/>
                </a:tc>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2. SDCP </a:t>
                      </a:r>
                    </a:p>
                  </a:txBody>
                  <a:tcPr marL="9525" marR="9525" marT="9525" marB="0" anchor="ctr"/>
                </a:tc>
                <a:tc vMerge="1">
                  <a:txBody>
                    <a:bodyPr/>
                    <a:lstStyle/>
                    <a:p>
                      <a:endParaRPr lang="en-IE"/>
                    </a:p>
                  </a:txBody>
                  <a:tcPr/>
                </a:tc>
              </a:tr>
              <a:tr h="370840">
                <a:tc vMerge="1">
                  <a:txBody>
                    <a:bodyPr/>
                    <a:lstStyle/>
                    <a:p>
                      <a:endParaRPr lang="en-IE"/>
                    </a:p>
                  </a:txBody>
                  <a:tcPr/>
                </a:tc>
                <a:tc vMerge="1">
                  <a:txBody>
                    <a:bodyPr/>
                    <a:lstStyle/>
                    <a:p>
                      <a:endParaRPr lang="en-IE"/>
                    </a:p>
                  </a:txBody>
                  <a:tcPr/>
                </a:tc>
                <a:tc>
                  <a:txBody>
                    <a:bodyPr/>
                    <a:lstStyle/>
                    <a:p>
                      <a:pPr algn="l" fontAlgn="ctr"/>
                      <a:r>
                        <a:rPr lang="en-IE" sz="1200" b="0" i="0" u="none" strike="noStrike" dirty="0">
                          <a:solidFill>
                            <a:srgbClr val="000000"/>
                          </a:solidFill>
                          <a:effectLst/>
                          <a:latin typeface="Arial" panose="020B0604020202020204" pitchFamily="34" charset="0"/>
                        </a:rPr>
                        <a:t>3. ETB</a:t>
                      </a:r>
                    </a:p>
                  </a:txBody>
                  <a:tcPr marL="9525" marR="9525" marT="9525" marB="0" anchor="ctr"/>
                </a:tc>
                <a:tc vMerge="1">
                  <a:txBody>
                    <a:bodyPr/>
                    <a:lstStyle/>
                    <a:p>
                      <a:endParaRPr lang="en-IE"/>
                    </a:p>
                  </a:txBody>
                  <a:tcPr/>
                </a:tc>
              </a:tr>
            </a:tbl>
          </a:graphicData>
        </a:graphic>
      </p:graphicFrame>
    </p:spTree>
    <p:extLst>
      <p:ext uri="{BB962C8B-B14F-4D97-AF65-F5344CB8AC3E}">
        <p14:creationId xmlns:p14="http://schemas.microsoft.com/office/powerpoint/2010/main" val="1528176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r>
              <a:rPr lang="en-IE" dirty="0">
                <a:solidFill>
                  <a:schemeClr val="tx1"/>
                </a:solidFill>
                <a:latin typeface="Arial" panose="020B0604020202020204" pitchFamily="34" charset="0"/>
                <a:cs typeface="Arial" panose="020B0604020202020204" pitchFamily="34" charset="0"/>
              </a:rPr>
              <a:t>Theme 3: Enterprise and Employment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95627987"/>
              </p:ext>
            </p:extLst>
          </p:nvPr>
        </p:nvGraphicFramePr>
        <p:xfrm>
          <a:off x="677863" y="2160588"/>
          <a:ext cx="8596312" cy="2223135"/>
        </p:xfrm>
        <a:graphic>
          <a:graphicData uri="http://schemas.openxmlformats.org/drawingml/2006/table">
            <a:tbl>
              <a:tblPr firstRow="1" bandRow="1">
                <a:tableStyleId>{5C22544A-7EE6-4342-B048-85BDC9FD1C3A}</a:tableStyleId>
              </a:tblPr>
              <a:tblGrid>
                <a:gridCol w="2149078"/>
                <a:gridCol w="2149078"/>
                <a:gridCol w="2149078"/>
                <a:gridCol w="2149078"/>
              </a:tblGrid>
              <a:tr h="370840">
                <a:tc>
                  <a:txBody>
                    <a:bodyPr/>
                    <a:lstStyle/>
                    <a:p>
                      <a:pPr algn="l" fontAlgn="ctr"/>
                      <a:r>
                        <a:rPr lang="en-IE" sz="1200" b="1" i="0" u="none" strike="noStrike" dirty="0">
                          <a:solidFill>
                            <a:srgbClr val="000000"/>
                          </a:solidFill>
                          <a:effectLst/>
                          <a:latin typeface="Arial" panose="020B0604020202020204" pitchFamily="34" charset="0"/>
                        </a:rPr>
                        <a:t>Action</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Section</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SDCC/ Outside Agency Partner</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Success Indicators</a:t>
                      </a:r>
                    </a:p>
                  </a:txBody>
                  <a:tcPr marL="9525" marR="9525" marT="9525" marB="0" anchor="ctr"/>
                </a:tc>
              </a:tr>
              <a:tr h="370840">
                <a:tc rowSpan="2">
                  <a:txBody>
                    <a:bodyPr/>
                    <a:lstStyle/>
                    <a:p>
                      <a:pPr algn="l" fontAlgn="ctr"/>
                      <a:r>
                        <a:rPr lang="en-IE" sz="1200" b="0" i="0" u="none" strike="noStrike">
                          <a:solidFill>
                            <a:srgbClr val="000000"/>
                          </a:solidFill>
                          <a:effectLst/>
                          <a:latin typeface="Arial" panose="020B0604020202020204" pitchFamily="34" charset="0"/>
                        </a:rPr>
                        <a:t>Research the possible provision of an "English for Business" language course to improve the linguistic proficiency of migrants</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Local Enterprise Office </a:t>
                      </a:r>
                    </a:p>
                  </a:txBody>
                  <a:tcPr marL="9525" marR="9525" marT="9525" marB="0" anchor="ctr"/>
                </a:tc>
                <a:tc rowSpan="2">
                  <a:txBody>
                    <a:bodyPr/>
                    <a:lstStyle/>
                    <a:p>
                      <a:pPr algn="l" fontAlgn="ctr"/>
                      <a:r>
                        <a:rPr lang="en-IE" sz="1200" b="0" i="0" u="none" strike="noStrike">
                          <a:solidFill>
                            <a:srgbClr val="000000"/>
                          </a:solidFill>
                          <a:effectLst/>
                          <a:latin typeface="Arial" panose="020B0604020202020204" pitchFamily="34" charset="0"/>
                        </a:rPr>
                        <a:t> </a:t>
                      </a:r>
                    </a:p>
                  </a:txBody>
                  <a:tcPr marL="9525" marR="9525" marT="9525" marB="0" anchor="ctr"/>
                </a:tc>
                <a:tc rowSpan="2">
                  <a:txBody>
                    <a:bodyPr/>
                    <a:lstStyle/>
                    <a:p>
                      <a:pPr algn="l" fontAlgn="ctr"/>
                      <a:r>
                        <a:rPr lang="en-IE" sz="1200" b="0" i="0" u="none" strike="noStrike">
                          <a:solidFill>
                            <a:srgbClr val="000000"/>
                          </a:solidFill>
                          <a:effectLst/>
                          <a:latin typeface="Arial" panose="020B0604020202020204" pitchFamily="34" charset="0"/>
                        </a:rPr>
                        <a:t>1. Research piece undertaken</a:t>
                      </a:r>
                    </a:p>
                  </a:txBody>
                  <a:tcPr marL="9525" marR="9525" marT="9525" marB="0" anchor="ctr"/>
                </a:tc>
              </a:tr>
              <a:tr h="370840">
                <a:tc vMerge="1">
                  <a:txBody>
                    <a:bodyPr/>
                    <a:lstStyle/>
                    <a:p>
                      <a:endParaRPr lang="en-IE"/>
                    </a:p>
                  </a:txBody>
                  <a:tcPr/>
                </a:tc>
                <a:tc>
                  <a:txBody>
                    <a:bodyPr/>
                    <a:lstStyle/>
                    <a:p>
                      <a:pPr algn="l" fontAlgn="ctr"/>
                      <a:r>
                        <a:rPr lang="en-IE" sz="1200" b="0" i="0" u="none" strike="noStrike" dirty="0">
                          <a:solidFill>
                            <a:srgbClr val="000000"/>
                          </a:solidFill>
                          <a:effectLst/>
                          <a:latin typeface="Arial" panose="020B0604020202020204" pitchFamily="34" charset="0"/>
                        </a:rPr>
                        <a:t>2. Libraries</a:t>
                      </a:r>
                    </a:p>
                  </a:txBody>
                  <a:tcPr marL="9525" marR="9525" marT="9525" marB="0" anchor="ctr"/>
                </a:tc>
                <a:tc vMerge="1">
                  <a:txBody>
                    <a:bodyPr/>
                    <a:lstStyle/>
                    <a:p>
                      <a:endParaRPr lang="en-IE"/>
                    </a:p>
                  </a:txBody>
                  <a:tcPr/>
                </a:tc>
                <a:tc vMerge="1">
                  <a:txBody>
                    <a:bodyPr/>
                    <a:lstStyle/>
                    <a:p>
                      <a:endParaRPr lang="en-IE"/>
                    </a:p>
                  </a:txBody>
                  <a:tcPr/>
                </a:tc>
              </a:tr>
              <a:tr h="370840">
                <a:tc>
                  <a:txBody>
                    <a:bodyPr/>
                    <a:lstStyle/>
                    <a:p>
                      <a:pPr algn="l" fontAlgn="ctr"/>
                      <a:r>
                        <a:rPr lang="en-IE" sz="1200" b="0" i="0" u="none" strike="noStrike">
                          <a:solidFill>
                            <a:srgbClr val="000000"/>
                          </a:solidFill>
                          <a:effectLst/>
                          <a:latin typeface="Arial" panose="020B0604020202020204" pitchFamily="34" charset="0"/>
                        </a:rPr>
                        <a:t>Explore the development and implementation of specific courses and training for ethnic entrepreneurs to address specific needs as identified</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Local Enterprise Office</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 </a:t>
                      </a:r>
                    </a:p>
                  </a:txBody>
                  <a:tcPr marL="9525" marR="9525" marT="9525" marB="0" anchor="ctr"/>
                </a:tc>
                <a:tc>
                  <a:txBody>
                    <a:bodyPr/>
                    <a:lstStyle/>
                    <a:p>
                      <a:pPr algn="l" fontAlgn="ctr"/>
                      <a:r>
                        <a:rPr lang="en-IE" sz="1200" b="0" i="0" u="none" strike="noStrike" dirty="0">
                          <a:solidFill>
                            <a:srgbClr val="000000"/>
                          </a:solidFill>
                          <a:effectLst/>
                          <a:latin typeface="Arial" panose="020B0604020202020204" pitchFamily="34" charset="0"/>
                        </a:rPr>
                        <a:t>1. Development of specific courses and training for ethnic </a:t>
                      </a:r>
                      <a:r>
                        <a:rPr lang="en-IE" sz="1200" b="0" i="0" u="none" strike="noStrike" dirty="0" smtClean="0">
                          <a:solidFill>
                            <a:srgbClr val="000000"/>
                          </a:solidFill>
                          <a:effectLst/>
                          <a:latin typeface="Arial" panose="020B0604020202020204" pitchFamily="34" charset="0"/>
                        </a:rPr>
                        <a:t>entrepreneurs </a:t>
                      </a:r>
                      <a:r>
                        <a:rPr lang="en-IE" sz="1200" b="0" i="0" u="none" strike="noStrike" dirty="0">
                          <a:solidFill>
                            <a:srgbClr val="000000"/>
                          </a:solidFill>
                          <a:effectLst/>
                          <a:latin typeface="Arial" panose="020B0604020202020204" pitchFamily="34" charset="0"/>
                        </a:rPr>
                        <a:t>where a need is identified</a:t>
                      </a:r>
                    </a:p>
                  </a:txBody>
                  <a:tcPr marL="9525" marR="9525" marT="9525" marB="0" anchor="ctr"/>
                </a:tc>
              </a:tr>
            </a:tbl>
          </a:graphicData>
        </a:graphic>
      </p:graphicFrame>
    </p:spTree>
    <p:extLst>
      <p:ext uri="{BB962C8B-B14F-4D97-AF65-F5344CB8AC3E}">
        <p14:creationId xmlns:p14="http://schemas.microsoft.com/office/powerpoint/2010/main" val="2384431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E" dirty="0">
                <a:solidFill>
                  <a:schemeClr val="tx1"/>
                </a:solidFill>
              </a:rPr>
              <a:t>Theme 4: Health and Wellbeing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08450318"/>
              </p:ext>
            </p:extLst>
          </p:nvPr>
        </p:nvGraphicFramePr>
        <p:xfrm>
          <a:off x="677863" y="2160588"/>
          <a:ext cx="8596312" cy="2980055"/>
        </p:xfrm>
        <a:graphic>
          <a:graphicData uri="http://schemas.openxmlformats.org/drawingml/2006/table">
            <a:tbl>
              <a:tblPr firstRow="1" bandRow="1">
                <a:tableStyleId>{5C22544A-7EE6-4342-B048-85BDC9FD1C3A}</a:tableStyleId>
              </a:tblPr>
              <a:tblGrid>
                <a:gridCol w="2149078"/>
                <a:gridCol w="2149078"/>
                <a:gridCol w="2149078"/>
                <a:gridCol w="2149078"/>
              </a:tblGrid>
              <a:tr h="370840">
                <a:tc>
                  <a:txBody>
                    <a:bodyPr/>
                    <a:lstStyle/>
                    <a:p>
                      <a:pPr algn="l" fontAlgn="ctr"/>
                      <a:r>
                        <a:rPr lang="en-IE" sz="1200" b="1" i="0" u="none" strike="noStrike" dirty="0">
                          <a:solidFill>
                            <a:srgbClr val="000000"/>
                          </a:solidFill>
                          <a:effectLst/>
                          <a:latin typeface="Arial" panose="020B0604020202020204" pitchFamily="34" charset="0"/>
                        </a:rPr>
                        <a:t>Action</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Section</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SDCC/ Outside Agency Partner</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Success Indicators</a:t>
                      </a:r>
                    </a:p>
                  </a:txBody>
                  <a:tcPr marL="9525" marR="9525" marT="9525" marB="0" anchor="ctr"/>
                </a:tc>
              </a:tr>
              <a:tr h="370840">
                <a:tc rowSpan="3">
                  <a:txBody>
                    <a:bodyPr/>
                    <a:lstStyle/>
                    <a:p>
                      <a:pPr algn="l" fontAlgn="ctr"/>
                      <a:r>
                        <a:rPr lang="en-IE" sz="1200" b="0" i="0" u="none" strike="noStrike">
                          <a:solidFill>
                            <a:srgbClr val="000000"/>
                          </a:solidFill>
                          <a:effectLst/>
                          <a:latin typeface="Arial" panose="020B0604020202020204" pitchFamily="34" charset="0"/>
                        </a:rPr>
                        <a:t>Hold a dedicated event during Health and Wellbeing Week for migrant integration </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Social Inclusion Unit </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Sports Development Officers </a:t>
                      </a:r>
                    </a:p>
                  </a:txBody>
                  <a:tcPr marL="9525" marR="9525" marT="9525" marB="0" anchor="ctr"/>
                </a:tc>
                <a:tc rowSpan="3">
                  <a:txBody>
                    <a:bodyPr/>
                    <a:lstStyle/>
                    <a:p>
                      <a:pPr algn="l" fontAlgn="ctr"/>
                      <a:r>
                        <a:rPr lang="en-IE" sz="1200" b="0" i="0" u="none" strike="noStrike">
                          <a:solidFill>
                            <a:srgbClr val="000000"/>
                          </a:solidFill>
                          <a:effectLst/>
                          <a:latin typeface="Arial" panose="020B0604020202020204" pitchFamily="34" charset="0"/>
                        </a:rPr>
                        <a:t>1. Integration event held</a:t>
                      </a:r>
                    </a:p>
                  </a:txBody>
                  <a:tcPr marL="9525" marR="9525" marT="9525" marB="0" anchor="ctr"/>
                </a:tc>
              </a:tr>
              <a:tr h="370840">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2. Sports &amp; Recreation Section </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2. National Governing Bodies 3. HSE </a:t>
                      </a:r>
                    </a:p>
                  </a:txBody>
                  <a:tcPr marL="9525" marR="9525" marT="9525" marB="0" anchor="ctr"/>
                </a:tc>
                <a:tc vMerge="1">
                  <a:txBody>
                    <a:bodyPr/>
                    <a:lstStyle/>
                    <a:p>
                      <a:endParaRPr lang="en-IE"/>
                    </a:p>
                  </a:txBody>
                  <a:tcPr/>
                </a:tc>
              </a:tr>
              <a:tr h="370840">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3. South Dublin Sports Partnership</a:t>
                      </a:r>
                    </a:p>
                  </a:txBody>
                  <a:tcPr marL="9525" marR="9525" marT="9525" marB="0" anchor="ctr"/>
                </a:tc>
                <a:tc>
                  <a:txBody>
                    <a:bodyPr/>
                    <a:lstStyle/>
                    <a:p>
                      <a:pPr algn="l" fontAlgn="ctr"/>
                      <a:r>
                        <a:rPr lang="sv-SE" sz="1200" b="0" i="0" u="none" strike="noStrike">
                          <a:solidFill>
                            <a:srgbClr val="000000"/>
                          </a:solidFill>
                          <a:effectLst/>
                          <a:latin typeface="Arial" panose="020B0604020202020204" pitchFamily="34" charset="0"/>
                        </a:rPr>
                        <a:t>4. South Dublin Migrant Information Forum (SDMIF)</a:t>
                      </a:r>
                    </a:p>
                  </a:txBody>
                  <a:tcPr marL="9525" marR="9525" marT="9525" marB="0" anchor="ctr"/>
                </a:tc>
                <a:tc vMerge="1">
                  <a:txBody>
                    <a:bodyPr/>
                    <a:lstStyle/>
                    <a:p>
                      <a:endParaRPr lang="en-IE"/>
                    </a:p>
                  </a:txBody>
                  <a:tcPr/>
                </a:tc>
              </a:tr>
              <a:tr h="370840">
                <a:tc rowSpan="4">
                  <a:txBody>
                    <a:bodyPr/>
                    <a:lstStyle/>
                    <a:p>
                      <a:pPr algn="l" fontAlgn="ctr"/>
                      <a:r>
                        <a:rPr lang="en-IE" sz="1200" b="0" i="0" u="none" strike="noStrike">
                          <a:solidFill>
                            <a:srgbClr val="000000"/>
                          </a:solidFill>
                          <a:effectLst/>
                          <a:latin typeface="Arial" panose="020B0604020202020204" pitchFamily="34" charset="0"/>
                        </a:rPr>
                        <a:t>Research into encouraging Health &amp; Wellbeing programmes for those placed in direct provision</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Social Inclusion Unit </a:t>
                      </a:r>
                    </a:p>
                  </a:txBody>
                  <a:tcPr marL="9525" marR="9525" marT="9525" marB="0" anchor="ctr"/>
                </a:tc>
                <a:tc rowSpan="4">
                  <a:txBody>
                    <a:bodyPr/>
                    <a:lstStyle/>
                    <a:p>
                      <a:pPr algn="l" fontAlgn="ctr"/>
                      <a:r>
                        <a:rPr lang="en-IE" sz="1200" b="0" i="0" u="none" strike="noStrike">
                          <a:solidFill>
                            <a:srgbClr val="000000"/>
                          </a:solidFill>
                          <a:effectLst/>
                          <a:latin typeface="Arial" panose="020B0604020202020204" pitchFamily="34" charset="0"/>
                        </a:rPr>
                        <a:t> </a:t>
                      </a:r>
                    </a:p>
                  </a:txBody>
                  <a:tcPr marL="9525" marR="9525" marT="9525" marB="0" anchor="ctr"/>
                </a:tc>
                <a:tc rowSpan="4">
                  <a:txBody>
                    <a:bodyPr/>
                    <a:lstStyle/>
                    <a:p>
                      <a:pPr algn="l" fontAlgn="ctr"/>
                      <a:r>
                        <a:rPr lang="en-IE" sz="1200" b="0" i="0" u="none" strike="noStrike" dirty="0">
                          <a:solidFill>
                            <a:srgbClr val="000000"/>
                          </a:solidFill>
                          <a:effectLst/>
                          <a:latin typeface="Arial" panose="020B0604020202020204" pitchFamily="34" charset="0"/>
                        </a:rPr>
                        <a:t>1. Research piece undertaken</a:t>
                      </a:r>
                    </a:p>
                  </a:txBody>
                  <a:tcPr marL="9525" marR="9525" marT="9525" marB="0" anchor="ctr"/>
                </a:tc>
              </a:tr>
              <a:tr h="370840">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2. Interagency Section </a:t>
                      </a:r>
                    </a:p>
                  </a:txBody>
                  <a:tcPr marL="9525" marR="9525" marT="9525" marB="0" anchor="ctr"/>
                </a:tc>
                <a:tc vMerge="1">
                  <a:txBody>
                    <a:bodyPr/>
                    <a:lstStyle/>
                    <a:p>
                      <a:endParaRPr lang="en-IE"/>
                    </a:p>
                  </a:txBody>
                  <a:tcPr/>
                </a:tc>
                <a:tc vMerge="1">
                  <a:txBody>
                    <a:bodyPr/>
                    <a:lstStyle/>
                    <a:p>
                      <a:endParaRPr lang="en-IE"/>
                    </a:p>
                  </a:txBody>
                  <a:tcPr/>
                </a:tc>
              </a:tr>
              <a:tr h="370840">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3. Sports &amp; Recreation Section </a:t>
                      </a:r>
                    </a:p>
                  </a:txBody>
                  <a:tcPr marL="9525" marR="9525" marT="9525" marB="0" anchor="ctr"/>
                </a:tc>
                <a:tc vMerge="1">
                  <a:txBody>
                    <a:bodyPr/>
                    <a:lstStyle/>
                    <a:p>
                      <a:endParaRPr lang="en-IE"/>
                    </a:p>
                  </a:txBody>
                  <a:tcPr/>
                </a:tc>
                <a:tc vMerge="1">
                  <a:txBody>
                    <a:bodyPr/>
                    <a:lstStyle/>
                    <a:p>
                      <a:endParaRPr lang="en-IE"/>
                    </a:p>
                  </a:txBody>
                  <a:tcPr/>
                </a:tc>
              </a:tr>
              <a:tr h="370840">
                <a:tc vMerge="1">
                  <a:txBody>
                    <a:bodyPr/>
                    <a:lstStyle/>
                    <a:p>
                      <a:endParaRPr lang="en-IE"/>
                    </a:p>
                  </a:txBody>
                  <a:tcPr/>
                </a:tc>
                <a:tc>
                  <a:txBody>
                    <a:bodyPr/>
                    <a:lstStyle/>
                    <a:p>
                      <a:pPr algn="l" fontAlgn="ctr"/>
                      <a:r>
                        <a:rPr lang="en-IE" sz="1200" b="0" i="0" u="none" strike="noStrike" dirty="0">
                          <a:solidFill>
                            <a:srgbClr val="000000"/>
                          </a:solidFill>
                          <a:effectLst/>
                          <a:latin typeface="Arial" panose="020B0604020202020204" pitchFamily="34" charset="0"/>
                        </a:rPr>
                        <a:t>4. Sports Partnership</a:t>
                      </a:r>
                    </a:p>
                  </a:txBody>
                  <a:tcPr marL="9525" marR="9525" marT="9525" marB="0" anchor="ctr"/>
                </a:tc>
                <a:tc vMerge="1">
                  <a:txBody>
                    <a:bodyPr/>
                    <a:lstStyle/>
                    <a:p>
                      <a:endParaRPr lang="en-IE"/>
                    </a:p>
                  </a:txBody>
                  <a:tcPr/>
                </a:tc>
                <a:tc vMerge="1">
                  <a:txBody>
                    <a:bodyPr/>
                    <a:lstStyle/>
                    <a:p>
                      <a:endParaRPr lang="en-IE"/>
                    </a:p>
                  </a:txBody>
                  <a:tcPr/>
                </a:tc>
              </a:tr>
            </a:tbl>
          </a:graphicData>
        </a:graphic>
      </p:graphicFrame>
    </p:spTree>
    <p:extLst>
      <p:ext uri="{BB962C8B-B14F-4D97-AF65-F5344CB8AC3E}">
        <p14:creationId xmlns:p14="http://schemas.microsoft.com/office/powerpoint/2010/main" val="2210338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r>
              <a:rPr lang="en-IE" dirty="0">
                <a:solidFill>
                  <a:schemeClr val="tx1"/>
                </a:solidFill>
                <a:latin typeface="Arial" panose="020B0604020202020204" pitchFamily="34" charset="0"/>
                <a:cs typeface="Arial" panose="020B0604020202020204" pitchFamily="34" charset="0"/>
              </a:rPr>
              <a:t>Theme 5: Inclusive Service Delivery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53507438"/>
              </p:ext>
            </p:extLst>
          </p:nvPr>
        </p:nvGraphicFramePr>
        <p:xfrm>
          <a:off x="677863" y="2160588"/>
          <a:ext cx="8596312" cy="3774440"/>
        </p:xfrm>
        <a:graphic>
          <a:graphicData uri="http://schemas.openxmlformats.org/drawingml/2006/table">
            <a:tbl>
              <a:tblPr firstRow="1" bandRow="1">
                <a:tableStyleId>{5C22544A-7EE6-4342-B048-85BDC9FD1C3A}</a:tableStyleId>
              </a:tblPr>
              <a:tblGrid>
                <a:gridCol w="2149078"/>
                <a:gridCol w="2149078"/>
                <a:gridCol w="2149078"/>
                <a:gridCol w="2149078"/>
              </a:tblGrid>
              <a:tr h="370840">
                <a:tc>
                  <a:txBody>
                    <a:bodyPr/>
                    <a:lstStyle/>
                    <a:p>
                      <a:pPr algn="l" fontAlgn="ctr"/>
                      <a:r>
                        <a:rPr lang="en-IE" sz="1200" b="1" i="0" u="none" strike="noStrike" dirty="0">
                          <a:solidFill>
                            <a:srgbClr val="000000"/>
                          </a:solidFill>
                          <a:effectLst/>
                          <a:latin typeface="Arial" panose="020B0604020202020204" pitchFamily="34" charset="0"/>
                        </a:rPr>
                        <a:t>Action</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Section</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SDCC/ Outside Agency Partner</a:t>
                      </a:r>
                    </a:p>
                  </a:txBody>
                  <a:tcPr marL="9525" marR="9525" marT="9525" marB="0" anchor="ctr"/>
                </a:tc>
                <a:tc>
                  <a:txBody>
                    <a:bodyPr/>
                    <a:lstStyle/>
                    <a:p>
                      <a:pPr algn="l" fontAlgn="ctr"/>
                      <a:r>
                        <a:rPr lang="en-IE" sz="1200" b="1" i="0" u="none" strike="noStrike">
                          <a:solidFill>
                            <a:srgbClr val="000000"/>
                          </a:solidFill>
                          <a:effectLst/>
                          <a:latin typeface="Arial" panose="020B0604020202020204" pitchFamily="34" charset="0"/>
                        </a:rPr>
                        <a:t>Success Indicators</a:t>
                      </a:r>
                    </a:p>
                  </a:txBody>
                  <a:tcPr marL="9525" marR="9525" marT="9525" marB="0" anchor="ctr"/>
                </a:tc>
              </a:tr>
              <a:tr h="370840">
                <a:tc rowSpan="2">
                  <a:txBody>
                    <a:bodyPr/>
                    <a:lstStyle/>
                    <a:p>
                      <a:pPr algn="l" fontAlgn="ctr"/>
                      <a:r>
                        <a:rPr lang="en-IE" sz="1200" b="0" i="0" u="none" strike="noStrike">
                          <a:solidFill>
                            <a:srgbClr val="000000"/>
                          </a:solidFill>
                          <a:effectLst/>
                          <a:latin typeface="Arial" panose="020B0604020202020204" pitchFamily="34" charset="0"/>
                        </a:rPr>
                        <a:t>Further develop the project identifying language skills of Council staff</a:t>
                      </a:r>
                      <a:r>
                        <a:rPr lang="en-IE" sz="800" b="0" i="0" u="none" strike="noStrike">
                          <a:solidFill>
                            <a:srgbClr val="000000"/>
                          </a:solidFill>
                          <a:effectLst/>
                          <a:latin typeface="Calibri" panose="020F0502020204030204" pitchFamily="34" charset="0"/>
                        </a:rPr>
                        <a:t> </a:t>
                      </a:r>
                      <a:endParaRPr lang="en-IE" sz="12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Customer Care Section </a:t>
                      </a:r>
                    </a:p>
                  </a:txBody>
                  <a:tcPr marL="9525" marR="9525" marT="9525" marB="0" anchor="ctr"/>
                </a:tc>
                <a:tc rowSpan="2">
                  <a:txBody>
                    <a:bodyPr/>
                    <a:lstStyle/>
                    <a:p>
                      <a:pPr algn="l" fontAlgn="ctr"/>
                      <a:r>
                        <a:rPr lang="en-IE" sz="1200" b="0" i="0" u="none" strike="noStrike">
                          <a:solidFill>
                            <a:srgbClr val="000000"/>
                          </a:solidFill>
                          <a:effectLst/>
                          <a:latin typeface="Arial" panose="020B0604020202020204" pitchFamily="34" charset="0"/>
                        </a:rPr>
                        <a:t> </a:t>
                      </a:r>
                    </a:p>
                  </a:txBody>
                  <a:tcPr marL="9525" marR="9525" marT="9525" marB="0" anchor="ctr"/>
                </a:tc>
                <a:tc rowSpan="2">
                  <a:txBody>
                    <a:bodyPr/>
                    <a:lstStyle/>
                    <a:p>
                      <a:pPr algn="l" fontAlgn="ctr"/>
                      <a:r>
                        <a:rPr lang="en-IE" sz="1200" b="0" i="0" u="none" strike="noStrike">
                          <a:solidFill>
                            <a:srgbClr val="000000"/>
                          </a:solidFill>
                          <a:effectLst/>
                          <a:latin typeface="Arial" panose="020B0604020202020204" pitchFamily="34" charset="0"/>
                        </a:rPr>
                        <a:t>1. List of Council staff available to deal with non-English speaking customers </a:t>
                      </a:r>
                    </a:p>
                  </a:txBody>
                  <a:tcPr marL="9525" marR="9525" marT="9525" marB="0" anchor="ctr"/>
                </a:tc>
              </a:tr>
              <a:tr h="370840">
                <a:tc vMerge="1">
                  <a:txBody>
                    <a:bodyPr/>
                    <a:lstStyle/>
                    <a:p>
                      <a:endParaRPr lang="en-IE"/>
                    </a:p>
                  </a:txBody>
                  <a:tcPr/>
                </a:tc>
                <a:tc>
                  <a:txBody>
                    <a:bodyPr/>
                    <a:lstStyle/>
                    <a:p>
                      <a:pPr algn="l" fontAlgn="ctr"/>
                      <a:r>
                        <a:rPr lang="en-IE" sz="1200" b="0" i="0" u="none" strike="noStrike">
                          <a:solidFill>
                            <a:srgbClr val="000000"/>
                          </a:solidFill>
                          <a:effectLst/>
                          <a:latin typeface="Arial" panose="020B0604020202020204" pitchFamily="34" charset="0"/>
                        </a:rPr>
                        <a:t>2. Learning &amp; Development Unit</a:t>
                      </a:r>
                    </a:p>
                  </a:txBody>
                  <a:tcPr marL="9525" marR="9525" marT="9525" marB="0" anchor="ctr"/>
                </a:tc>
                <a:tc vMerge="1">
                  <a:txBody>
                    <a:bodyPr/>
                    <a:lstStyle/>
                    <a:p>
                      <a:endParaRPr lang="en-IE"/>
                    </a:p>
                  </a:txBody>
                  <a:tcPr/>
                </a:tc>
                <a:tc vMerge="1">
                  <a:txBody>
                    <a:bodyPr/>
                    <a:lstStyle/>
                    <a:p>
                      <a:endParaRPr lang="en-IE"/>
                    </a:p>
                  </a:txBody>
                  <a:tcPr/>
                </a:tc>
              </a:tr>
              <a:tr h="370840">
                <a:tc>
                  <a:txBody>
                    <a:bodyPr/>
                    <a:lstStyle/>
                    <a:p>
                      <a:pPr algn="l" fontAlgn="ctr"/>
                      <a:r>
                        <a:rPr lang="en-IE" sz="1200" b="0" i="0" u="none" strike="noStrike">
                          <a:solidFill>
                            <a:srgbClr val="000000"/>
                          </a:solidFill>
                          <a:effectLst/>
                          <a:latin typeface="Arial" panose="020B0604020202020204" pitchFamily="34" charset="0"/>
                        </a:rPr>
                        <a:t>Diversity awareness training for all Council staff</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HR Training</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 </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Number of Council staff completed training  </a:t>
                      </a:r>
                    </a:p>
                  </a:txBody>
                  <a:tcPr marL="9525" marR="9525" marT="9525" marB="0" anchor="ctr"/>
                </a:tc>
              </a:tr>
              <a:tr h="370840">
                <a:tc>
                  <a:txBody>
                    <a:bodyPr/>
                    <a:lstStyle/>
                    <a:p>
                      <a:pPr algn="l" fontAlgn="ctr"/>
                      <a:r>
                        <a:rPr lang="en-IE" sz="1200" b="0" i="0" u="none" strike="noStrike">
                          <a:solidFill>
                            <a:srgbClr val="000000"/>
                          </a:solidFill>
                          <a:effectLst/>
                          <a:latin typeface="Arial" panose="020B0604020202020204" pitchFamily="34" charset="0"/>
                        </a:rPr>
                        <a:t>Formation of a co-ordination group among the Dublin Local Authorities    </a:t>
                      </a:r>
                    </a:p>
                  </a:txBody>
                  <a:tcPr marL="9525" marR="9525" marT="9525" marB="0" anchor="ctr"/>
                </a:tc>
                <a:tc>
                  <a:txBody>
                    <a:bodyPr/>
                    <a:lstStyle/>
                    <a:p>
                      <a:pPr algn="l" fontAlgn="ctr"/>
                      <a:r>
                        <a:rPr lang="en-IE" sz="1200" b="0" i="0" u="none" strike="noStrike" dirty="0">
                          <a:solidFill>
                            <a:srgbClr val="000000"/>
                          </a:solidFill>
                          <a:effectLst/>
                          <a:latin typeface="Arial" panose="020B0604020202020204" pitchFamily="34" charset="0"/>
                        </a:rPr>
                        <a:t>1. </a:t>
                      </a:r>
                      <a:r>
                        <a:rPr lang="en-IE" sz="1200" b="0" i="0" u="none" strike="noStrike">
                          <a:solidFill>
                            <a:srgbClr val="000000"/>
                          </a:solidFill>
                          <a:effectLst/>
                          <a:latin typeface="Arial" panose="020B0604020202020204" pitchFamily="34" charset="0"/>
                        </a:rPr>
                        <a:t>Social Inclusion Unit</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 1. Dublin City Council; Fingal County Council, Dun Laoghaire - Rathdown County Council</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 Group formed and meeting on a quarterly basis </a:t>
                      </a:r>
                    </a:p>
                  </a:txBody>
                  <a:tcPr marL="9525" marR="9525" marT="9525" marB="0" anchor="ctr"/>
                </a:tc>
              </a:tr>
              <a:tr h="370840">
                <a:tc>
                  <a:txBody>
                    <a:bodyPr/>
                    <a:lstStyle/>
                    <a:p>
                      <a:pPr algn="l" fontAlgn="ctr"/>
                      <a:r>
                        <a:rPr lang="en-IE" sz="1200" b="0" i="0" u="none" strike="noStrike">
                          <a:solidFill>
                            <a:srgbClr val="000000"/>
                          </a:solidFill>
                          <a:effectLst/>
                          <a:latin typeface="Arial" panose="020B0604020202020204" pitchFamily="34" charset="0"/>
                        </a:rPr>
                        <a:t>Establish a monitoring group comprised of relevant Council Officials to update the progress on strategies actions</a:t>
                      </a:r>
                    </a:p>
                  </a:txBody>
                  <a:tcPr marL="9525" marR="9525" marT="9525" marB="0" anchor="ctr"/>
                </a:tc>
                <a:tc>
                  <a:txBody>
                    <a:bodyPr/>
                    <a:lstStyle/>
                    <a:p>
                      <a:pPr algn="l" fontAlgn="ctr"/>
                      <a:r>
                        <a:rPr lang="en-IE" sz="1200" b="0" i="0" u="none" strike="noStrike">
                          <a:solidFill>
                            <a:srgbClr val="000000"/>
                          </a:solidFill>
                          <a:effectLst/>
                          <a:latin typeface="Arial" panose="020B0604020202020204" pitchFamily="34" charset="0"/>
                        </a:rPr>
                        <a:t>1. Social Inclusion Unit</a:t>
                      </a:r>
                    </a:p>
                  </a:txBody>
                  <a:tcPr marL="9525" marR="9525" marT="9525" marB="0" anchor="ctr"/>
                </a:tc>
                <a:tc>
                  <a:txBody>
                    <a:bodyPr/>
                    <a:lstStyle/>
                    <a:p>
                      <a:pPr algn="l" fontAlgn="ctr"/>
                      <a:r>
                        <a:rPr lang="en-IE" sz="1200" b="0" i="0" u="none" strike="noStrike" dirty="0">
                          <a:solidFill>
                            <a:srgbClr val="000000"/>
                          </a:solidFill>
                          <a:effectLst/>
                          <a:latin typeface="Arial" panose="020B0604020202020204" pitchFamily="34" charset="0"/>
                        </a:rPr>
                        <a:t>1. South Dublin Council Departments</a:t>
                      </a:r>
                    </a:p>
                  </a:txBody>
                  <a:tcPr marL="9525" marR="9525" marT="9525" marB="0" anchor="ctr"/>
                </a:tc>
                <a:tc>
                  <a:txBody>
                    <a:bodyPr/>
                    <a:lstStyle/>
                    <a:p>
                      <a:pPr algn="l" fontAlgn="ctr"/>
                      <a:r>
                        <a:rPr lang="en-IE" sz="1200" b="0" i="0" u="none" strike="noStrike" dirty="0">
                          <a:solidFill>
                            <a:srgbClr val="000000"/>
                          </a:solidFill>
                          <a:effectLst/>
                          <a:latin typeface="Arial" panose="020B0604020202020204" pitchFamily="34" charset="0"/>
                        </a:rPr>
                        <a:t>1. Monitoring Group set up</a:t>
                      </a:r>
                    </a:p>
                  </a:txBody>
                  <a:tcPr marL="9525" marR="9525" marT="9525" marB="0" anchor="ctr"/>
                </a:tc>
              </a:tr>
              <a:tr h="370840">
                <a:tc>
                  <a:txBody>
                    <a:bodyPr/>
                    <a:lstStyle/>
                    <a:p>
                      <a:pPr>
                        <a:lnSpc>
                          <a:spcPct val="107000"/>
                        </a:lnSpc>
                        <a:spcAft>
                          <a:spcPts val="0"/>
                        </a:spcAft>
                      </a:pPr>
                      <a:r>
                        <a:rPr lang="en-IE" sz="1200" dirty="0">
                          <a:effectLst/>
                          <a:latin typeface="Arial" panose="020B0604020202020204" pitchFamily="34" charset="0"/>
                          <a:ea typeface="Calibri" panose="020F0502020204030204" pitchFamily="34" charset="0"/>
                          <a:cs typeface="Times New Roman" panose="02020603050405020304" pitchFamily="18" charset="0"/>
                        </a:rPr>
                        <a:t>Registration/Political Awareness Programme in migrant communities (voters registration, Council Chamber tour etc.)</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E" sz="1200">
                          <a:effectLst/>
                          <a:latin typeface="Arial" panose="020B0604020202020204" pitchFamily="34" charset="0"/>
                          <a:ea typeface="Calibri" panose="020F0502020204030204" pitchFamily="34" charset="0"/>
                          <a:cs typeface="Times New Roman" panose="02020603050405020304" pitchFamily="18" charset="0"/>
                        </a:rPr>
                        <a:t>1. Corporate Services </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IE" sz="1200">
                          <a:effectLst/>
                          <a:latin typeface="Arial" panose="020B0604020202020204" pitchFamily="34" charset="0"/>
                          <a:ea typeface="Calibri" panose="020F0502020204030204" pitchFamily="34" charset="0"/>
                          <a:cs typeface="Times New Roman" panose="02020603050405020304" pitchFamily="18" charset="0"/>
                        </a:rPr>
                        <a:t>2. Social Inclusion Unit </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IE" sz="1200">
                          <a:effectLst/>
                          <a:latin typeface="Arial" panose="020B0604020202020204" pitchFamily="34" charset="0"/>
                          <a:ea typeface="Calibri" panose="020F0502020204030204" pitchFamily="34" charset="0"/>
                          <a:cs typeface="Times New Roman" panose="02020603050405020304" pitchFamily="18" charset="0"/>
                        </a:rPr>
                        <a:t>3. Community Development Team </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IE" sz="1200">
                          <a:effectLst/>
                          <a:latin typeface="Arial" panose="020B0604020202020204" pitchFamily="34" charset="0"/>
                          <a:ea typeface="Calibri" panose="020F0502020204030204" pitchFamily="34" charset="0"/>
                          <a:cs typeface="Times New Roman" panose="02020603050405020304" pitchFamily="18" charset="0"/>
                        </a:rPr>
                        <a:t>4. Libraries</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E" sz="1200">
                          <a:effectLst/>
                          <a:latin typeface="Arial" panose="020B0604020202020204" pitchFamily="34" charset="0"/>
                          <a:ea typeface="Calibri" panose="020F0502020204030204" pitchFamily="34" charset="0"/>
                          <a:cs typeface="Times New Roman" panose="02020603050405020304" pitchFamily="18" charset="0"/>
                        </a:rPr>
                        <a:t> 1. SDMIF</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eriod"/>
                      </a:pPr>
                      <a:r>
                        <a:rPr lang="en-IE" sz="1200">
                          <a:effectLst/>
                          <a:latin typeface="Arial" panose="020B0604020202020204" pitchFamily="34" charset="0"/>
                          <a:ea typeface="Calibri" panose="020F0502020204030204" pitchFamily="34" charset="0"/>
                          <a:cs typeface="Times New Roman" panose="02020603050405020304" pitchFamily="18" charset="0"/>
                        </a:rPr>
                        <a:t>SDCP</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eriod"/>
                      </a:pPr>
                      <a:r>
                        <a:rPr lang="en-IE" sz="1200">
                          <a:effectLst/>
                          <a:latin typeface="Arial" panose="020B0604020202020204" pitchFamily="34" charset="0"/>
                          <a:ea typeface="Calibri" panose="020F0502020204030204" pitchFamily="34" charset="0"/>
                          <a:cs typeface="Times New Roman" panose="02020603050405020304" pitchFamily="18" charset="0"/>
                        </a:rPr>
                        <a:t>Immigrant Council of Ireland</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E" sz="1200" dirty="0">
                          <a:effectLst/>
                          <a:latin typeface="Arial" panose="020B0604020202020204" pitchFamily="34" charset="0"/>
                          <a:ea typeface="Calibri" panose="020F0502020204030204" pitchFamily="34" charset="0"/>
                          <a:cs typeface="Times New Roman" panose="02020603050405020304" pitchFamily="18" charset="0"/>
                        </a:rPr>
                        <a:t> 1. Increased participation by eligible and future migrant in democratic processes</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345120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Next steps:</a:t>
            </a:r>
            <a:endParaRPr lang="en-IE" dirty="0"/>
          </a:p>
        </p:txBody>
      </p:sp>
      <p:sp>
        <p:nvSpPr>
          <p:cNvPr id="3" name="Content Placeholder 2"/>
          <p:cNvSpPr>
            <a:spLocks noGrp="1"/>
          </p:cNvSpPr>
          <p:nvPr>
            <p:ph idx="1"/>
          </p:nvPr>
        </p:nvSpPr>
        <p:spPr/>
        <p:txBody>
          <a:bodyPr/>
          <a:lstStyle/>
          <a:p>
            <a:r>
              <a:rPr lang="en-IE" dirty="0" smtClean="0"/>
              <a:t>Input from the members of the SPC </a:t>
            </a:r>
          </a:p>
          <a:p>
            <a:r>
              <a:rPr lang="en-IE" dirty="0" smtClean="0"/>
              <a:t>Endorsement of draft strategy by SPC members</a:t>
            </a:r>
          </a:p>
          <a:p>
            <a:r>
              <a:rPr lang="en-IE" dirty="0" smtClean="0"/>
              <a:t>Proof reading by consultant</a:t>
            </a:r>
          </a:p>
          <a:p>
            <a:r>
              <a:rPr lang="en-IE" dirty="0" smtClean="0"/>
              <a:t>Plain English proofing carried out by Council’s Access Officer</a:t>
            </a:r>
          </a:p>
          <a:p>
            <a:r>
              <a:rPr lang="en-IE" dirty="0" smtClean="0"/>
              <a:t>Final draft strategy to the March Council meeting</a:t>
            </a:r>
          </a:p>
          <a:p>
            <a:r>
              <a:rPr lang="en-IE" dirty="0" smtClean="0"/>
              <a:t>Strategy to go to </a:t>
            </a:r>
            <a:r>
              <a:rPr lang="en-IE" dirty="0" smtClean="0"/>
              <a:t>graphic design </a:t>
            </a:r>
            <a:r>
              <a:rPr lang="en-IE" dirty="0" smtClean="0"/>
              <a:t>company </a:t>
            </a:r>
            <a:endParaRPr lang="en-IE" dirty="0" smtClean="0"/>
          </a:p>
          <a:p>
            <a:r>
              <a:rPr lang="en-IE" dirty="0" smtClean="0"/>
              <a:t>Strategy circulated after April </a:t>
            </a:r>
            <a:r>
              <a:rPr lang="en-IE" dirty="0" smtClean="0"/>
              <a:t>Council meeting  </a:t>
            </a:r>
          </a:p>
          <a:p>
            <a:endParaRPr lang="en-IE" dirty="0"/>
          </a:p>
        </p:txBody>
      </p:sp>
    </p:spTree>
    <p:extLst>
      <p:ext uri="{BB962C8B-B14F-4D97-AF65-F5344CB8AC3E}">
        <p14:creationId xmlns:p14="http://schemas.microsoft.com/office/powerpoint/2010/main" val="707902367"/>
      </p:ext>
    </p:extLst>
  </p:cSld>
  <p:clrMapOvr>
    <a:masterClrMapping/>
  </p:clrMapOvr>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414</TotalTime>
  <Words>872</Words>
  <Application>Microsoft Office PowerPoint</Application>
  <PresentationFormat>Widescreen</PresentationFormat>
  <Paragraphs>142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Times New Roman</vt:lpstr>
      <vt:lpstr>Trebuchet MS</vt:lpstr>
      <vt:lpstr>Wingdings 3</vt:lpstr>
      <vt:lpstr>Facet</vt:lpstr>
      <vt:lpstr>A More Inclusive County:  South Dublin County Integration Strategy 2019-2023  </vt:lpstr>
      <vt:lpstr>Consultation Process</vt:lpstr>
      <vt:lpstr>The Strategy</vt:lpstr>
      <vt:lpstr>Theme 1: Inclusive Communities</vt:lpstr>
      <vt:lpstr>Theme 2: Lifelong Learning</vt:lpstr>
      <vt:lpstr>Theme 3: Enterprise and Employment</vt:lpstr>
      <vt:lpstr>Theme 4: Health and Wellbeing</vt:lpstr>
      <vt:lpstr>Theme 5: Inclusive Service Delivery</vt:lpstr>
      <vt:lpstr>Next steps:</vt:lpstr>
    </vt:vector>
  </TitlesOfParts>
  <Company>South Dublin County Council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 Dublin County Integration Strategy 2019-2023  </dc:title>
  <dc:creator>Donna O'Reilly</dc:creator>
  <cp:lastModifiedBy>Brian Leonard</cp:lastModifiedBy>
  <cp:revision>17</cp:revision>
  <dcterms:created xsi:type="dcterms:W3CDTF">2019-02-07T17:13:44Z</dcterms:created>
  <dcterms:modified xsi:type="dcterms:W3CDTF">2019-02-14T16:33:46Z</dcterms:modified>
</cp:coreProperties>
</file>