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8"/>
  </p:notesMasterIdLst>
  <p:handoutMasterIdLst>
    <p:handoutMasterId r:id="rId29"/>
  </p:handoutMasterIdLst>
  <p:sldIdLst>
    <p:sldId id="297" r:id="rId2"/>
    <p:sldId id="300" r:id="rId3"/>
    <p:sldId id="270" r:id="rId4"/>
    <p:sldId id="268" r:id="rId5"/>
    <p:sldId id="292" r:id="rId6"/>
    <p:sldId id="279" r:id="rId7"/>
    <p:sldId id="319" r:id="rId8"/>
    <p:sldId id="313" r:id="rId9"/>
    <p:sldId id="315" r:id="rId10"/>
    <p:sldId id="316" r:id="rId11"/>
    <p:sldId id="320" r:id="rId12"/>
    <p:sldId id="318" r:id="rId13"/>
    <p:sldId id="314" r:id="rId14"/>
    <p:sldId id="307" r:id="rId15"/>
    <p:sldId id="328" r:id="rId16"/>
    <p:sldId id="302" r:id="rId17"/>
    <p:sldId id="311" r:id="rId18"/>
    <p:sldId id="321" r:id="rId19"/>
    <p:sldId id="323" r:id="rId20"/>
    <p:sldId id="322" r:id="rId21"/>
    <p:sldId id="324" r:id="rId22"/>
    <p:sldId id="326" r:id="rId23"/>
    <p:sldId id="325" r:id="rId24"/>
    <p:sldId id="301" r:id="rId25"/>
    <p:sldId id="299" r:id="rId26"/>
    <p:sldId id="327" r:id="rId27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53746"/>
    <a:srgbClr val="009E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80" autoAdjust="0"/>
    <p:restoredTop sz="86410" autoAdjust="0"/>
  </p:normalViewPr>
  <p:slideViewPr>
    <p:cSldViewPr snapToGrid="0">
      <p:cViewPr varScale="1">
        <p:scale>
          <a:sx n="66" d="100"/>
          <a:sy n="66" d="100"/>
        </p:scale>
        <p:origin x="78" y="594"/>
      </p:cViewPr>
      <p:guideLst/>
    </p:cSldViewPr>
  </p:slideViewPr>
  <p:outlineViewPr>
    <p:cViewPr>
      <p:scale>
        <a:sx n="33" d="100"/>
        <a:sy n="33" d="100"/>
      </p:scale>
      <p:origin x="0" y="-1077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51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7552B7-BF34-4AC4-AAC2-D1A80A93C9C7}" type="datetimeFigureOut">
              <a:rPr lang="en-IE" smtClean="0"/>
              <a:t>13/02/2019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380B6C-B731-4358-BBA1-64CFCACD32C4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480371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934045-235C-482E-B12A-4E548CADDEBB}" type="datetimeFigureOut">
              <a:rPr lang="en-IE" smtClean="0"/>
              <a:t>13/02/2019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AFC421-BFC6-4905-9161-7B45245F15D2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16596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FC421-BFC6-4905-9161-7B45245F15D2}" type="slidenum">
              <a:rPr lang="en-IE" smtClean="0"/>
              <a:t>4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233988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FC421-BFC6-4905-9161-7B45245F15D2}" type="slidenum">
              <a:rPr lang="en-IE" smtClean="0"/>
              <a:t>23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315011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FC421-BFC6-4905-9161-7B45245F15D2}" type="slidenum">
              <a:rPr lang="en-IE" smtClean="0"/>
              <a:t>5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0745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FC421-BFC6-4905-9161-7B45245F15D2}" type="slidenum">
              <a:rPr lang="en-IE" smtClean="0"/>
              <a:t>16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89961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FC421-BFC6-4905-9161-7B45245F15D2}" type="slidenum">
              <a:rPr lang="en-IE" smtClean="0"/>
              <a:t>17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13815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FC421-BFC6-4905-9161-7B45245F15D2}" type="slidenum">
              <a:rPr lang="en-IE" smtClean="0"/>
              <a:t>18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497662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FC421-BFC6-4905-9161-7B45245F15D2}" type="slidenum">
              <a:rPr lang="en-IE" smtClean="0"/>
              <a:t>19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3503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FC421-BFC6-4905-9161-7B45245F15D2}" type="slidenum">
              <a:rPr lang="en-IE" smtClean="0"/>
              <a:t>20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48161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FC421-BFC6-4905-9161-7B45245F15D2}" type="slidenum">
              <a:rPr lang="en-IE" smtClean="0"/>
              <a:t>21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922634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FC421-BFC6-4905-9161-7B45245F15D2}" type="slidenum">
              <a:rPr lang="en-IE" smtClean="0"/>
              <a:t>22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55184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5600" y="2304000"/>
            <a:ext cx="8739024" cy="963348"/>
          </a:xfrm>
        </p:spPr>
        <p:txBody>
          <a:bodyPr anchor="t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5609" y="2952015"/>
            <a:ext cx="8739025" cy="88635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3600">
                <a:solidFill>
                  <a:schemeClr val="tx1"/>
                </a:solidFill>
              </a:defRPr>
            </a:lvl1pPr>
            <a:lvl2pPr marL="257144" indent="0" algn="ctr">
              <a:buNone/>
              <a:defRPr sz="1125"/>
            </a:lvl2pPr>
            <a:lvl3pPr marL="514289" indent="0" algn="ctr">
              <a:buNone/>
              <a:defRPr sz="1013"/>
            </a:lvl3pPr>
            <a:lvl4pPr marL="771430" indent="0" algn="ctr">
              <a:buNone/>
              <a:defRPr sz="900"/>
            </a:lvl4pPr>
            <a:lvl5pPr marL="1028573" indent="0" algn="ctr">
              <a:buNone/>
              <a:defRPr sz="900"/>
            </a:lvl5pPr>
            <a:lvl6pPr marL="1285715" indent="0" algn="ctr">
              <a:buNone/>
              <a:defRPr sz="900"/>
            </a:lvl6pPr>
            <a:lvl7pPr marL="1542857" indent="0" algn="ctr">
              <a:buNone/>
              <a:defRPr sz="900"/>
            </a:lvl7pPr>
            <a:lvl8pPr marL="1800000" indent="0" algn="ctr">
              <a:buNone/>
              <a:defRPr sz="900"/>
            </a:lvl8pPr>
            <a:lvl9pPr marL="2057144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02441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5610" y="2304007"/>
            <a:ext cx="5724889" cy="2335733"/>
          </a:xfrm>
        </p:spPr>
        <p:txBody>
          <a:bodyPr anchor="t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8927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37023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5600" y="2304000"/>
            <a:ext cx="8739024" cy="963348"/>
          </a:xfrm>
        </p:spPr>
        <p:txBody>
          <a:bodyPr anchor="t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5609" y="2952015"/>
            <a:ext cx="8739025" cy="88635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3600">
                <a:solidFill>
                  <a:schemeClr val="tx1"/>
                </a:solidFill>
              </a:defRPr>
            </a:lvl1pPr>
            <a:lvl2pPr marL="257144" indent="0" algn="ctr">
              <a:buNone/>
              <a:defRPr sz="1125"/>
            </a:lvl2pPr>
            <a:lvl3pPr marL="514289" indent="0" algn="ctr">
              <a:buNone/>
              <a:defRPr sz="1013"/>
            </a:lvl3pPr>
            <a:lvl4pPr marL="771430" indent="0" algn="ctr">
              <a:buNone/>
              <a:defRPr sz="900"/>
            </a:lvl4pPr>
            <a:lvl5pPr marL="1028573" indent="0" algn="ctr">
              <a:buNone/>
              <a:defRPr sz="900"/>
            </a:lvl5pPr>
            <a:lvl6pPr marL="1285715" indent="0" algn="ctr">
              <a:buNone/>
              <a:defRPr sz="900"/>
            </a:lvl6pPr>
            <a:lvl7pPr marL="1542857" indent="0" algn="ctr">
              <a:buNone/>
              <a:defRPr sz="900"/>
            </a:lvl7pPr>
            <a:lvl8pPr marL="1800000" indent="0" algn="ctr">
              <a:buNone/>
              <a:defRPr sz="900"/>
            </a:lvl8pPr>
            <a:lvl9pPr marL="2057144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27474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Li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5600" y="2304000"/>
            <a:ext cx="8739024" cy="963348"/>
          </a:xfrm>
        </p:spPr>
        <p:txBody>
          <a:bodyPr anchor="t">
            <a:normAutofit/>
          </a:bodyPr>
          <a:lstStyle>
            <a:lvl1pPr algn="l"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5609" y="2952015"/>
            <a:ext cx="8739025" cy="88635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3600">
                <a:solidFill>
                  <a:schemeClr val="bg2"/>
                </a:solidFill>
              </a:defRPr>
            </a:lvl1pPr>
            <a:lvl2pPr marL="257144" indent="0" algn="ctr">
              <a:buNone/>
              <a:defRPr sz="1125"/>
            </a:lvl2pPr>
            <a:lvl3pPr marL="514289" indent="0" algn="ctr">
              <a:buNone/>
              <a:defRPr sz="1013"/>
            </a:lvl3pPr>
            <a:lvl4pPr marL="771430" indent="0" algn="ctr">
              <a:buNone/>
              <a:defRPr sz="900"/>
            </a:lvl4pPr>
            <a:lvl5pPr marL="1028573" indent="0" algn="ctr">
              <a:buNone/>
              <a:defRPr sz="900"/>
            </a:lvl5pPr>
            <a:lvl6pPr marL="1285715" indent="0" algn="ctr">
              <a:buNone/>
              <a:defRPr sz="900"/>
            </a:lvl6pPr>
            <a:lvl7pPr marL="1542857" indent="0" algn="ctr">
              <a:buNone/>
              <a:defRPr sz="900"/>
            </a:lvl7pPr>
            <a:lvl8pPr marL="1800000" indent="0" algn="ctr">
              <a:buNone/>
              <a:defRPr sz="900"/>
            </a:lvl8pPr>
            <a:lvl9pPr marL="2057144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13640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118578"/>
            <a:ext cx="12192000" cy="394935"/>
          </a:xfrm>
        </p:spPr>
        <p:txBody>
          <a:bodyPr/>
          <a:lstStyle>
            <a:lvl1pPr marL="0" indent="0" algn="ctr">
              <a:buNone/>
              <a:defRPr sz="1400" b="1" baseline="0"/>
            </a:lvl1pPr>
          </a:lstStyle>
          <a:p>
            <a:pPr lvl="0"/>
            <a:r>
              <a:rPr lang="en-US" dirty="0" smtClean="0"/>
              <a:t>Building Homes, Improving Lives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87374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5603" y="1825625"/>
            <a:ext cx="4336356" cy="4351338"/>
          </a:xfrm>
        </p:spPr>
        <p:txBody>
          <a:bodyPr>
            <a:normAutofit/>
          </a:bodyPr>
          <a:lstStyle>
            <a:lvl1pPr marL="0" indent="0">
              <a:lnSpc>
                <a:spcPts val="1350"/>
              </a:lnSpc>
              <a:spcBef>
                <a:spcPts val="450"/>
              </a:spcBef>
              <a:buNone/>
              <a:defRPr sz="1200"/>
            </a:lvl1pPr>
            <a:lvl2pPr marL="257144" indent="0">
              <a:buNone/>
              <a:defRPr/>
            </a:lvl2pPr>
            <a:lvl3pPr marL="514289" indent="0">
              <a:buNone/>
              <a:defRPr/>
            </a:lvl3pPr>
            <a:lvl4pPr marL="771430" indent="0">
              <a:buNone/>
              <a:defRPr/>
            </a:lvl4pPr>
            <a:lvl5pPr marL="1028573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9600" y="1825625"/>
            <a:ext cx="5760000" cy="4351338"/>
          </a:xfrm>
        </p:spPr>
        <p:txBody>
          <a:bodyPr>
            <a:normAutofit/>
          </a:bodyPr>
          <a:lstStyle>
            <a:lvl1pPr marL="0" indent="0">
              <a:lnSpc>
                <a:spcPts val="1350"/>
              </a:lnSpc>
              <a:spcBef>
                <a:spcPts val="450"/>
              </a:spcBef>
              <a:buNone/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162" y="4498843"/>
            <a:ext cx="2942847" cy="236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63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lide_Li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5600" y="2304000"/>
            <a:ext cx="8739024" cy="963348"/>
          </a:xfrm>
        </p:spPr>
        <p:txBody>
          <a:bodyPr anchor="t">
            <a:normAutofit/>
          </a:bodyPr>
          <a:lstStyle>
            <a:lvl1pPr algn="l"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5609" y="2952015"/>
            <a:ext cx="8739025" cy="88635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3600">
                <a:solidFill>
                  <a:schemeClr val="bg2"/>
                </a:solidFill>
              </a:defRPr>
            </a:lvl1pPr>
            <a:lvl2pPr marL="257144" indent="0" algn="ctr">
              <a:buNone/>
              <a:defRPr sz="1125"/>
            </a:lvl2pPr>
            <a:lvl3pPr marL="514289" indent="0" algn="ctr">
              <a:buNone/>
              <a:defRPr sz="1013"/>
            </a:lvl3pPr>
            <a:lvl4pPr marL="771430" indent="0" algn="ctr">
              <a:buNone/>
              <a:defRPr sz="900"/>
            </a:lvl4pPr>
            <a:lvl5pPr marL="1028573" indent="0" algn="ctr">
              <a:buNone/>
              <a:defRPr sz="900"/>
            </a:lvl5pPr>
            <a:lvl6pPr marL="1285715" indent="0" algn="ctr">
              <a:buNone/>
              <a:defRPr sz="900"/>
            </a:lvl6pPr>
            <a:lvl7pPr marL="1542857" indent="0" algn="ctr">
              <a:buNone/>
              <a:defRPr sz="900"/>
            </a:lvl7pPr>
            <a:lvl8pPr marL="1800000" indent="0" algn="ctr">
              <a:buNone/>
              <a:defRPr sz="900"/>
            </a:lvl8pPr>
            <a:lvl9pPr marL="2057144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83719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lide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5600" y="2304000"/>
            <a:ext cx="8739024" cy="963348"/>
          </a:xfrm>
        </p:spPr>
        <p:txBody>
          <a:bodyPr anchor="t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5609" y="2952015"/>
            <a:ext cx="8739025" cy="88635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3600">
                <a:solidFill>
                  <a:schemeClr val="tx1"/>
                </a:solidFill>
              </a:defRPr>
            </a:lvl1pPr>
            <a:lvl2pPr marL="257144" indent="0" algn="ctr">
              <a:buNone/>
              <a:defRPr sz="1125"/>
            </a:lvl2pPr>
            <a:lvl3pPr marL="514289" indent="0" algn="ctr">
              <a:buNone/>
              <a:defRPr sz="1013"/>
            </a:lvl3pPr>
            <a:lvl4pPr marL="771430" indent="0" algn="ctr">
              <a:buNone/>
              <a:defRPr sz="900"/>
            </a:lvl4pPr>
            <a:lvl5pPr marL="1028573" indent="0" algn="ctr">
              <a:buNone/>
              <a:defRPr sz="900"/>
            </a:lvl5pPr>
            <a:lvl6pPr marL="1285715" indent="0" algn="ctr">
              <a:buNone/>
              <a:defRPr sz="900"/>
            </a:lvl6pPr>
            <a:lvl7pPr marL="1542857" indent="0" algn="ctr">
              <a:buNone/>
              <a:defRPr sz="900"/>
            </a:lvl7pPr>
            <a:lvl8pPr marL="1800000" indent="0" algn="ctr">
              <a:buNone/>
              <a:defRPr sz="900"/>
            </a:lvl8pPr>
            <a:lvl9pPr marL="2057144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18563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86317" y="1440000"/>
            <a:ext cx="10992000" cy="45360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IE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162" y="4498844"/>
            <a:ext cx="2942847" cy="236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15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_Fiv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144000" y="1440000"/>
            <a:ext cx="5376000" cy="45360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I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86316" y="1439862"/>
            <a:ext cx="2592000" cy="21600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IE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365157" y="1439862"/>
            <a:ext cx="2592000" cy="21600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IE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86316" y="3816000"/>
            <a:ext cx="2592000" cy="21600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IE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365157" y="3816000"/>
            <a:ext cx="2592000" cy="21600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IE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162" y="4498844"/>
            <a:ext cx="2942847" cy="236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31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5600" y="720002"/>
            <a:ext cx="10464000" cy="4653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5600" y="1980000"/>
            <a:ext cx="10464000" cy="385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8844635" y="6173802"/>
            <a:ext cx="1155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accent1"/>
                </a:solidFill>
              </a:defRPr>
            </a:lvl1pPr>
          </a:lstStyle>
          <a:p>
            <a:fld id="{0AB4409D-B678-4637-8DF7-F368D3F6EF33}" type="datetimeFigureOut">
              <a:rPr lang="en-IE" smtClean="0"/>
              <a:pPr/>
              <a:t>13/02/2019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3760209" y="6173802"/>
            <a:ext cx="4947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accent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0137432" y="6173802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accent1"/>
                </a:solidFill>
              </a:defRPr>
            </a:lvl1pPr>
          </a:lstStyle>
          <a:p>
            <a:fld id="{FFAFBC82-9578-4593-ACA7-BDA347679CB2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475512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96" r:id="rId2"/>
    <p:sldLayoutId id="2147483697" r:id="rId3"/>
    <p:sldLayoutId id="2147483686" r:id="rId4"/>
    <p:sldLayoutId id="2147483688" r:id="rId5"/>
    <p:sldLayoutId id="2147483698" r:id="rId6"/>
    <p:sldLayoutId id="2147483699" r:id="rId7"/>
    <p:sldLayoutId id="2147483691" r:id="rId8"/>
    <p:sldLayoutId id="2147483700" r:id="rId9"/>
    <p:sldLayoutId id="2147483701" r:id="rId10"/>
    <p:sldLayoutId id="2147483702" r:id="rId11"/>
  </p:sldLayoutIdLst>
  <p:txStyles>
    <p:titleStyle>
      <a:lvl1pPr algn="l" defTabSz="514289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28573" indent="-128573" algn="l" defTabSz="514289" rtl="0" eaLnBrk="1" latinLnBrk="0" hangingPunct="1">
        <a:lnSpc>
          <a:spcPts val="1500"/>
        </a:lnSpc>
        <a:spcBef>
          <a:spcPts val="1350"/>
        </a:spcBef>
        <a:buClr>
          <a:schemeClr val="tx2"/>
        </a:buClr>
        <a:buFont typeface="Arial" panose="020B0604020202020204" pitchFamily="34" charset="0"/>
        <a:buChar char="•"/>
        <a:defRPr sz="1350" kern="1200">
          <a:solidFill>
            <a:schemeClr val="bg2"/>
          </a:solidFill>
          <a:latin typeface="+mn-lt"/>
          <a:ea typeface="+mn-ea"/>
          <a:cs typeface="+mn-cs"/>
        </a:defRPr>
      </a:lvl1pPr>
      <a:lvl2pPr marL="385718" indent="-128573" algn="l" defTabSz="514289" rtl="0" eaLnBrk="1" latinLnBrk="0" hangingPunct="1">
        <a:lnSpc>
          <a:spcPts val="1500"/>
        </a:lnSpc>
        <a:spcBef>
          <a:spcPts val="1350"/>
        </a:spcBef>
        <a:buClr>
          <a:schemeClr val="tx2"/>
        </a:buClr>
        <a:buFont typeface="Arial" panose="020B0604020202020204" pitchFamily="34" charset="0"/>
        <a:buChar char="•"/>
        <a:defRPr sz="1350" kern="1200">
          <a:solidFill>
            <a:schemeClr val="bg2"/>
          </a:solidFill>
          <a:latin typeface="+mn-lt"/>
          <a:ea typeface="+mn-ea"/>
          <a:cs typeface="+mn-cs"/>
        </a:defRPr>
      </a:lvl2pPr>
      <a:lvl3pPr marL="642858" indent="-128573" algn="l" defTabSz="514289" rtl="0" eaLnBrk="1" latinLnBrk="0" hangingPunct="1">
        <a:lnSpc>
          <a:spcPts val="1500"/>
        </a:lnSpc>
        <a:spcBef>
          <a:spcPts val="1350"/>
        </a:spcBef>
        <a:buClr>
          <a:schemeClr val="tx2"/>
        </a:buClr>
        <a:buFont typeface="Arial" panose="020B0604020202020204" pitchFamily="34" charset="0"/>
        <a:buChar char="•"/>
        <a:defRPr sz="1350" kern="1200">
          <a:solidFill>
            <a:schemeClr val="bg2"/>
          </a:solidFill>
          <a:latin typeface="+mn-lt"/>
          <a:ea typeface="+mn-ea"/>
          <a:cs typeface="+mn-cs"/>
        </a:defRPr>
      </a:lvl3pPr>
      <a:lvl4pPr marL="900001" indent="-128573" algn="l" defTabSz="514289" rtl="0" eaLnBrk="1" latinLnBrk="0" hangingPunct="1">
        <a:lnSpc>
          <a:spcPts val="1500"/>
        </a:lnSpc>
        <a:spcBef>
          <a:spcPts val="1350"/>
        </a:spcBef>
        <a:buClr>
          <a:schemeClr val="tx2"/>
        </a:buClr>
        <a:buFont typeface="Arial" panose="020B0604020202020204" pitchFamily="34" charset="0"/>
        <a:buChar char="•"/>
        <a:defRPr sz="1350" kern="1200">
          <a:solidFill>
            <a:schemeClr val="bg2"/>
          </a:solidFill>
          <a:latin typeface="+mn-lt"/>
          <a:ea typeface="+mn-ea"/>
          <a:cs typeface="+mn-cs"/>
        </a:defRPr>
      </a:lvl4pPr>
      <a:lvl5pPr marL="1157143" indent="-128573" algn="l" defTabSz="514289" rtl="0" eaLnBrk="1" latinLnBrk="0" hangingPunct="1">
        <a:lnSpc>
          <a:spcPts val="1500"/>
        </a:lnSpc>
        <a:spcBef>
          <a:spcPts val="1350"/>
        </a:spcBef>
        <a:buClr>
          <a:schemeClr val="tx2"/>
        </a:buClr>
        <a:buFont typeface="Arial" panose="020B0604020202020204" pitchFamily="34" charset="0"/>
        <a:buChar char="•"/>
        <a:defRPr sz="1350" kern="1200">
          <a:solidFill>
            <a:schemeClr val="bg2"/>
          </a:solidFill>
          <a:latin typeface="+mn-lt"/>
          <a:ea typeface="+mn-ea"/>
          <a:cs typeface="+mn-cs"/>
        </a:defRPr>
      </a:lvl5pPr>
      <a:lvl6pPr marL="1414288" indent="-128573" algn="l" defTabSz="514289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428" indent="-128573" algn="l" defTabSz="514289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573" indent="-128573" algn="l" defTabSz="514289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718" indent="-128573" algn="l" defTabSz="514289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28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44" algn="l" defTabSz="51428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289" algn="l" defTabSz="51428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430" algn="l" defTabSz="51428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573" algn="l" defTabSz="51428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715" algn="l" defTabSz="51428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857" algn="l" defTabSz="51428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000" algn="l" defTabSz="51428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144" algn="l" defTabSz="51428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042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5600" y="2304000"/>
            <a:ext cx="9785316" cy="138832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I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Delivering Housing Solutions </a:t>
            </a:r>
            <a:endParaRPr lang="en-I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5599" y="4757665"/>
            <a:ext cx="8905642" cy="1446365"/>
          </a:xfrm>
        </p:spPr>
        <p:txBody>
          <a:bodyPr>
            <a:normAutofit/>
          </a:bodyPr>
          <a:lstStyle/>
          <a:p>
            <a:r>
              <a:rPr lang="en-I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SDCC SPC </a:t>
            </a:r>
          </a:p>
          <a:p>
            <a:r>
              <a:rPr lang="en-I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en-IE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I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February 2019</a:t>
            </a:r>
            <a:endParaRPr lang="en-I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693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0617" y="4820481"/>
            <a:ext cx="76089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IE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60617" y="448914"/>
            <a:ext cx="11160823" cy="465333"/>
          </a:xfrm>
        </p:spPr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5" name="Rectangle 4"/>
          <p:cNvSpPr/>
          <p:nvPr/>
        </p:nvSpPr>
        <p:spPr>
          <a:xfrm>
            <a:off x="8826204" y="2577220"/>
            <a:ext cx="343247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9E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Housing Development </a:t>
            </a:r>
            <a:endParaRPr lang="en-US" b="1" dirty="0">
              <a:solidFill>
                <a:srgbClr val="009E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Needs Housing of 3 bed homes funded through CALF and PAA</a:t>
            </a:r>
          </a:p>
          <a:p>
            <a:endPara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IE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73" y="5311675"/>
            <a:ext cx="2263902" cy="110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599" y="4638233"/>
            <a:ext cx="1250676" cy="5878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358" y="914247"/>
            <a:ext cx="7708604" cy="5451973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0" y="1"/>
            <a:ext cx="12192000" cy="828621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5142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IE" dirty="0" smtClean="0">
                <a:solidFill>
                  <a:schemeClr val="tx1"/>
                </a:solidFill>
              </a:rPr>
              <a:t/>
            </a:r>
            <a:br>
              <a:rPr lang="en-IE" dirty="0" smtClean="0">
                <a:solidFill>
                  <a:schemeClr val="tx1"/>
                </a:solidFill>
              </a:rPr>
            </a:br>
            <a:r>
              <a:rPr lang="en-IE" sz="12800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IE" sz="12800" dirty="0" smtClean="0">
                <a:solidFill>
                  <a:schemeClr val="tx1"/>
                </a:solidFill>
              </a:rPr>
              <a:t>Moy </a:t>
            </a:r>
            <a:r>
              <a:rPr lang="en-IE" sz="12800" dirty="0" err="1" smtClean="0">
                <a:solidFill>
                  <a:schemeClr val="tx1"/>
                </a:solidFill>
              </a:rPr>
              <a:t>Glas</a:t>
            </a:r>
            <a:r>
              <a:rPr lang="en-IE" sz="12800" dirty="0" smtClean="0">
                <a:solidFill>
                  <a:schemeClr val="tx1"/>
                </a:solidFill>
              </a:rPr>
              <a:t> Glade, Lucan, Co. Dublin:14 completed units</a:t>
            </a:r>
          </a:p>
          <a:p>
            <a:pPr algn="ctr"/>
            <a:r>
              <a:rPr lang="en-IE" sz="4000" dirty="0" smtClean="0">
                <a:solidFill>
                  <a:schemeClr val="tx1"/>
                </a:solidFill>
              </a:rPr>
              <a:t> </a:t>
            </a:r>
            <a:endParaRPr lang="en-IE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12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42912" y="720001"/>
            <a:ext cx="11160823" cy="465333"/>
          </a:xfrm>
        </p:spPr>
        <p:txBody>
          <a:bodyPr>
            <a:normAutofit/>
          </a:bodyPr>
          <a:lstStyle/>
          <a:p>
            <a:r>
              <a:rPr lang="en-IE" dirty="0" err="1" smtClean="0"/>
              <a:t>Ardsolus</a:t>
            </a:r>
            <a:r>
              <a:rPr lang="en-IE" dirty="0" smtClean="0"/>
              <a:t>, </a:t>
            </a:r>
            <a:r>
              <a:rPr lang="en-IE" dirty="0" err="1" smtClean="0"/>
              <a:t>Brownsbarn</a:t>
            </a:r>
            <a:r>
              <a:rPr lang="en-IE" dirty="0" smtClean="0"/>
              <a:t>, Tallaght – 10 Homes under Construction</a:t>
            </a:r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374011" y="5012359"/>
            <a:ext cx="7457503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9E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Development </a:t>
            </a:r>
            <a:endParaRPr lang="en-US" b="1" dirty="0">
              <a:solidFill>
                <a:srgbClr val="009E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Needs – 3 Bed homes to be funded through CALF and PAA</a:t>
            </a:r>
          </a:p>
          <a:p>
            <a:endPara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IE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1"/>
          <a:stretch/>
        </p:blipFill>
        <p:spPr>
          <a:xfrm>
            <a:off x="5033010" y="5872480"/>
            <a:ext cx="2263902" cy="614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46" y="1185334"/>
            <a:ext cx="4448264" cy="35975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844" y="1185334"/>
            <a:ext cx="2656670" cy="25065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407" y="3170685"/>
            <a:ext cx="4225169" cy="31958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039" y="5820293"/>
            <a:ext cx="1250676" cy="587817"/>
          </a:xfrm>
          <a:prstGeom prst="rect">
            <a:avLst/>
          </a:prstGeom>
        </p:spPr>
      </p:pic>
      <p:sp>
        <p:nvSpPr>
          <p:cNvPr id="11" name="Title 3"/>
          <p:cNvSpPr txBox="1">
            <a:spLocks/>
          </p:cNvSpPr>
          <p:nvPr/>
        </p:nvSpPr>
        <p:spPr>
          <a:xfrm>
            <a:off x="0" y="0"/>
            <a:ext cx="12192000" cy="106539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5142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IE" sz="3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IE" sz="41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Ardsolas</a:t>
            </a:r>
            <a:r>
              <a:rPr lang="en-IE" sz="4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IE" sz="4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Brownsbarn</a:t>
            </a:r>
            <a:r>
              <a:rPr lang="en-IE" sz="4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Tallaght: 10 homes under construction</a:t>
            </a:r>
          </a:p>
          <a:p>
            <a:pPr algn="ctr"/>
            <a:r>
              <a:rPr lang="en-IE" sz="4000" dirty="0" smtClean="0">
                <a:solidFill>
                  <a:schemeClr val="tx1"/>
                </a:solidFill>
              </a:rPr>
              <a:t> </a:t>
            </a:r>
            <a:endParaRPr lang="en-IE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37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42912" y="720001"/>
            <a:ext cx="11160823" cy="465333"/>
          </a:xfrm>
        </p:spPr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360617" y="4820481"/>
            <a:ext cx="760893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9E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Housing Development </a:t>
            </a:r>
            <a:endParaRPr lang="en-US" b="1" dirty="0">
              <a:solidFill>
                <a:srgbClr val="009E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Needs Housing funded through CALF and PAA</a:t>
            </a:r>
          </a:p>
          <a:p>
            <a:r>
              <a:rPr lang="en-US" sz="1600" dirty="0" smtClean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Mix of 36 no. 3 bed and 4 no. 2 bed homes</a:t>
            </a:r>
          </a:p>
          <a:p>
            <a:endPara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IE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34"/>
          <a:stretch/>
        </p:blipFill>
        <p:spPr>
          <a:xfrm>
            <a:off x="5770626" y="5862918"/>
            <a:ext cx="2263902" cy="5908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119" y="5828858"/>
            <a:ext cx="1250676" cy="5878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52988" y="2289176"/>
            <a:ext cx="5348721" cy="3141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871" y="1649981"/>
            <a:ext cx="4228903" cy="26663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11346" r="18868" b="11149"/>
          <a:stretch/>
        </p:blipFill>
        <p:spPr>
          <a:xfrm>
            <a:off x="510073" y="1329593"/>
            <a:ext cx="3838046" cy="2794000"/>
          </a:xfrm>
          <a:prstGeom prst="rect">
            <a:avLst/>
          </a:prstGeom>
        </p:spPr>
      </p:pic>
      <p:sp>
        <p:nvSpPr>
          <p:cNvPr id="11" name="Title 3"/>
          <p:cNvSpPr txBox="1">
            <a:spLocks/>
          </p:cNvSpPr>
          <p:nvPr/>
        </p:nvSpPr>
        <p:spPr>
          <a:xfrm>
            <a:off x="0" y="0"/>
            <a:ext cx="12192000" cy="9525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5142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IE" sz="3200" dirty="0" smtClean="0">
              <a:solidFill>
                <a:schemeClr val="tx1"/>
              </a:solidFill>
            </a:endParaRPr>
          </a:p>
          <a:p>
            <a:pPr algn="ctr"/>
            <a:r>
              <a:rPr lang="en-IE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Newcastle</a:t>
            </a:r>
            <a:r>
              <a:rPr lang="en-IE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Dublin </a:t>
            </a:r>
            <a:r>
              <a:rPr lang="en-IE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22: 40 </a:t>
            </a:r>
            <a:r>
              <a:rPr lang="en-IE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Homes </a:t>
            </a:r>
            <a:r>
              <a:rPr lang="en-IE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commence on site</a:t>
            </a:r>
            <a:endParaRPr lang="en-IE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IE" sz="3200" dirty="0" smtClean="0">
                <a:solidFill>
                  <a:schemeClr val="tx1"/>
                </a:solidFill>
              </a:rPr>
              <a:t> </a:t>
            </a:r>
            <a:endParaRPr lang="en-IE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62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0" y="952666"/>
            <a:ext cx="8200893" cy="538978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826204" y="2577220"/>
            <a:ext cx="343247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9E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Housing Development </a:t>
            </a:r>
            <a:endParaRPr lang="en-US" b="1" dirty="0">
              <a:solidFill>
                <a:srgbClr val="009E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Needs Housing of 2 bed apartments funded through CALF and PAA</a:t>
            </a:r>
          </a:p>
          <a:p>
            <a:endPara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IE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45"/>
          <a:stretch/>
        </p:blipFill>
        <p:spPr>
          <a:xfrm>
            <a:off x="9842373" y="5798371"/>
            <a:ext cx="2263902" cy="6183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599" y="5089257"/>
            <a:ext cx="1250676" cy="587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0" y="0"/>
            <a:ext cx="12192000" cy="106539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5142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IE" sz="3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IE" sz="3200" dirty="0" err="1">
                <a:solidFill>
                  <a:schemeClr val="tx1"/>
                </a:solidFill>
              </a:rPr>
              <a:t>Àrd</a:t>
            </a:r>
            <a:r>
              <a:rPr lang="en-IE" sz="3200" dirty="0">
                <a:solidFill>
                  <a:schemeClr val="tx1"/>
                </a:solidFill>
              </a:rPr>
              <a:t> </a:t>
            </a:r>
            <a:r>
              <a:rPr lang="en-IE" sz="3200" dirty="0" err="1">
                <a:solidFill>
                  <a:schemeClr val="tx1"/>
                </a:solidFill>
              </a:rPr>
              <a:t>Mor</a:t>
            </a:r>
            <a:r>
              <a:rPr lang="en-IE" sz="3200" dirty="0">
                <a:solidFill>
                  <a:schemeClr val="tx1"/>
                </a:solidFill>
              </a:rPr>
              <a:t> Court, Tallaght,  Dublin </a:t>
            </a:r>
            <a:r>
              <a:rPr lang="en-IE" sz="3200" dirty="0" smtClean="0">
                <a:solidFill>
                  <a:schemeClr val="tx1"/>
                </a:solidFill>
              </a:rPr>
              <a:t>24: 4 </a:t>
            </a:r>
            <a:r>
              <a:rPr lang="en-IE" sz="3200" dirty="0">
                <a:solidFill>
                  <a:schemeClr val="tx1"/>
                </a:solidFill>
              </a:rPr>
              <a:t>Units to be constructed</a:t>
            </a:r>
          </a:p>
          <a:p>
            <a:pPr algn="ctr"/>
            <a:r>
              <a:rPr lang="en-IE" sz="3200" dirty="0" smtClean="0">
                <a:solidFill>
                  <a:schemeClr val="tx1"/>
                </a:solidFill>
              </a:rPr>
              <a:t> </a:t>
            </a:r>
            <a:endParaRPr lang="en-IE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81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338755" cy="1185335"/>
          </a:xfrm>
          <a:solidFill>
            <a:schemeClr val="tx2"/>
          </a:solidFill>
        </p:spPr>
        <p:txBody>
          <a:bodyPr>
            <a:normAutofit/>
          </a:bodyPr>
          <a:lstStyle/>
          <a:p>
            <a:pPr algn="ctr"/>
            <a:r>
              <a:rPr lang="en-IE" dirty="0" smtClean="0">
                <a:solidFill>
                  <a:schemeClr val="tx1"/>
                </a:solidFill>
              </a:rPr>
              <a:t/>
            </a:r>
            <a:br>
              <a:rPr lang="en-IE" dirty="0" smtClean="0">
                <a:solidFill>
                  <a:schemeClr val="tx1"/>
                </a:solidFill>
              </a:rPr>
            </a:br>
            <a:r>
              <a:rPr lang="en-IE" sz="4000" dirty="0" err="1">
                <a:solidFill>
                  <a:schemeClr val="tx1"/>
                </a:solidFill>
              </a:rPr>
              <a:t>Àrd</a:t>
            </a:r>
            <a:r>
              <a:rPr lang="en-IE" sz="4000" dirty="0">
                <a:solidFill>
                  <a:schemeClr val="tx1"/>
                </a:solidFill>
              </a:rPr>
              <a:t> </a:t>
            </a:r>
            <a:r>
              <a:rPr lang="en-IE" sz="4000" dirty="0" err="1" smtClean="0">
                <a:solidFill>
                  <a:schemeClr val="tx1"/>
                </a:solidFill>
              </a:rPr>
              <a:t>Mor</a:t>
            </a:r>
            <a:r>
              <a:rPr lang="en-IE" sz="4000" dirty="0" smtClean="0">
                <a:solidFill>
                  <a:schemeClr val="tx1"/>
                </a:solidFill>
              </a:rPr>
              <a:t> Fire </a:t>
            </a:r>
            <a:endParaRPr lang="en-IE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14489" y="1388532"/>
            <a:ext cx="12056533" cy="459729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Clr>
                <a:srgbClr val="009E77"/>
              </a:buClr>
              <a:buFont typeface="Wingdings" panose="05000000000000000000" pitchFamily="2" charset="2"/>
              <a:buChar char="§"/>
            </a:pPr>
            <a:r>
              <a:rPr lang="en-IE" sz="2800" dirty="0" smtClean="0">
                <a:solidFill>
                  <a:schemeClr val="bg1"/>
                </a:solidFill>
              </a:rPr>
              <a:t>July 2018.</a:t>
            </a:r>
            <a:endParaRPr lang="en-IE" sz="28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009E77"/>
              </a:buClr>
              <a:buFont typeface="Wingdings" panose="05000000000000000000" pitchFamily="2" charset="2"/>
              <a:buChar char="§"/>
            </a:pPr>
            <a:r>
              <a:rPr lang="en-IE" sz="2800" dirty="0" smtClean="0">
                <a:solidFill>
                  <a:schemeClr val="bg1"/>
                </a:solidFill>
              </a:rPr>
              <a:t>Two properties badly damaged &amp; substantial work needed.</a:t>
            </a:r>
            <a:endParaRPr lang="en-IE" sz="28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009E77"/>
              </a:buClr>
              <a:buFont typeface="Wingdings" panose="05000000000000000000" pitchFamily="2" charset="2"/>
              <a:buChar char="§"/>
            </a:pPr>
            <a:r>
              <a:rPr lang="en-IE" sz="2800" dirty="0" smtClean="0">
                <a:solidFill>
                  <a:schemeClr val="bg1"/>
                </a:solidFill>
              </a:rPr>
              <a:t>One tenant rehoused through another AHB. One tenant temporarily rehoused in </a:t>
            </a:r>
            <a:r>
              <a:rPr lang="en-IE" sz="2800" dirty="0" err="1" smtClean="0">
                <a:solidFill>
                  <a:schemeClr val="bg1"/>
                </a:solidFill>
              </a:rPr>
              <a:t>Gleann</a:t>
            </a:r>
            <a:r>
              <a:rPr lang="en-IE" sz="2800" dirty="0" smtClean="0">
                <a:solidFill>
                  <a:schemeClr val="bg1"/>
                </a:solidFill>
              </a:rPr>
              <a:t> </a:t>
            </a:r>
            <a:r>
              <a:rPr lang="en-IE" sz="2800" dirty="0" err="1" smtClean="0">
                <a:solidFill>
                  <a:schemeClr val="bg1"/>
                </a:solidFill>
              </a:rPr>
              <a:t>na</a:t>
            </a:r>
            <a:r>
              <a:rPr lang="en-IE" sz="2800" dirty="0" smtClean="0">
                <a:solidFill>
                  <a:schemeClr val="bg1"/>
                </a:solidFill>
              </a:rPr>
              <a:t> </a:t>
            </a:r>
            <a:r>
              <a:rPr lang="en-IE" sz="2800" dirty="0" err="1" smtClean="0">
                <a:solidFill>
                  <a:schemeClr val="bg1"/>
                </a:solidFill>
              </a:rPr>
              <a:t>h</a:t>
            </a:r>
            <a:r>
              <a:rPr lang="en-IE" sz="2800" dirty="0" err="1">
                <a:solidFill>
                  <a:schemeClr val="bg1"/>
                </a:solidFill>
              </a:rPr>
              <a:t>E</a:t>
            </a:r>
            <a:r>
              <a:rPr lang="en-IE" sz="2800" dirty="0" err="1" smtClean="0">
                <a:solidFill>
                  <a:schemeClr val="bg1"/>
                </a:solidFill>
              </a:rPr>
              <a:t>orna</a:t>
            </a:r>
            <a:r>
              <a:rPr lang="en-IE" sz="2800" dirty="0" smtClean="0">
                <a:solidFill>
                  <a:schemeClr val="bg1"/>
                </a:solidFill>
              </a:rPr>
              <a:t>. </a:t>
            </a:r>
            <a:endParaRPr lang="en-IE" sz="28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009E77"/>
              </a:buClr>
              <a:buFont typeface="Wingdings" panose="05000000000000000000" pitchFamily="2" charset="2"/>
              <a:buChar char="§"/>
            </a:pPr>
            <a:r>
              <a:rPr lang="en-IE" sz="2800" dirty="0" smtClean="0">
                <a:solidFill>
                  <a:schemeClr val="bg1"/>
                </a:solidFill>
              </a:rPr>
              <a:t>Discussions ongoing with the Insurance company. </a:t>
            </a:r>
            <a:endParaRPr lang="en-IE" sz="2800" dirty="0">
              <a:solidFill>
                <a:schemeClr val="bg1"/>
              </a:solidFill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53497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338755" cy="1185335"/>
          </a:xfrm>
          <a:solidFill>
            <a:schemeClr val="tx2"/>
          </a:solidFill>
        </p:spPr>
        <p:txBody>
          <a:bodyPr>
            <a:normAutofit/>
          </a:bodyPr>
          <a:lstStyle/>
          <a:p>
            <a:pPr algn="ctr"/>
            <a:r>
              <a:rPr lang="en-IE" dirty="0" smtClean="0">
                <a:solidFill>
                  <a:schemeClr val="tx1"/>
                </a:solidFill>
              </a:rPr>
              <a:t/>
            </a:r>
            <a:br>
              <a:rPr lang="en-IE" dirty="0" smtClean="0">
                <a:solidFill>
                  <a:schemeClr val="tx1"/>
                </a:solidFill>
              </a:rPr>
            </a:br>
            <a:r>
              <a:rPr lang="en-IE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Asset Management</a:t>
            </a:r>
            <a:endParaRPr lang="en-IE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14489" y="1388532"/>
            <a:ext cx="12056533" cy="459729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Clr>
                <a:srgbClr val="009E77"/>
              </a:buClr>
              <a:buFont typeface="Wingdings" panose="05000000000000000000" pitchFamily="2" charset="2"/>
              <a:buChar char="§"/>
            </a:pPr>
            <a:r>
              <a:rPr lang="en-IE" sz="2600" dirty="0">
                <a:solidFill>
                  <a:schemeClr val="bg1"/>
                </a:solidFill>
              </a:rPr>
              <a:t>Annual budget of €7m </a:t>
            </a:r>
            <a:r>
              <a:rPr lang="en-IE" sz="2600" dirty="0" smtClean="0">
                <a:solidFill>
                  <a:schemeClr val="bg1"/>
                </a:solidFill>
              </a:rPr>
              <a:t>+.</a:t>
            </a:r>
            <a:endParaRPr lang="en-IE" sz="26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009E77"/>
              </a:buClr>
              <a:buFont typeface="Wingdings" panose="05000000000000000000" pitchFamily="2" charset="2"/>
              <a:buChar char="§"/>
            </a:pPr>
            <a:r>
              <a:rPr lang="en-IE" sz="2600" dirty="0" smtClean="0">
                <a:solidFill>
                  <a:schemeClr val="bg1"/>
                </a:solidFill>
              </a:rPr>
              <a:t>Upgraded </a:t>
            </a:r>
            <a:r>
              <a:rPr lang="en-IE" sz="2800" dirty="0" smtClean="0">
                <a:solidFill>
                  <a:srgbClr val="253746"/>
                </a:solidFill>
              </a:rPr>
              <a:t>2,017</a:t>
            </a:r>
            <a:r>
              <a:rPr lang="en-IE" sz="2600" dirty="0" smtClean="0">
                <a:solidFill>
                  <a:schemeClr val="bg1"/>
                </a:solidFill>
              </a:rPr>
              <a:t> homes. </a:t>
            </a:r>
            <a:endParaRPr lang="en-IE" sz="26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009E77"/>
              </a:buClr>
              <a:buFont typeface="Wingdings" panose="05000000000000000000" pitchFamily="2" charset="2"/>
              <a:buChar char="§"/>
            </a:pPr>
            <a:r>
              <a:rPr lang="en-IE" sz="2600" dirty="0" smtClean="0">
                <a:solidFill>
                  <a:schemeClr val="bg1"/>
                </a:solidFill>
              </a:rPr>
              <a:t>Total </a:t>
            </a:r>
            <a:r>
              <a:rPr lang="en-IE" sz="2600" dirty="0">
                <a:solidFill>
                  <a:schemeClr val="bg1"/>
                </a:solidFill>
              </a:rPr>
              <a:t>investment of </a:t>
            </a:r>
            <a:r>
              <a:rPr lang="en-IE" sz="2600" dirty="0" smtClean="0">
                <a:solidFill>
                  <a:schemeClr val="bg1"/>
                </a:solidFill>
              </a:rPr>
              <a:t>approx. €24 million </a:t>
            </a:r>
            <a:r>
              <a:rPr lang="en-IE" sz="2600" dirty="0">
                <a:solidFill>
                  <a:schemeClr val="bg1"/>
                </a:solidFill>
              </a:rPr>
              <a:t>with the assistance of SEAI funding of €8.5 million.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009E77"/>
              </a:buClr>
              <a:buFont typeface="Wingdings" panose="05000000000000000000" pitchFamily="2" charset="2"/>
              <a:buChar char="§"/>
            </a:pPr>
            <a:r>
              <a:rPr lang="en-IE" sz="2600" dirty="0" smtClean="0">
                <a:solidFill>
                  <a:schemeClr val="bg1"/>
                </a:solidFill>
              </a:rPr>
              <a:t>Reactive </a:t>
            </a:r>
            <a:r>
              <a:rPr lang="en-IE" sz="2600" dirty="0">
                <a:solidFill>
                  <a:schemeClr val="bg1"/>
                </a:solidFill>
              </a:rPr>
              <a:t>/Cyclical /Planned /Void </a:t>
            </a:r>
            <a:r>
              <a:rPr lang="en-IE" sz="2600" dirty="0" smtClean="0">
                <a:solidFill>
                  <a:schemeClr val="bg1"/>
                </a:solidFill>
              </a:rPr>
              <a:t>Work.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009E77"/>
              </a:buClr>
              <a:buFont typeface="Wingdings" panose="05000000000000000000" pitchFamily="2" charset="2"/>
              <a:buChar char="§"/>
            </a:pPr>
            <a:r>
              <a:rPr lang="en-IE" sz="2600" dirty="0" smtClean="0">
                <a:solidFill>
                  <a:schemeClr val="bg1"/>
                </a:solidFill>
              </a:rPr>
              <a:t>Framework </a:t>
            </a:r>
            <a:r>
              <a:rPr lang="en-IE" sz="2600" dirty="0">
                <a:solidFill>
                  <a:schemeClr val="bg1"/>
                </a:solidFill>
              </a:rPr>
              <a:t>of contractors in each </a:t>
            </a:r>
            <a:r>
              <a:rPr lang="en-IE" sz="2600" dirty="0" smtClean="0">
                <a:solidFill>
                  <a:schemeClr val="bg1"/>
                </a:solidFill>
              </a:rPr>
              <a:t>County.</a:t>
            </a:r>
            <a:endParaRPr lang="en-IE" sz="2600" dirty="0">
              <a:solidFill>
                <a:schemeClr val="bg1"/>
              </a:solidFill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5037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6991" y="6186196"/>
            <a:ext cx="1054609" cy="4999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I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85335"/>
          </a:xfrm>
          <a:solidFill>
            <a:schemeClr val="tx2"/>
          </a:solidFill>
        </p:spPr>
        <p:txBody>
          <a:bodyPr>
            <a:normAutofit/>
          </a:bodyPr>
          <a:lstStyle/>
          <a:p>
            <a:pPr algn="ctr"/>
            <a:r>
              <a:rPr lang="en-IE" dirty="0" smtClean="0">
                <a:solidFill>
                  <a:schemeClr val="tx1"/>
                </a:solidFill>
              </a:rPr>
              <a:t/>
            </a:r>
            <a:br>
              <a:rPr lang="en-IE" dirty="0" smtClean="0">
                <a:solidFill>
                  <a:schemeClr val="tx1"/>
                </a:solidFill>
              </a:rPr>
            </a:br>
            <a:r>
              <a:rPr lang="en-IE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Respond’s </a:t>
            </a:r>
            <a:r>
              <a:rPr lang="en-IE" sz="4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Reponse</a:t>
            </a:r>
            <a:r>
              <a:rPr lang="en-IE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Homelessness </a:t>
            </a:r>
            <a:endParaRPr lang="en-IE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16991" y="1408922"/>
            <a:ext cx="11954031" cy="457690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E" sz="2800" dirty="0" smtClean="0">
                <a:solidFill>
                  <a:schemeClr val="bg1"/>
                </a:solidFill>
              </a:rPr>
              <a:t>New </a:t>
            </a:r>
            <a:r>
              <a:rPr lang="en-IE" sz="2800" dirty="0">
                <a:solidFill>
                  <a:schemeClr val="bg1"/>
                </a:solidFill>
              </a:rPr>
              <a:t>model of emergency accommodation for homeless </a:t>
            </a:r>
            <a:r>
              <a:rPr lang="en-IE" sz="2800" dirty="0" smtClean="0">
                <a:solidFill>
                  <a:schemeClr val="bg1"/>
                </a:solidFill>
              </a:rPr>
              <a:t>families.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sz="2800" dirty="0" smtClean="0">
                <a:solidFill>
                  <a:schemeClr val="bg1"/>
                </a:solidFill>
              </a:rPr>
              <a:t>Goal to </a:t>
            </a:r>
            <a:r>
              <a:rPr lang="en-GB" sz="2800" dirty="0">
                <a:solidFill>
                  <a:schemeClr val="bg1"/>
                </a:solidFill>
              </a:rPr>
              <a:t>support as many families as possible to move into secure homes as quickly as </a:t>
            </a:r>
            <a:r>
              <a:rPr lang="en-GB" sz="2800" dirty="0" smtClean="0">
                <a:solidFill>
                  <a:schemeClr val="bg1"/>
                </a:solidFill>
              </a:rPr>
              <a:t>possible </a:t>
            </a:r>
            <a:r>
              <a:rPr lang="en-IE" sz="2800" dirty="0" smtClean="0">
                <a:solidFill>
                  <a:schemeClr val="bg1"/>
                </a:solidFill>
              </a:rPr>
              <a:t>working </a:t>
            </a:r>
            <a:r>
              <a:rPr lang="en-IE" sz="2800" dirty="0">
                <a:solidFill>
                  <a:schemeClr val="bg1"/>
                </a:solidFill>
              </a:rPr>
              <a:t>in partnership with LA’s.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E" sz="2800" dirty="0" smtClean="0">
                <a:solidFill>
                  <a:schemeClr val="bg1"/>
                </a:solidFill>
              </a:rPr>
              <a:t>Short term intervention while families await long-term homes.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E" sz="2800" dirty="0" smtClean="0">
                <a:solidFill>
                  <a:schemeClr val="bg1"/>
                </a:solidFill>
              </a:rPr>
              <a:t>Better </a:t>
            </a:r>
            <a:r>
              <a:rPr lang="en-IE" sz="2800" dirty="0">
                <a:solidFill>
                  <a:schemeClr val="bg1"/>
                </a:solidFill>
              </a:rPr>
              <a:t>alternative to commercial hotels &amp; </a:t>
            </a:r>
            <a:r>
              <a:rPr lang="en-IE" sz="2800" dirty="0" smtClean="0">
                <a:solidFill>
                  <a:schemeClr val="bg1"/>
                </a:solidFill>
              </a:rPr>
              <a:t>B&amp;B’s.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E" sz="2800" dirty="0" smtClean="0">
                <a:solidFill>
                  <a:schemeClr val="bg1"/>
                </a:solidFill>
              </a:rPr>
              <a:t>Wraparound services using a </a:t>
            </a:r>
            <a:r>
              <a:rPr lang="en-GB" sz="2800" dirty="0">
                <a:solidFill>
                  <a:schemeClr val="bg1"/>
                </a:solidFill>
              </a:rPr>
              <a:t>h</a:t>
            </a:r>
            <a:r>
              <a:rPr lang="en-GB" sz="2800" dirty="0" smtClean="0">
                <a:solidFill>
                  <a:schemeClr val="bg1"/>
                </a:solidFill>
              </a:rPr>
              <a:t>ousing led approach.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IE" sz="2800" dirty="0" smtClean="0">
              <a:solidFill>
                <a:schemeClr val="bg1"/>
              </a:solidFill>
            </a:endParaRPr>
          </a:p>
          <a:p>
            <a:pPr indent="0">
              <a:lnSpc>
                <a:spcPct val="150000"/>
              </a:lnSpc>
              <a:spcBef>
                <a:spcPts val="0"/>
              </a:spcBef>
            </a:pPr>
            <a:endParaRPr lang="en-IE" sz="2400" dirty="0" smtClean="0">
              <a:solidFill>
                <a:schemeClr val="bg1"/>
              </a:solidFill>
            </a:endParaRPr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9720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85335"/>
          </a:xfrm>
          <a:solidFill>
            <a:schemeClr val="tx2"/>
          </a:solidFill>
        </p:spPr>
        <p:txBody>
          <a:bodyPr>
            <a:normAutofit/>
          </a:bodyPr>
          <a:lstStyle/>
          <a:p>
            <a:pPr algn="ctr"/>
            <a:r>
              <a:rPr lang="en-IE" dirty="0" smtClean="0">
                <a:solidFill>
                  <a:schemeClr val="tx1"/>
                </a:solidFill>
              </a:rPr>
              <a:t/>
            </a:r>
            <a:br>
              <a:rPr lang="en-IE" dirty="0" smtClean="0">
                <a:solidFill>
                  <a:schemeClr val="tx1"/>
                </a:solidFill>
              </a:rPr>
            </a:br>
            <a:r>
              <a:rPr lang="en-IE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Respond’s </a:t>
            </a:r>
            <a:r>
              <a:rPr lang="en-IE" sz="4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Reponse</a:t>
            </a:r>
            <a:r>
              <a:rPr lang="en-IE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Homelessness </a:t>
            </a:r>
            <a:endParaRPr lang="en-IE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19455" y="1492898"/>
            <a:ext cx="12051567" cy="449293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chemeClr val="bg1"/>
                </a:solidFill>
              </a:rPr>
              <a:t>This involves a holistic, person centred model of care working with people at their own pace, using key working &amp; care planning to support them in their pathway out of homelessness</a:t>
            </a:r>
            <a:r>
              <a:rPr lang="en-GB" sz="2800" dirty="0"/>
              <a:t>. </a:t>
            </a:r>
            <a:endParaRPr lang="en-IE" sz="2800" dirty="0"/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E" sz="2800" dirty="0" smtClean="0">
                <a:solidFill>
                  <a:schemeClr val="bg1"/>
                </a:solidFill>
              </a:rPr>
              <a:t>Supports </a:t>
            </a:r>
            <a:r>
              <a:rPr lang="en-IE" sz="2800" dirty="0">
                <a:solidFill>
                  <a:schemeClr val="bg1"/>
                </a:solidFill>
              </a:rPr>
              <a:t>&amp; Outreach Services </a:t>
            </a:r>
            <a:r>
              <a:rPr lang="en-IE" sz="2800" b="1" u="sng" dirty="0" smtClean="0">
                <a:solidFill>
                  <a:schemeClr val="bg1"/>
                </a:solidFill>
              </a:rPr>
              <a:t>BOTH</a:t>
            </a:r>
            <a:r>
              <a:rPr lang="en-IE" sz="2800" dirty="0" smtClean="0">
                <a:solidFill>
                  <a:schemeClr val="bg1"/>
                </a:solidFill>
              </a:rPr>
              <a:t> during &amp; </a:t>
            </a:r>
            <a:r>
              <a:rPr lang="en-IE" sz="2800" dirty="0">
                <a:solidFill>
                  <a:schemeClr val="bg1"/>
                </a:solidFill>
              </a:rPr>
              <a:t>after stay.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E" sz="2800" dirty="0" smtClean="0">
                <a:solidFill>
                  <a:schemeClr val="bg1"/>
                </a:solidFill>
              </a:rPr>
              <a:t>5 </a:t>
            </a:r>
            <a:r>
              <a:rPr lang="en-IE" sz="2800" dirty="0">
                <a:solidFill>
                  <a:schemeClr val="bg1"/>
                </a:solidFill>
              </a:rPr>
              <a:t>Family Hubs - 4</a:t>
            </a:r>
            <a:r>
              <a:rPr lang="en-IE" sz="2800" dirty="0" smtClean="0">
                <a:solidFill>
                  <a:schemeClr val="bg1"/>
                </a:solidFill>
              </a:rPr>
              <a:t> </a:t>
            </a:r>
            <a:r>
              <a:rPr lang="en-IE" sz="2800" dirty="0">
                <a:solidFill>
                  <a:schemeClr val="bg1"/>
                </a:solidFill>
              </a:rPr>
              <a:t>located in Dublin &amp; 1 in </a:t>
            </a:r>
            <a:r>
              <a:rPr lang="en-IE" sz="2800" dirty="0" smtClean="0">
                <a:solidFill>
                  <a:schemeClr val="bg1"/>
                </a:solidFill>
              </a:rPr>
              <a:t>Limerick.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E" sz="2800" dirty="0" smtClean="0">
                <a:solidFill>
                  <a:schemeClr val="bg1"/>
                </a:solidFill>
              </a:rPr>
              <a:t>Average </a:t>
            </a:r>
            <a:r>
              <a:rPr lang="en-IE" sz="2800" dirty="0">
                <a:solidFill>
                  <a:schemeClr val="bg1"/>
                </a:solidFill>
              </a:rPr>
              <a:t>duration of stay is </a:t>
            </a:r>
            <a:r>
              <a:rPr lang="en-IE" sz="2800" dirty="0" smtClean="0">
                <a:solidFill>
                  <a:schemeClr val="bg1"/>
                </a:solidFill>
              </a:rPr>
              <a:t>7 months.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IE" sz="2600" dirty="0">
              <a:solidFill>
                <a:schemeClr val="bg1"/>
              </a:solidFill>
            </a:endParaRPr>
          </a:p>
          <a:p>
            <a:pPr indent="0">
              <a:lnSpc>
                <a:spcPct val="150000"/>
              </a:lnSpc>
              <a:spcBef>
                <a:spcPts val="0"/>
              </a:spcBef>
            </a:pPr>
            <a:endParaRPr lang="en-IE" sz="2400" dirty="0" smtClean="0">
              <a:solidFill>
                <a:schemeClr val="bg1"/>
              </a:solidFill>
            </a:endParaRPr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75107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85335"/>
          </a:xfrm>
          <a:solidFill>
            <a:schemeClr val="tx2"/>
          </a:solidFill>
        </p:spPr>
        <p:txBody>
          <a:bodyPr>
            <a:normAutofit/>
          </a:bodyPr>
          <a:lstStyle/>
          <a:p>
            <a:pPr algn="ctr"/>
            <a:r>
              <a:rPr lang="en-IE" dirty="0" smtClean="0">
                <a:solidFill>
                  <a:schemeClr val="tx1"/>
                </a:solidFill>
              </a:rPr>
              <a:t/>
            </a:r>
            <a:br>
              <a:rPr lang="en-IE" dirty="0" smtClean="0">
                <a:solidFill>
                  <a:schemeClr val="tx1"/>
                </a:solidFill>
              </a:rPr>
            </a:br>
            <a:r>
              <a:rPr lang="en-IE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Springfield Family Hub </a:t>
            </a:r>
            <a:endParaRPr lang="en-IE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04775" y="1185335"/>
            <a:ext cx="12087225" cy="4800493"/>
          </a:xfrm>
        </p:spPr>
        <p:txBody>
          <a:bodyPr>
            <a:noAutofit/>
          </a:bodyPr>
          <a:lstStyle/>
          <a:p>
            <a:pPr>
              <a:lnSpc>
                <a:spcPct val="140000"/>
              </a:lnSpc>
              <a:spcBef>
                <a:spcPts val="0"/>
              </a:spcBef>
            </a:pPr>
            <a:endParaRPr lang="en-IE" sz="2800" dirty="0"/>
          </a:p>
          <a:p>
            <a:pPr indent="0">
              <a:lnSpc>
                <a:spcPct val="150000"/>
              </a:lnSpc>
              <a:spcBef>
                <a:spcPts val="0"/>
              </a:spcBef>
            </a:pPr>
            <a:endParaRPr lang="en-IE" sz="2400" dirty="0" smtClean="0">
              <a:solidFill>
                <a:schemeClr val="bg1"/>
              </a:solidFill>
            </a:endParaRPr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endParaRPr lang="en-I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4" y="1349497"/>
            <a:ext cx="6733993" cy="44893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038" y="1349496"/>
            <a:ext cx="6733994" cy="44893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773" y="5838825"/>
            <a:ext cx="11025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 smtClean="0">
                <a:solidFill>
                  <a:schemeClr val="bg1"/>
                </a:solidFill>
              </a:rPr>
              <a:t>Some of our residents 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9575" y="6208157"/>
            <a:ext cx="1143000" cy="485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0060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9918" y="6279502"/>
            <a:ext cx="1464906" cy="46263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I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85335"/>
          </a:xfrm>
          <a:solidFill>
            <a:schemeClr val="tx2"/>
          </a:solidFill>
        </p:spPr>
        <p:txBody>
          <a:bodyPr>
            <a:normAutofit/>
          </a:bodyPr>
          <a:lstStyle/>
          <a:p>
            <a:pPr algn="ctr"/>
            <a:r>
              <a:rPr lang="en-IE" dirty="0" smtClean="0">
                <a:solidFill>
                  <a:schemeClr val="tx1"/>
                </a:solidFill>
              </a:rPr>
              <a:t/>
            </a:r>
            <a:br>
              <a:rPr lang="en-IE" dirty="0" smtClean="0">
                <a:solidFill>
                  <a:schemeClr val="tx1"/>
                </a:solidFill>
              </a:rPr>
            </a:br>
            <a:r>
              <a:rPr lang="en-IE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Springfield Family Hub </a:t>
            </a:r>
            <a:endParaRPr lang="en-IE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04775" y="1185335"/>
            <a:ext cx="12087225" cy="4800493"/>
          </a:xfrm>
        </p:spPr>
        <p:txBody>
          <a:bodyPr>
            <a:noAutofit/>
          </a:bodyPr>
          <a:lstStyle/>
          <a:p>
            <a:pPr marL="144000" indent="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sz="2800" dirty="0" smtClean="0"/>
              <a:t>Our Springfield family hub opened in December 2016.</a:t>
            </a:r>
          </a:p>
          <a:p>
            <a:pPr marL="144000" indent="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sz="2800" dirty="0"/>
              <a:t>7 two </a:t>
            </a:r>
            <a:r>
              <a:rPr lang="en-GB" sz="2800" dirty="0" smtClean="0"/>
              <a:t>bed </a:t>
            </a:r>
            <a:r>
              <a:rPr lang="en-GB" sz="2800" dirty="0"/>
              <a:t>own door </a:t>
            </a:r>
            <a:r>
              <a:rPr lang="en-GB" sz="2800" dirty="0" smtClean="0"/>
              <a:t>units.2 </a:t>
            </a:r>
            <a:r>
              <a:rPr lang="en-GB" sz="2800" dirty="0"/>
              <a:t>single rooms with shared kitchen internal unit.</a:t>
            </a:r>
            <a:endParaRPr lang="en-IE" sz="2800" dirty="0"/>
          </a:p>
          <a:p>
            <a:pPr marL="144000" indent="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sz="2800" dirty="0" smtClean="0"/>
              <a:t>Capacity </a:t>
            </a:r>
            <a:r>
              <a:rPr lang="en-GB" sz="2800" dirty="0"/>
              <a:t>for 9 </a:t>
            </a:r>
            <a:r>
              <a:rPr lang="en-GB" sz="2800" dirty="0" smtClean="0"/>
              <a:t>families. </a:t>
            </a:r>
          </a:p>
          <a:p>
            <a:pPr marL="144000" indent="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sz="2800" dirty="0" smtClean="0"/>
              <a:t>Currently 1 family </a:t>
            </a:r>
            <a:r>
              <a:rPr lang="en-GB" sz="2800" dirty="0"/>
              <a:t>is residing there who have high medical needs so </a:t>
            </a:r>
            <a:r>
              <a:rPr lang="en-GB" sz="2800" dirty="0" smtClean="0"/>
              <a:t>KPI </a:t>
            </a:r>
            <a:r>
              <a:rPr lang="en-GB" sz="2800" dirty="0"/>
              <a:t>returns are based on 8 units for the moment.</a:t>
            </a:r>
            <a:endParaRPr lang="en-IE" sz="2800" dirty="0"/>
          </a:p>
          <a:p>
            <a:pPr marL="144000" indent="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sz="2800" dirty="0" smtClean="0"/>
              <a:t>Child &amp; Youth </a:t>
            </a:r>
            <a:r>
              <a:rPr lang="en-GB" sz="2800" dirty="0"/>
              <a:t>D</a:t>
            </a:r>
            <a:r>
              <a:rPr lang="en-GB" sz="2800" dirty="0" smtClean="0"/>
              <a:t>evelopment </a:t>
            </a:r>
            <a:r>
              <a:rPr lang="en-GB" sz="2800" dirty="0"/>
              <a:t>room </a:t>
            </a:r>
            <a:r>
              <a:rPr lang="en-GB" sz="2800" dirty="0" smtClean="0"/>
              <a:t>&amp; a </a:t>
            </a:r>
            <a:r>
              <a:rPr lang="en-GB" sz="2800" dirty="0"/>
              <a:t>Children’s P</a:t>
            </a:r>
            <a:r>
              <a:rPr lang="en-GB" sz="2800" dirty="0" smtClean="0"/>
              <a:t>lay </a:t>
            </a:r>
            <a:r>
              <a:rPr lang="en-GB" sz="2800" dirty="0"/>
              <a:t>area on the </a:t>
            </a:r>
            <a:r>
              <a:rPr lang="en-GB" sz="2800" dirty="0" smtClean="0"/>
              <a:t>rooftop. </a:t>
            </a:r>
            <a:endParaRPr lang="en-IE" sz="2800" dirty="0"/>
          </a:p>
          <a:p>
            <a:pPr marL="144000" indent="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sz="2800" dirty="0" smtClean="0"/>
              <a:t>Total </a:t>
            </a:r>
            <a:r>
              <a:rPr lang="en-GB" sz="2800" dirty="0"/>
              <a:t>intake 37 families since operating</a:t>
            </a:r>
            <a:r>
              <a:rPr lang="en-GB" sz="2800" dirty="0" smtClean="0"/>
              <a:t>.</a:t>
            </a:r>
          </a:p>
          <a:p>
            <a:pPr marL="144000" indent="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sz="2800" b="1" dirty="0" smtClean="0"/>
              <a:t>Family move-</a:t>
            </a:r>
            <a:r>
              <a:rPr lang="en-GB" sz="2800" b="1" dirty="0" err="1" smtClean="0"/>
              <a:t>on’s</a:t>
            </a:r>
            <a:r>
              <a:rPr lang="en-GB" sz="2800" b="1" dirty="0" smtClean="0"/>
              <a:t>: </a:t>
            </a:r>
            <a:r>
              <a:rPr lang="en-GB" sz="2800" dirty="0" smtClean="0"/>
              <a:t>27 </a:t>
            </a:r>
            <a:r>
              <a:rPr lang="en-GB" sz="2800" dirty="0"/>
              <a:t>to ABH </a:t>
            </a:r>
            <a:r>
              <a:rPr lang="en-GB" sz="2800" dirty="0" smtClean="0"/>
              <a:t>&amp; 10 </a:t>
            </a:r>
            <a:r>
              <a:rPr lang="en-GB" sz="2800" dirty="0"/>
              <a:t>to HHAP properties.</a:t>
            </a:r>
            <a:endParaRPr lang="en-IE" sz="2800" dirty="0"/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endParaRPr lang="en-IE" sz="2800" dirty="0"/>
          </a:p>
          <a:p>
            <a:pPr indent="0">
              <a:lnSpc>
                <a:spcPct val="150000"/>
              </a:lnSpc>
              <a:spcBef>
                <a:spcPts val="0"/>
              </a:spcBef>
            </a:pPr>
            <a:endParaRPr lang="en-IE" sz="2400" dirty="0" smtClean="0">
              <a:solidFill>
                <a:schemeClr val="bg1"/>
              </a:solidFill>
            </a:endParaRPr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6096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85335"/>
          </a:xfrm>
          <a:solidFill>
            <a:schemeClr val="tx2"/>
          </a:solidFill>
        </p:spPr>
        <p:txBody>
          <a:bodyPr>
            <a:normAutofit/>
          </a:bodyPr>
          <a:lstStyle/>
          <a:p>
            <a:pPr algn="ctr"/>
            <a:r>
              <a:rPr lang="en-IE" dirty="0" smtClean="0">
                <a:solidFill>
                  <a:schemeClr val="tx1"/>
                </a:solidFill>
              </a:rPr>
              <a:t/>
            </a:r>
            <a:br>
              <a:rPr lang="en-IE" dirty="0" smtClean="0">
                <a:solidFill>
                  <a:schemeClr val="tx1"/>
                </a:solidFill>
              </a:rPr>
            </a:br>
            <a:r>
              <a:rPr lang="en-IE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 Respond </a:t>
            </a:r>
            <a:endParaRPr lang="en-IE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14489" y="1558212"/>
            <a:ext cx="12056533" cy="442761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E" sz="2800" dirty="0" smtClean="0">
                <a:solidFill>
                  <a:schemeClr val="bg1"/>
                </a:solidFill>
                <a:latin typeface="+mj-lt"/>
              </a:rPr>
              <a:t>Not-for-profit housing association.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E" sz="2800" dirty="0" smtClean="0">
                <a:solidFill>
                  <a:schemeClr val="bg1"/>
                </a:solidFill>
                <a:latin typeface="+mj-lt"/>
              </a:rPr>
              <a:t>36 years of experience &amp; proven track record. </a:t>
            </a:r>
            <a:endParaRPr lang="en-IE" sz="28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E" sz="2800" dirty="0">
                <a:solidFill>
                  <a:schemeClr val="bg1"/>
                </a:solidFill>
                <a:latin typeface="+mj-lt"/>
              </a:rPr>
              <a:t>Nationwide – homes in </a:t>
            </a:r>
            <a:r>
              <a:rPr lang="en-IE" sz="2800" dirty="0" smtClean="0">
                <a:solidFill>
                  <a:schemeClr val="bg1"/>
                </a:solidFill>
                <a:latin typeface="+mj-lt"/>
              </a:rPr>
              <a:t>26 </a:t>
            </a:r>
            <a:r>
              <a:rPr lang="en-IE" sz="2800" dirty="0">
                <a:solidFill>
                  <a:schemeClr val="bg1"/>
                </a:solidFill>
                <a:latin typeface="+mj-lt"/>
              </a:rPr>
              <a:t>counties</a:t>
            </a:r>
            <a:r>
              <a:rPr lang="en-IE" sz="2800" dirty="0" smtClean="0">
                <a:solidFill>
                  <a:schemeClr val="bg1"/>
                </a:solidFill>
                <a:latin typeface="+mj-lt"/>
              </a:rPr>
              <a:t>. 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E" sz="2800" dirty="0">
                <a:solidFill>
                  <a:schemeClr val="bg1"/>
                </a:solidFill>
                <a:latin typeface="+mj-lt"/>
              </a:rPr>
              <a:t>€493 million invested to date in social </a:t>
            </a:r>
            <a:r>
              <a:rPr lang="en-IE" sz="2800" dirty="0" smtClean="0">
                <a:solidFill>
                  <a:schemeClr val="bg1"/>
                </a:solidFill>
                <a:latin typeface="+mj-lt"/>
              </a:rPr>
              <a:t>housing.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E" sz="2800" dirty="0" smtClean="0">
                <a:solidFill>
                  <a:schemeClr val="bg1"/>
                </a:solidFill>
                <a:latin typeface="+mj-lt"/>
              </a:rPr>
              <a:t>Own &amp; manage 4,502 homes accommodating 8,965 people</a:t>
            </a:r>
            <a:r>
              <a:rPr lang="en-IE" sz="2800" dirty="0" smtClean="0">
                <a:solidFill>
                  <a:srgbClr val="253746"/>
                </a:solidFill>
                <a:latin typeface="+mj-lt"/>
              </a:rPr>
              <a:t>.</a:t>
            </a:r>
            <a:endParaRPr lang="en-IE" sz="2800" dirty="0">
              <a:solidFill>
                <a:srgbClr val="253746"/>
              </a:solidFill>
              <a:latin typeface="+mj-lt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IE" sz="2400" dirty="0" smtClean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IE" sz="2400" dirty="0">
              <a:solidFill>
                <a:schemeClr val="bg1"/>
              </a:solidFill>
              <a:latin typeface="+mj-lt"/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397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85335"/>
          </a:xfrm>
          <a:solidFill>
            <a:schemeClr val="tx2"/>
          </a:solidFill>
        </p:spPr>
        <p:txBody>
          <a:bodyPr>
            <a:normAutofit/>
          </a:bodyPr>
          <a:lstStyle/>
          <a:p>
            <a:pPr algn="ctr"/>
            <a:r>
              <a:rPr lang="en-IE" dirty="0" smtClean="0">
                <a:solidFill>
                  <a:schemeClr val="tx1"/>
                </a:solidFill>
              </a:rPr>
              <a:t/>
            </a:r>
            <a:br>
              <a:rPr lang="en-IE" dirty="0" smtClean="0">
                <a:solidFill>
                  <a:schemeClr val="tx1"/>
                </a:solidFill>
              </a:rPr>
            </a:br>
            <a:r>
              <a:rPr lang="en-IE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Springfield Family Hub </a:t>
            </a:r>
            <a:endParaRPr lang="en-IE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19455" y="1328928"/>
            <a:ext cx="12051567" cy="46569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endParaRPr lang="en-IE" sz="2400" dirty="0" smtClean="0">
              <a:solidFill>
                <a:schemeClr val="bg1"/>
              </a:solidFill>
            </a:endParaRPr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118" y="1399269"/>
            <a:ext cx="6660383" cy="45865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5334"/>
            <a:ext cx="6175664" cy="41376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5567" y="5281956"/>
            <a:ext cx="3803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chemeClr val="bg1"/>
                </a:solidFill>
              </a:rPr>
              <a:t>Roof top play area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14607" y="5985828"/>
            <a:ext cx="336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chemeClr val="bg1"/>
                </a:solidFill>
              </a:rPr>
              <a:t>Kitchen in one apartment 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3894" y="6167535"/>
            <a:ext cx="1390261" cy="47586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4766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85335"/>
          </a:xfrm>
          <a:solidFill>
            <a:schemeClr val="tx2"/>
          </a:solidFill>
        </p:spPr>
        <p:txBody>
          <a:bodyPr>
            <a:normAutofit/>
          </a:bodyPr>
          <a:lstStyle/>
          <a:p>
            <a:pPr algn="ctr"/>
            <a:r>
              <a:rPr lang="en-IE" dirty="0" smtClean="0">
                <a:solidFill>
                  <a:schemeClr val="tx1"/>
                </a:solidFill>
              </a:rPr>
              <a:t/>
            </a:r>
            <a:br>
              <a:rPr lang="en-IE" dirty="0" smtClean="0">
                <a:solidFill>
                  <a:schemeClr val="tx1"/>
                </a:solidFill>
              </a:rPr>
            </a:br>
            <a:r>
              <a:rPr lang="en-IE" sz="4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Firhouse</a:t>
            </a:r>
            <a:r>
              <a:rPr lang="en-IE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Family Hub </a:t>
            </a:r>
            <a:endParaRPr lang="en-IE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04775" y="1185335"/>
            <a:ext cx="12087225" cy="480049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IE" sz="2800" dirty="0"/>
          </a:p>
          <a:p>
            <a:pPr marL="585773" indent="-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sz="2800" dirty="0" smtClean="0"/>
              <a:t>Our </a:t>
            </a:r>
            <a:r>
              <a:rPr lang="en-GB" sz="2800" dirty="0" err="1" smtClean="0"/>
              <a:t>Firhouse</a:t>
            </a:r>
            <a:r>
              <a:rPr lang="en-GB" sz="2800" dirty="0" smtClean="0"/>
              <a:t> </a:t>
            </a:r>
            <a:r>
              <a:rPr lang="en-GB" sz="2800" dirty="0"/>
              <a:t>F</a:t>
            </a:r>
            <a:r>
              <a:rPr lang="en-GB" sz="2800" dirty="0" smtClean="0"/>
              <a:t>amily </a:t>
            </a:r>
            <a:r>
              <a:rPr lang="en-GB" sz="2800" dirty="0"/>
              <a:t>H</a:t>
            </a:r>
            <a:r>
              <a:rPr lang="en-GB" sz="2800" dirty="0" smtClean="0"/>
              <a:t>ub opened in December 2019</a:t>
            </a:r>
            <a:r>
              <a:rPr lang="en-GB" sz="2800" dirty="0"/>
              <a:t>.</a:t>
            </a:r>
            <a:endParaRPr lang="en-IE" sz="2800" dirty="0"/>
          </a:p>
          <a:p>
            <a:pPr marL="585773" indent="-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sz="2800" dirty="0" smtClean="0"/>
              <a:t>Capacity </a:t>
            </a:r>
            <a:r>
              <a:rPr lang="en-GB" sz="2800" dirty="0"/>
              <a:t>for 20 families once works are </a:t>
            </a:r>
            <a:r>
              <a:rPr lang="en-GB" sz="2800" dirty="0" smtClean="0"/>
              <a:t>completed.</a:t>
            </a:r>
            <a:endParaRPr lang="en-IE" sz="2800" dirty="0"/>
          </a:p>
          <a:p>
            <a:pPr marL="585773" indent="-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sz="2800" dirty="0"/>
              <a:t>Currently 7 families residing in the hub.</a:t>
            </a:r>
            <a:endParaRPr lang="en-IE" sz="2800" dirty="0"/>
          </a:p>
          <a:p>
            <a:pPr>
              <a:lnSpc>
                <a:spcPct val="140000"/>
              </a:lnSpc>
              <a:spcBef>
                <a:spcPts val="0"/>
              </a:spcBef>
            </a:pPr>
            <a:endParaRPr lang="en-IE" sz="2800" dirty="0"/>
          </a:p>
          <a:p>
            <a:pPr indent="0">
              <a:lnSpc>
                <a:spcPct val="150000"/>
              </a:lnSpc>
              <a:spcBef>
                <a:spcPts val="0"/>
              </a:spcBef>
            </a:pPr>
            <a:endParaRPr lang="en-IE" sz="2400" dirty="0" smtClean="0">
              <a:solidFill>
                <a:schemeClr val="bg1"/>
              </a:solidFill>
            </a:endParaRPr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3572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91886" y="6260841"/>
            <a:ext cx="94239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I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0424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pPr algn="ctr"/>
            <a:r>
              <a:rPr lang="en-IE" dirty="0" smtClean="0">
                <a:solidFill>
                  <a:schemeClr val="tx1"/>
                </a:solidFill>
              </a:rPr>
              <a:t/>
            </a:r>
            <a:br>
              <a:rPr lang="en-IE" dirty="0" smtClean="0">
                <a:solidFill>
                  <a:schemeClr val="tx1"/>
                </a:solidFill>
              </a:rPr>
            </a:br>
            <a:r>
              <a:rPr lang="en-IE" sz="4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Firhouse</a:t>
            </a:r>
            <a:r>
              <a:rPr lang="en-IE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Family Hub </a:t>
            </a:r>
            <a:endParaRPr lang="en-IE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77692" y="288512"/>
            <a:ext cx="12087225" cy="480049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IE" sz="2800" dirty="0"/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endParaRPr lang="en-IE" sz="2800" dirty="0"/>
          </a:p>
          <a:p>
            <a:pPr indent="0">
              <a:lnSpc>
                <a:spcPct val="150000"/>
              </a:lnSpc>
              <a:spcBef>
                <a:spcPts val="0"/>
              </a:spcBef>
            </a:pPr>
            <a:endParaRPr lang="en-IE" sz="2400" dirty="0" smtClean="0">
              <a:solidFill>
                <a:schemeClr val="bg1"/>
              </a:solidFill>
            </a:endParaRPr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195943" y="5292337"/>
            <a:ext cx="2593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b="1" dirty="0" smtClean="0">
                <a:solidFill>
                  <a:schemeClr val="bg1"/>
                </a:solidFill>
              </a:rPr>
              <a:t>Outside the building </a:t>
            </a:r>
          </a:p>
          <a:p>
            <a:endParaRPr lang="en-IE" sz="16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934" y="830425"/>
            <a:ext cx="6694775" cy="44625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927" y="824919"/>
            <a:ext cx="5333540" cy="35551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304" y="4079711"/>
            <a:ext cx="5162930" cy="27782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68759" y="5919429"/>
            <a:ext cx="445254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b="1" dirty="0" smtClean="0">
                <a:solidFill>
                  <a:schemeClr val="bg1"/>
                </a:solidFill>
              </a:rPr>
              <a:t>One kitchen above right </a:t>
            </a:r>
          </a:p>
          <a:p>
            <a:pPr algn="r">
              <a:lnSpc>
                <a:spcPct val="50000"/>
              </a:lnSpc>
            </a:pPr>
            <a:endParaRPr lang="en-IE" b="1" dirty="0" smtClean="0">
              <a:solidFill>
                <a:schemeClr val="bg1"/>
              </a:solidFill>
            </a:endParaRPr>
          </a:p>
          <a:p>
            <a:pPr algn="r"/>
            <a:r>
              <a:rPr lang="en-IE" b="1" dirty="0" smtClean="0">
                <a:solidFill>
                  <a:schemeClr val="bg1"/>
                </a:solidFill>
              </a:rPr>
              <a:t>Children’s </a:t>
            </a:r>
            <a:r>
              <a:rPr lang="en-IE" b="1" dirty="0">
                <a:solidFill>
                  <a:schemeClr val="bg1"/>
                </a:solidFill>
              </a:rPr>
              <a:t>Education &amp; </a:t>
            </a:r>
            <a:r>
              <a:rPr lang="en-IE" b="1" dirty="0" smtClean="0">
                <a:solidFill>
                  <a:schemeClr val="bg1"/>
                </a:solidFill>
              </a:rPr>
              <a:t>Play Room</a:t>
            </a:r>
            <a:endParaRPr lang="en-IE" b="1" dirty="0">
              <a:solidFill>
                <a:schemeClr val="bg1"/>
              </a:solidFill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9102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04775" y="1185335"/>
            <a:ext cx="12087225" cy="480049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IE" sz="2800" dirty="0"/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endParaRPr lang="en-IE" sz="2800" dirty="0"/>
          </a:p>
          <a:p>
            <a:pPr indent="0">
              <a:lnSpc>
                <a:spcPct val="150000"/>
              </a:lnSpc>
              <a:spcBef>
                <a:spcPts val="0"/>
              </a:spcBef>
            </a:pPr>
            <a:endParaRPr lang="en-IE" sz="2400" dirty="0" smtClean="0">
              <a:solidFill>
                <a:schemeClr val="bg1"/>
              </a:solidFill>
            </a:endParaRPr>
          </a:p>
          <a:p>
            <a:pPr indent="0">
              <a:lnSpc>
                <a:spcPct val="150000"/>
              </a:lnSpc>
              <a:spcBef>
                <a:spcPts val="0"/>
              </a:spcBef>
              <a:buNone/>
            </a:pP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16003"/>
            <a:ext cx="7651102" cy="52340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4" y="224715"/>
            <a:ext cx="4452792" cy="66332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7788" y="6419417"/>
            <a:ext cx="5673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chemeClr val="bg1"/>
                </a:solidFill>
              </a:rPr>
              <a:t>One Dining room and play area 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4774" y="0"/>
            <a:ext cx="12087225" cy="816003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pPr algn="ctr"/>
            <a:r>
              <a:rPr lang="en-IE" dirty="0" smtClean="0">
                <a:solidFill>
                  <a:schemeClr val="tx1"/>
                </a:solidFill>
              </a:rPr>
              <a:t/>
            </a:r>
            <a:br>
              <a:rPr lang="en-IE" dirty="0" smtClean="0">
                <a:solidFill>
                  <a:schemeClr val="tx1"/>
                </a:solidFill>
              </a:rPr>
            </a:br>
            <a:r>
              <a:rPr lang="en-IE" sz="4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Firhouse</a:t>
            </a:r>
            <a:r>
              <a:rPr lang="en-IE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Family Hub </a:t>
            </a:r>
            <a:endParaRPr lang="en-IE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382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85335"/>
          </a:xfrm>
          <a:solidFill>
            <a:schemeClr val="tx2"/>
          </a:solidFill>
        </p:spPr>
        <p:txBody>
          <a:bodyPr>
            <a:normAutofit/>
          </a:bodyPr>
          <a:lstStyle/>
          <a:p>
            <a:pPr algn="ctr"/>
            <a:r>
              <a:rPr lang="en-IE" dirty="0" smtClean="0">
                <a:solidFill>
                  <a:schemeClr val="tx1"/>
                </a:solidFill>
              </a:rPr>
              <a:t/>
            </a:r>
            <a:br>
              <a:rPr lang="en-IE" dirty="0" smtClean="0">
                <a:solidFill>
                  <a:schemeClr val="tx1"/>
                </a:solidFill>
              </a:rPr>
            </a:br>
            <a:r>
              <a:rPr lang="en-IE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Affordable Housing </a:t>
            </a:r>
            <a:endParaRPr lang="en-IE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14489" y="1334126"/>
            <a:ext cx="12056533" cy="465170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E" sz="2600" dirty="0" smtClean="0">
                <a:solidFill>
                  <a:schemeClr val="bg1"/>
                </a:solidFill>
              </a:rPr>
              <a:t>Priority for Respond.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E" sz="2600" dirty="0" smtClean="0">
                <a:solidFill>
                  <a:schemeClr val="bg1"/>
                </a:solidFill>
              </a:rPr>
              <a:t>Intermediate housing.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E" sz="2600" dirty="0" smtClean="0">
                <a:solidFill>
                  <a:schemeClr val="bg1"/>
                </a:solidFill>
              </a:rPr>
              <a:t>For those </a:t>
            </a:r>
            <a:r>
              <a:rPr lang="en-IE" sz="2600" dirty="0">
                <a:solidFill>
                  <a:schemeClr val="bg1"/>
                </a:solidFill>
              </a:rPr>
              <a:t>who don’t qualify for social housing or </a:t>
            </a:r>
            <a:r>
              <a:rPr lang="en-IE" sz="2600" dirty="0" smtClean="0">
                <a:solidFill>
                  <a:schemeClr val="bg1"/>
                </a:solidFill>
              </a:rPr>
              <a:t>mortgages.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E" sz="2600" dirty="0" smtClean="0">
                <a:solidFill>
                  <a:schemeClr val="bg1"/>
                </a:solidFill>
              </a:rPr>
              <a:t>Cities </a:t>
            </a:r>
            <a:r>
              <a:rPr lang="en-IE" sz="2600" dirty="0">
                <a:solidFill>
                  <a:schemeClr val="bg1"/>
                </a:solidFill>
              </a:rPr>
              <a:t>cannot operate without housing for key </a:t>
            </a:r>
            <a:r>
              <a:rPr lang="en-IE" sz="2600" dirty="0" smtClean="0">
                <a:solidFill>
                  <a:schemeClr val="bg1"/>
                </a:solidFill>
              </a:rPr>
              <a:t>workers.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E" sz="2600" smtClean="0">
                <a:solidFill>
                  <a:schemeClr val="bg1"/>
                </a:solidFill>
              </a:rPr>
              <a:t>Affordable </a:t>
            </a:r>
            <a:r>
              <a:rPr lang="en-IE" sz="2600" dirty="0" smtClean="0">
                <a:solidFill>
                  <a:schemeClr val="bg1"/>
                </a:solidFill>
              </a:rPr>
              <a:t>purchase.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E" sz="2600" dirty="0" smtClean="0">
                <a:solidFill>
                  <a:schemeClr val="bg1"/>
                </a:solidFill>
              </a:rPr>
              <a:t>Cost Rental.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E" sz="2600" dirty="0" smtClean="0">
                <a:solidFill>
                  <a:schemeClr val="bg1"/>
                </a:solidFill>
              </a:rPr>
              <a:t>Cannot </a:t>
            </a:r>
            <a:r>
              <a:rPr lang="en-IE" sz="2600" dirty="0">
                <a:solidFill>
                  <a:schemeClr val="bg1"/>
                </a:solidFill>
              </a:rPr>
              <a:t>have subsidised housing without a </a:t>
            </a:r>
            <a:r>
              <a:rPr lang="en-IE" sz="2600" dirty="0" smtClean="0">
                <a:solidFill>
                  <a:schemeClr val="bg1"/>
                </a:solidFill>
              </a:rPr>
              <a:t>subsidy.</a:t>
            </a:r>
            <a:endParaRPr lang="en-IE" sz="2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0847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7889"/>
            <a:ext cx="12278496" cy="68860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818" y="4721268"/>
            <a:ext cx="2944375" cy="235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2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I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</a:t>
            </a:r>
            <a:br>
              <a:rPr lang="en-I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</a:t>
            </a:r>
            <a:br>
              <a:rPr lang="en-I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listening </a:t>
            </a:r>
            <a:endParaRPr lang="en-I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450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979" y="4629504"/>
            <a:ext cx="2208281" cy="1769368"/>
          </a:xfrm>
          <a:prstGeom prst="rect">
            <a:avLst/>
          </a:prstGeom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85335"/>
          </a:xfrm>
          <a:solidFill>
            <a:schemeClr val="tx2"/>
          </a:solidFill>
        </p:spPr>
        <p:txBody>
          <a:bodyPr>
            <a:normAutofit/>
          </a:bodyPr>
          <a:lstStyle/>
          <a:p>
            <a:pPr algn="ctr"/>
            <a:r>
              <a:rPr lang="en-IE" dirty="0" smtClean="0">
                <a:solidFill>
                  <a:schemeClr val="tx1"/>
                </a:solidFill>
              </a:rPr>
              <a:t/>
            </a:r>
            <a:br>
              <a:rPr lang="en-IE" dirty="0" smtClean="0">
                <a:solidFill>
                  <a:schemeClr val="tx1"/>
                </a:solidFill>
              </a:rPr>
            </a:br>
            <a:r>
              <a:rPr lang="en-IE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Respond Vision</a:t>
            </a:r>
            <a:endParaRPr lang="en-IE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5378" y="1531126"/>
            <a:ext cx="10360882" cy="34163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E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 family and individual in Ireland will have high-quality housing as part of a vibrant &amp; caring community </a:t>
            </a:r>
            <a:endParaRPr lang="en-IE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514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85335"/>
          </a:xfrm>
          <a:solidFill>
            <a:schemeClr val="tx2"/>
          </a:solidFill>
        </p:spPr>
        <p:txBody>
          <a:bodyPr>
            <a:normAutofit/>
          </a:bodyPr>
          <a:lstStyle/>
          <a:p>
            <a:pPr algn="ctr"/>
            <a:r>
              <a:rPr lang="en-IE" dirty="0" smtClean="0">
                <a:solidFill>
                  <a:schemeClr val="tx1"/>
                </a:solidFill>
              </a:rPr>
              <a:t/>
            </a:r>
            <a:br>
              <a:rPr lang="en-IE" dirty="0" smtClean="0">
                <a:solidFill>
                  <a:schemeClr val="tx1"/>
                </a:solidFill>
              </a:rPr>
            </a:br>
            <a:r>
              <a:rPr lang="en-IE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Approved Housing Body Sector (AHB’s)</a:t>
            </a:r>
            <a:endParaRPr lang="en-IE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00625" y="1185335"/>
            <a:ext cx="11970397" cy="480049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E" sz="2600" dirty="0" smtClean="0">
                <a:solidFill>
                  <a:schemeClr val="bg1"/>
                </a:solidFill>
                <a:latin typeface="+mj-lt"/>
              </a:rPr>
              <a:t>Partners in the delivery of social housing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E" sz="2600" dirty="0" smtClean="0">
                <a:solidFill>
                  <a:schemeClr val="bg1"/>
                </a:solidFill>
                <a:latin typeface="+mj-lt"/>
              </a:rPr>
              <a:t>Uniquely placed to support Central &amp; Local </a:t>
            </a:r>
            <a:r>
              <a:rPr lang="en-IE" sz="2600" dirty="0" err="1" smtClean="0">
                <a:solidFill>
                  <a:schemeClr val="bg1"/>
                </a:solidFill>
                <a:latin typeface="+mj-lt"/>
              </a:rPr>
              <a:t>Govt</a:t>
            </a:r>
            <a:r>
              <a:rPr lang="en-IE" sz="2600" dirty="0" smtClean="0">
                <a:solidFill>
                  <a:schemeClr val="bg1"/>
                </a:solidFill>
                <a:latin typeface="+mj-lt"/>
              </a:rPr>
              <a:t> in social housing delivery. 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E" sz="2600" dirty="0" smtClean="0">
                <a:solidFill>
                  <a:schemeClr val="bg1"/>
                </a:solidFill>
                <a:latin typeface="+mj-lt"/>
              </a:rPr>
              <a:t>Strong record in delivery &amp; management of social housing – 32,000 homes in management, exceptional void, arrears &amp; management performances.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E" sz="2600" dirty="0" smtClean="0">
                <a:solidFill>
                  <a:schemeClr val="bg1"/>
                </a:solidFill>
                <a:latin typeface="+mj-lt"/>
              </a:rPr>
              <a:t>Independent &amp; not for profit.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E" sz="2600" dirty="0" smtClean="0">
                <a:solidFill>
                  <a:schemeClr val="bg1"/>
                </a:solidFill>
                <a:latin typeface="+mj-lt"/>
              </a:rPr>
              <a:t>Well regulated &amp; professionally managed.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E" sz="2600" dirty="0" smtClean="0">
                <a:solidFill>
                  <a:schemeClr val="bg1"/>
                </a:solidFill>
                <a:latin typeface="+mj-lt"/>
              </a:rPr>
              <a:t>Solely focused on the relief of housing need.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E" sz="2600" dirty="0" smtClean="0">
                <a:solidFill>
                  <a:schemeClr val="bg1"/>
                </a:solidFill>
                <a:latin typeface="+mj-lt"/>
              </a:rPr>
              <a:t>Central &amp; committed to meeting Rebuilding Ireland targets.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7282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19" y="1304144"/>
            <a:ext cx="11325569" cy="422891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E" sz="2600" dirty="0">
                <a:solidFill>
                  <a:schemeClr val="bg1"/>
                </a:solidFill>
              </a:rPr>
              <a:t>We can achieve nothing without the support of </a:t>
            </a:r>
            <a:r>
              <a:rPr lang="en-IE" sz="2600" dirty="0" smtClean="0">
                <a:solidFill>
                  <a:schemeClr val="bg1"/>
                </a:solidFill>
              </a:rPr>
              <a:t>each </a:t>
            </a:r>
            <a:r>
              <a:rPr lang="en-IE" sz="2600" dirty="0">
                <a:solidFill>
                  <a:schemeClr val="bg1"/>
                </a:solidFill>
              </a:rPr>
              <a:t>Local </a:t>
            </a:r>
            <a:r>
              <a:rPr lang="en-IE" sz="2600" dirty="0" smtClean="0">
                <a:solidFill>
                  <a:schemeClr val="bg1"/>
                </a:solidFill>
              </a:rPr>
              <a:t>Authority</a:t>
            </a:r>
            <a:endParaRPr lang="en-IE" sz="26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E" sz="2600" dirty="0" smtClean="0">
                <a:solidFill>
                  <a:schemeClr val="bg1"/>
                </a:solidFill>
              </a:rPr>
              <a:t>Our </a:t>
            </a:r>
            <a:r>
              <a:rPr lang="en-IE" sz="2600" dirty="0">
                <a:solidFill>
                  <a:schemeClr val="bg1"/>
                </a:solidFill>
              </a:rPr>
              <a:t>first step is to seek support from the Local Authority for </a:t>
            </a:r>
            <a:r>
              <a:rPr lang="en-IE" sz="2600" dirty="0" smtClean="0">
                <a:solidFill>
                  <a:schemeClr val="bg1"/>
                </a:solidFill>
              </a:rPr>
              <a:t>each development in terms of: </a:t>
            </a:r>
            <a:endParaRPr lang="en-IE" sz="2600" dirty="0">
              <a:solidFill>
                <a:schemeClr val="bg1"/>
              </a:solidFill>
            </a:endParaRPr>
          </a:p>
          <a:p>
            <a:pPr marL="342900" lvl="2" indent="-342900">
              <a:lnSpc>
                <a:spcPct val="125000"/>
              </a:lnSpc>
              <a:spcBef>
                <a:spcPts val="0"/>
              </a:spcBef>
            </a:pPr>
            <a:r>
              <a:rPr lang="en-IE" sz="2400" dirty="0" smtClean="0">
                <a:solidFill>
                  <a:schemeClr val="bg1"/>
                </a:solidFill>
              </a:rPr>
              <a:t>Development plan.</a:t>
            </a:r>
          </a:p>
          <a:p>
            <a:pPr marL="342900" lvl="2" indent="-342900">
              <a:lnSpc>
                <a:spcPct val="125000"/>
              </a:lnSpc>
              <a:spcBef>
                <a:spcPts val="0"/>
              </a:spcBef>
            </a:pPr>
            <a:r>
              <a:rPr lang="en-IE" sz="2400" dirty="0" smtClean="0">
                <a:solidFill>
                  <a:schemeClr val="bg1"/>
                </a:solidFill>
              </a:rPr>
              <a:t>Planning.</a:t>
            </a:r>
          </a:p>
          <a:p>
            <a:pPr marL="342900" lvl="2" indent="-342900">
              <a:lnSpc>
                <a:spcPct val="125000"/>
              </a:lnSpc>
              <a:spcBef>
                <a:spcPts val="0"/>
              </a:spcBef>
            </a:pPr>
            <a:r>
              <a:rPr lang="en-IE" sz="2400" dirty="0" smtClean="0">
                <a:solidFill>
                  <a:schemeClr val="bg1"/>
                </a:solidFill>
              </a:rPr>
              <a:t>Funding.</a:t>
            </a:r>
          </a:p>
          <a:p>
            <a:pPr marL="342900" lvl="2" indent="-342900">
              <a:lnSpc>
                <a:spcPct val="125000"/>
              </a:lnSpc>
              <a:spcBef>
                <a:spcPts val="0"/>
              </a:spcBef>
            </a:pPr>
            <a:r>
              <a:rPr lang="en-IE" sz="2400" dirty="0" smtClean="0">
                <a:solidFill>
                  <a:schemeClr val="bg1"/>
                </a:solidFill>
              </a:rPr>
              <a:t>Assessments.</a:t>
            </a:r>
          </a:p>
          <a:p>
            <a:pPr marL="342900" lvl="2" indent="-342900">
              <a:lnSpc>
                <a:spcPct val="125000"/>
              </a:lnSpc>
              <a:spcBef>
                <a:spcPts val="0"/>
              </a:spcBef>
            </a:pPr>
            <a:r>
              <a:rPr lang="en-IE" sz="2400" dirty="0" smtClean="0">
                <a:solidFill>
                  <a:schemeClr val="bg1"/>
                </a:solidFill>
              </a:rPr>
              <a:t>Allocations. </a:t>
            </a:r>
            <a:endParaRPr lang="en-IE" sz="2400" dirty="0">
              <a:solidFill>
                <a:schemeClr val="bg1"/>
              </a:solidFill>
            </a:endParaRPr>
          </a:p>
          <a:p>
            <a:endParaRPr lang="en-IE" sz="1800" dirty="0"/>
          </a:p>
          <a:p>
            <a:endParaRPr lang="en-IE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0" y="0"/>
            <a:ext cx="12192000" cy="118533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5142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IE" dirty="0" smtClean="0">
                <a:solidFill>
                  <a:schemeClr val="tx1"/>
                </a:solidFill>
              </a:rPr>
              <a:t/>
            </a:r>
            <a:br>
              <a:rPr lang="en-IE" dirty="0" smtClean="0">
                <a:solidFill>
                  <a:schemeClr val="tx1"/>
                </a:solidFill>
              </a:rPr>
            </a:br>
            <a:r>
              <a:rPr lang="en-IE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Working with Local Authorities</a:t>
            </a:r>
            <a:endParaRPr lang="en-IE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026" y="3201425"/>
            <a:ext cx="4915482" cy="186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8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8084"/>
            <a:ext cx="12191999" cy="6386500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365879" y="536858"/>
            <a:ext cx="8027708" cy="24399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IE" sz="1800" dirty="0"/>
              <a:t>Respond’s In-house Design Capacity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0542" y="4793819"/>
            <a:ext cx="3661457" cy="252076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413" y="5545216"/>
            <a:ext cx="2208281" cy="176936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1222540"/>
            <a:ext cx="3829971" cy="2416046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  <a:buClr>
                <a:srgbClr val="009E77"/>
              </a:buClr>
            </a:pPr>
            <a:r>
              <a:rPr lang="en-IE" dirty="0"/>
              <a:t>      Architects</a:t>
            </a:r>
          </a:p>
          <a:p>
            <a:pPr>
              <a:spcBef>
                <a:spcPts val="450"/>
              </a:spcBef>
              <a:buClr>
                <a:srgbClr val="009E77"/>
              </a:buClr>
            </a:pPr>
            <a:r>
              <a:rPr lang="en-IE" dirty="0"/>
              <a:t>      Quantity Surveyors </a:t>
            </a:r>
          </a:p>
          <a:p>
            <a:pPr>
              <a:spcBef>
                <a:spcPts val="450"/>
              </a:spcBef>
              <a:buClr>
                <a:srgbClr val="009E77"/>
              </a:buClr>
            </a:pPr>
            <a:r>
              <a:rPr lang="en-IE" dirty="0"/>
              <a:t>      Planners</a:t>
            </a:r>
          </a:p>
          <a:p>
            <a:pPr>
              <a:spcBef>
                <a:spcPts val="450"/>
              </a:spcBef>
              <a:buClr>
                <a:srgbClr val="009E77"/>
              </a:buClr>
            </a:pPr>
            <a:r>
              <a:rPr lang="en-IE" dirty="0"/>
              <a:t>      Technical Service Officers</a:t>
            </a:r>
          </a:p>
          <a:p>
            <a:pPr>
              <a:spcBef>
                <a:spcPts val="450"/>
              </a:spcBef>
              <a:buClr>
                <a:srgbClr val="009E77"/>
              </a:buClr>
            </a:pPr>
            <a:r>
              <a:rPr lang="en-IE" dirty="0"/>
              <a:t>      Legal Team of Solicitors </a:t>
            </a:r>
          </a:p>
          <a:p>
            <a:pPr>
              <a:spcBef>
                <a:spcPts val="450"/>
              </a:spcBef>
              <a:buClr>
                <a:srgbClr val="009E77"/>
              </a:buClr>
            </a:pPr>
            <a:r>
              <a:rPr lang="en-IE" dirty="0"/>
              <a:t>      Information Technology Staff</a:t>
            </a:r>
          </a:p>
          <a:p>
            <a:pPr>
              <a:spcBef>
                <a:spcPts val="450"/>
              </a:spcBef>
              <a:buClr>
                <a:srgbClr val="009E77"/>
              </a:buClr>
            </a:pPr>
            <a:r>
              <a:rPr lang="en-IE" dirty="0"/>
              <a:t>      Customer Service Centre</a:t>
            </a: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0" y="0"/>
            <a:ext cx="12192000" cy="118533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5142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IE" dirty="0" smtClean="0">
                <a:solidFill>
                  <a:schemeClr val="tx1"/>
                </a:solidFill>
              </a:rPr>
              <a:t/>
            </a:r>
            <a:br>
              <a:rPr lang="en-IE" dirty="0" smtClean="0">
                <a:solidFill>
                  <a:schemeClr val="tx1"/>
                </a:solidFill>
              </a:rPr>
            </a:br>
            <a:r>
              <a:rPr lang="en-IE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Respond’s In-House Design Capacity </a:t>
            </a:r>
            <a:endParaRPr lang="en-IE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489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E" sz="3000" b="1" dirty="0">
              <a:solidFill>
                <a:srgbClr val="253746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28818" y="1491009"/>
            <a:ext cx="7465125" cy="569018"/>
          </a:xfrm>
          <a:prstGeom prst="rect">
            <a:avLst/>
          </a:prstGeom>
          <a:noFill/>
          <a:ln w="28575">
            <a:solidFill>
              <a:srgbClr val="009E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IE" sz="2000" b="1" dirty="0" smtClean="0">
              <a:solidFill>
                <a:srgbClr val="2537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IE" sz="2000" b="1" dirty="0" smtClean="0">
              <a:solidFill>
                <a:srgbClr val="2537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IE" sz="2000" b="1" dirty="0" smtClean="0">
                <a:solidFill>
                  <a:srgbClr val="253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Respond </a:t>
            </a:r>
            <a:r>
              <a:rPr lang="en-IE" sz="2000" b="1" dirty="0" smtClean="0">
                <a:solidFill>
                  <a:srgbClr val="253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Plan - Delivery </a:t>
            </a:r>
            <a:r>
              <a:rPr lang="en-IE" sz="2000" b="1" dirty="0" smtClean="0">
                <a:solidFill>
                  <a:srgbClr val="253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2023</a:t>
            </a:r>
          </a:p>
          <a:p>
            <a:pPr lvl="1"/>
            <a:endParaRPr lang="en-IE" sz="2000" b="1" dirty="0" smtClean="0">
              <a:solidFill>
                <a:srgbClr val="2537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IE" sz="2000" b="1" dirty="0">
              <a:solidFill>
                <a:srgbClr val="2537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entagon 2"/>
          <p:cNvSpPr/>
          <p:nvPr/>
        </p:nvSpPr>
        <p:spPr>
          <a:xfrm>
            <a:off x="513547" y="1436598"/>
            <a:ext cx="1390510" cy="623429"/>
          </a:xfrm>
          <a:prstGeom prst="homePlate">
            <a:avLst/>
          </a:prstGeom>
          <a:solidFill>
            <a:srgbClr val="009E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3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2,500</a:t>
            </a:r>
          </a:p>
        </p:txBody>
      </p:sp>
      <p:sp>
        <p:nvSpPr>
          <p:cNvPr id="7" name="Rectangle 6"/>
          <p:cNvSpPr/>
          <p:nvPr/>
        </p:nvSpPr>
        <p:spPr>
          <a:xfrm>
            <a:off x="2150378" y="2485109"/>
            <a:ext cx="7443565" cy="532694"/>
          </a:xfrm>
          <a:prstGeom prst="rect">
            <a:avLst/>
          </a:prstGeom>
          <a:noFill/>
          <a:ln w="28575">
            <a:solidFill>
              <a:srgbClr val="009E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IE" b="1" dirty="0" smtClean="0">
              <a:solidFill>
                <a:srgbClr val="2537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IE" b="1" dirty="0" smtClean="0">
                <a:solidFill>
                  <a:srgbClr val="253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</a:t>
            </a:r>
            <a:r>
              <a:rPr lang="en-IE" b="1" dirty="0">
                <a:solidFill>
                  <a:srgbClr val="253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IE" b="1" dirty="0" smtClean="0">
                <a:solidFill>
                  <a:srgbClr val="253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Homes </a:t>
            </a:r>
            <a:r>
              <a:rPr lang="en-IE" b="1" dirty="0">
                <a:solidFill>
                  <a:srgbClr val="253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Current </a:t>
            </a:r>
            <a:r>
              <a:rPr lang="en-IE" b="1" dirty="0" smtClean="0">
                <a:solidFill>
                  <a:srgbClr val="253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rated Development </a:t>
            </a:r>
            <a:r>
              <a:rPr lang="en-IE" b="1" dirty="0" smtClean="0">
                <a:solidFill>
                  <a:srgbClr val="253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Pipeline</a:t>
            </a:r>
          </a:p>
          <a:p>
            <a:pPr lvl="1"/>
            <a:r>
              <a:rPr lang="en-IE" b="1" dirty="0" smtClean="0">
                <a:solidFill>
                  <a:srgbClr val="253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IE" b="1" dirty="0">
              <a:solidFill>
                <a:srgbClr val="2537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518063" y="2462857"/>
            <a:ext cx="1390510" cy="623429"/>
          </a:xfrm>
          <a:prstGeom prst="homePlate">
            <a:avLst/>
          </a:prstGeom>
          <a:solidFill>
            <a:srgbClr val="009E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3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3,776</a:t>
            </a:r>
            <a:endParaRPr lang="en-IE" sz="3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50380" y="3533415"/>
            <a:ext cx="7443563" cy="541568"/>
          </a:xfrm>
          <a:prstGeom prst="rect">
            <a:avLst/>
          </a:prstGeom>
          <a:noFill/>
          <a:ln w="28575">
            <a:solidFill>
              <a:srgbClr val="009E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IE" b="1" dirty="0" smtClean="0">
              <a:solidFill>
                <a:srgbClr val="2537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IE" b="1" dirty="0" smtClean="0">
                <a:solidFill>
                  <a:srgbClr val="253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Homes </a:t>
            </a:r>
            <a:r>
              <a:rPr lang="en-IE" b="1" dirty="0" smtClean="0">
                <a:solidFill>
                  <a:srgbClr val="253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built 154 with 151 due for </a:t>
            </a:r>
            <a:r>
              <a:rPr lang="en-IE" b="1" dirty="0" smtClean="0">
                <a:solidFill>
                  <a:srgbClr val="253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acquisition</a:t>
            </a:r>
          </a:p>
          <a:p>
            <a:pPr lvl="1"/>
            <a:endParaRPr lang="en-IE" b="1" dirty="0">
              <a:solidFill>
                <a:srgbClr val="2537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entagon 9"/>
          <p:cNvSpPr/>
          <p:nvPr/>
        </p:nvSpPr>
        <p:spPr>
          <a:xfrm>
            <a:off x="513547" y="3491074"/>
            <a:ext cx="1390510" cy="623429"/>
          </a:xfrm>
          <a:prstGeom prst="homePlate">
            <a:avLst/>
          </a:prstGeom>
          <a:solidFill>
            <a:srgbClr val="009E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3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305</a:t>
            </a:r>
            <a:endParaRPr lang="en-IE" sz="3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37339" y="4507198"/>
            <a:ext cx="7456604" cy="619620"/>
          </a:xfrm>
          <a:prstGeom prst="rect">
            <a:avLst/>
          </a:prstGeom>
          <a:noFill/>
          <a:ln w="28575">
            <a:solidFill>
              <a:srgbClr val="009E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IE" b="1" dirty="0" smtClean="0">
                <a:solidFill>
                  <a:srgbClr val="253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of 676 new homes have commenced on various sites 2018</a:t>
            </a:r>
            <a:endParaRPr lang="en-IE" b="1" dirty="0">
              <a:solidFill>
                <a:srgbClr val="2537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entagon 11"/>
          <p:cNvSpPr/>
          <p:nvPr/>
        </p:nvSpPr>
        <p:spPr>
          <a:xfrm>
            <a:off x="513545" y="4503389"/>
            <a:ext cx="1390510" cy="623429"/>
          </a:xfrm>
          <a:prstGeom prst="homePlate">
            <a:avLst/>
          </a:prstGeom>
          <a:solidFill>
            <a:srgbClr val="009E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3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676</a:t>
            </a:r>
            <a:endParaRPr lang="en-IE" sz="3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45863" y="5411375"/>
            <a:ext cx="7448080" cy="644395"/>
          </a:xfrm>
          <a:prstGeom prst="rect">
            <a:avLst/>
          </a:prstGeom>
          <a:noFill/>
          <a:ln w="28575">
            <a:solidFill>
              <a:srgbClr val="009E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IE" b="1" dirty="0" smtClean="0">
                <a:solidFill>
                  <a:srgbClr val="253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homes being appraised for acquisition &amp; delivery in various LA jurisdictions </a:t>
            </a:r>
            <a:endParaRPr lang="en-IE" b="1" dirty="0">
              <a:solidFill>
                <a:srgbClr val="2537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entagon 17"/>
          <p:cNvSpPr/>
          <p:nvPr/>
        </p:nvSpPr>
        <p:spPr>
          <a:xfrm>
            <a:off x="513545" y="5440051"/>
            <a:ext cx="1390510" cy="623429"/>
          </a:xfrm>
          <a:prstGeom prst="homePlate">
            <a:avLst/>
          </a:prstGeom>
          <a:solidFill>
            <a:srgbClr val="009E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3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267</a:t>
            </a:r>
            <a:endParaRPr lang="en-IE" sz="3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0" y="0"/>
            <a:ext cx="12192000" cy="118533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5142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IE" dirty="0" smtClean="0">
                <a:solidFill>
                  <a:schemeClr val="tx1"/>
                </a:solidFill>
              </a:rPr>
              <a:t/>
            </a:r>
            <a:br>
              <a:rPr lang="en-IE" dirty="0" smtClean="0">
                <a:solidFill>
                  <a:schemeClr val="tx1"/>
                </a:solidFill>
              </a:rPr>
            </a:br>
            <a:r>
              <a:rPr lang="en-IE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Snapshot of Key Statistics</a:t>
            </a:r>
            <a:endParaRPr lang="en-IE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5480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42913" y="449413"/>
            <a:ext cx="11160823" cy="465333"/>
          </a:xfrm>
        </p:spPr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8696618" y="2222225"/>
            <a:ext cx="333054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9E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Development </a:t>
            </a:r>
            <a:endParaRPr lang="en-US" b="1" dirty="0">
              <a:solidFill>
                <a:srgbClr val="009E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Needs, housing for people with disabilities, emergency accommodation, group home and St John of God offices, Community building, and Affordable housing funded through CAS and CLSS</a:t>
            </a:r>
          </a:p>
          <a:p>
            <a:endPara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IE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62"/>
          <a:stretch/>
        </p:blipFill>
        <p:spPr>
          <a:xfrm>
            <a:off x="9832171" y="5821679"/>
            <a:ext cx="2263902" cy="5827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397" y="5071052"/>
            <a:ext cx="1250676" cy="5878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61" y="1267171"/>
            <a:ext cx="8050960" cy="52728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374" y="5215790"/>
            <a:ext cx="675030" cy="524484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0" y="1"/>
            <a:ext cx="12192000" cy="914746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5142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IE" sz="4100" dirty="0" smtClean="0">
                <a:solidFill>
                  <a:schemeClr val="tx1"/>
                </a:solidFill>
              </a:rPr>
              <a:t/>
            </a:r>
            <a:br>
              <a:rPr lang="en-IE" sz="4100" dirty="0" smtClean="0">
                <a:solidFill>
                  <a:schemeClr val="tx1"/>
                </a:solidFill>
              </a:rPr>
            </a:br>
            <a:r>
              <a:rPr lang="en-IE" sz="4100" dirty="0" smtClean="0">
                <a:solidFill>
                  <a:schemeClr val="tx1"/>
                </a:solidFill>
              </a:rPr>
              <a:t> </a:t>
            </a:r>
            <a:r>
              <a:rPr lang="en-IE" sz="4100" dirty="0" err="1" smtClean="0">
                <a:solidFill>
                  <a:schemeClr val="tx1"/>
                </a:solidFill>
              </a:rPr>
              <a:t>Gleann</a:t>
            </a:r>
            <a:r>
              <a:rPr lang="en-IE" sz="4100" dirty="0" smtClean="0">
                <a:solidFill>
                  <a:schemeClr val="tx1"/>
                </a:solidFill>
              </a:rPr>
              <a:t> </a:t>
            </a:r>
            <a:r>
              <a:rPr lang="en-IE" sz="4100" dirty="0" err="1">
                <a:solidFill>
                  <a:schemeClr val="tx1"/>
                </a:solidFill>
              </a:rPr>
              <a:t>na</a:t>
            </a:r>
            <a:r>
              <a:rPr lang="en-IE" sz="4100" dirty="0">
                <a:solidFill>
                  <a:schemeClr val="tx1"/>
                </a:solidFill>
              </a:rPr>
              <a:t> </a:t>
            </a:r>
            <a:r>
              <a:rPr lang="en-IE" sz="4100" dirty="0" err="1">
                <a:solidFill>
                  <a:schemeClr val="tx1"/>
                </a:solidFill>
              </a:rPr>
              <a:t>hEorna</a:t>
            </a:r>
            <a:r>
              <a:rPr lang="en-IE" sz="4100" dirty="0">
                <a:solidFill>
                  <a:schemeClr val="tx1"/>
                </a:solidFill>
              </a:rPr>
              <a:t>, Tallaght, Dublin </a:t>
            </a:r>
            <a:r>
              <a:rPr lang="en-IE" sz="4100" dirty="0" smtClean="0">
                <a:solidFill>
                  <a:schemeClr val="tx1"/>
                </a:solidFill>
              </a:rPr>
              <a:t>24: 161 </a:t>
            </a:r>
            <a:r>
              <a:rPr lang="en-IE" sz="4100" dirty="0">
                <a:solidFill>
                  <a:schemeClr val="tx1"/>
                </a:solidFill>
              </a:rPr>
              <a:t>completed </a:t>
            </a:r>
            <a:r>
              <a:rPr lang="en-IE" sz="4000" dirty="0"/>
              <a:t>units</a:t>
            </a:r>
          </a:p>
        </p:txBody>
      </p:sp>
    </p:spTree>
    <p:extLst>
      <p:ext uri="{BB962C8B-B14F-4D97-AF65-F5344CB8AC3E}">
        <p14:creationId xmlns:p14="http://schemas.microsoft.com/office/powerpoint/2010/main" val="151737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0617" y="4820481"/>
            <a:ext cx="76089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IE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8" y="1254812"/>
            <a:ext cx="8208285" cy="5380187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60617" y="448914"/>
            <a:ext cx="11160823" cy="465333"/>
          </a:xfrm>
        </p:spPr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5" name="Rectangle 4"/>
          <p:cNvSpPr/>
          <p:nvPr/>
        </p:nvSpPr>
        <p:spPr>
          <a:xfrm>
            <a:off x="8826204" y="2577220"/>
            <a:ext cx="343247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9E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Housing Development </a:t>
            </a:r>
            <a:endParaRPr lang="en-US" b="1" dirty="0">
              <a:solidFill>
                <a:srgbClr val="009E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Needs Housing of 3 bed homes funded through CALF and PAA</a:t>
            </a:r>
          </a:p>
          <a:p>
            <a:endPara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IE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73" y="5311675"/>
            <a:ext cx="2263902" cy="110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599" y="4638233"/>
            <a:ext cx="1250676" cy="587817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0" y="1"/>
            <a:ext cx="12192000" cy="828674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algn="l" defTabSz="5142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IE" dirty="0" smtClean="0">
                <a:solidFill>
                  <a:schemeClr val="tx1"/>
                </a:solidFill>
              </a:rPr>
              <a:t/>
            </a:r>
            <a:br>
              <a:rPr lang="en-IE" dirty="0" smtClean="0">
                <a:solidFill>
                  <a:schemeClr val="tx1"/>
                </a:solidFill>
              </a:rPr>
            </a:br>
            <a:r>
              <a:rPr lang="en-IE" sz="4000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IE" sz="9800" dirty="0" smtClean="0">
                <a:solidFill>
                  <a:schemeClr val="tx1"/>
                </a:solidFill>
              </a:rPr>
              <a:t>Station </a:t>
            </a:r>
            <a:r>
              <a:rPr lang="en-IE" sz="9800" dirty="0">
                <a:solidFill>
                  <a:schemeClr val="tx1"/>
                </a:solidFill>
              </a:rPr>
              <a:t>Road, </a:t>
            </a:r>
            <a:r>
              <a:rPr lang="en-IE" sz="9800" dirty="0" err="1">
                <a:solidFill>
                  <a:schemeClr val="tx1"/>
                </a:solidFill>
              </a:rPr>
              <a:t>Clondalkin</a:t>
            </a:r>
            <a:r>
              <a:rPr lang="en-IE" sz="9800" dirty="0">
                <a:solidFill>
                  <a:schemeClr val="tx1"/>
                </a:solidFill>
              </a:rPr>
              <a:t>, Dublin </a:t>
            </a:r>
            <a:r>
              <a:rPr lang="en-IE" sz="9800" dirty="0" smtClean="0">
                <a:solidFill>
                  <a:schemeClr val="tx1"/>
                </a:solidFill>
              </a:rPr>
              <a:t>22: 5 </a:t>
            </a:r>
            <a:r>
              <a:rPr lang="en-IE" sz="9800" dirty="0">
                <a:solidFill>
                  <a:schemeClr val="tx1"/>
                </a:solidFill>
              </a:rPr>
              <a:t>completed units</a:t>
            </a:r>
          </a:p>
          <a:p>
            <a:pPr algn="ctr"/>
            <a:r>
              <a:rPr lang="en-IE" sz="4000" dirty="0" smtClean="0">
                <a:solidFill>
                  <a:schemeClr val="tx1"/>
                </a:solidFill>
              </a:rPr>
              <a:t> </a:t>
            </a:r>
            <a:endParaRPr lang="en-IE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76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spond_MasterTheme">
  <a:themeElements>
    <a:clrScheme name="Respond_Colour Palette">
      <a:dk1>
        <a:sysClr val="windowText" lastClr="000000"/>
      </a:dk1>
      <a:lt1>
        <a:sysClr val="window" lastClr="FFFFFF"/>
      </a:lt1>
      <a:dk2>
        <a:srgbClr val="253746"/>
      </a:dk2>
      <a:lt2>
        <a:srgbClr val="009E77"/>
      </a:lt2>
      <a:accent1>
        <a:srgbClr val="63C6BB"/>
      </a:accent1>
      <a:accent2>
        <a:srgbClr val="009E77"/>
      </a:accent2>
      <a:accent3>
        <a:srgbClr val="3D4E56"/>
      </a:accent3>
      <a:accent4>
        <a:srgbClr val="63C6BB"/>
      </a:accent4>
      <a:accent5>
        <a:srgbClr val="253746"/>
      </a:accent5>
      <a:accent6>
        <a:srgbClr val="E3E935"/>
      </a:accent6>
      <a:hlink>
        <a:srgbClr val="63C6BB"/>
      </a:hlink>
      <a:folHlink>
        <a:srgbClr val="009E77"/>
      </a:folHlink>
    </a:clrScheme>
    <a:fontScheme name="Respond_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848 RD_RespondHA_PowerPoint_Template_V3.potx" id="{B4E20A7B-C61B-44A7-93E8-291A28C6A5E0}" vid="{275FBB2E-6D0D-4E31-B094-BCF1827D69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848 RD_RespondHA_PowerPoint_Template_V3</Template>
  <TotalTime>5299</TotalTime>
  <Words>787</Words>
  <Application>Microsoft Office PowerPoint</Application>
  <PresentationFormat>Widescreen</PresentationFormat>
  <Paragraphs>182</Paragraphs>
  <Slides>26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Wingdings</vt:lpstr>
      <vt:lpstr>Respond_MasterTheme</vt:lpstr>
      <vt:lpstr>Delivering Housing Solutions </vt:lpstr>
      <vt:lpstr> About Respond </vt:lpstr>
      <vt:lpstr> Respond Vision</vt:lpstr>
      <vt:lpstr> The Approved Housing Body Sector (AHB’s)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Ardsolus, Brownsbarn, Tallaght – 10 Homes under Construction</vt:lpstr>
      <vt:lpstr>PowerPoint Presentation</vt:lpstr>
      <vt:lpstr>PowerPoint Presentation</vt:lpstr>
      <vt:lpstr> Àrd Mor Fire </vt:lpstr>
      <vt:lpstr> Asset Management</vt:lpstr>
      <vt:lpstr> Respond’s Reponse to Homelessness </vt:lpstr>
      <vt:lpstr> Respond’s Reponse to Homelessness </vt:lpstr>
      <vt:lpstr> Springfield Family Hub </vt:lpstr>
      <vt:lpstr> Springfield Family Hub </vt:lpstr>
      <vt:lpstr> Springfield Family Hub </vt:lpstr>
      <vt:lpstr> Firhouse Family Hub </vt:lpstr>
      <vt:lpstr> Firhouse Family Hub </vt:lpstr>
      <vt:lpstr> Firhouse Family Hub </vt:lpstr>
      <vt:lpstr> Affordable Housing </vt:lpstr>
      <vt:lpstr>PowerPoint Presentation</vt:lpstr>
      <vt:lpstr>Thank You  for  listening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 Goulding</dc:creator>
  <cp:lastModifiedBy>Niamh Randall</cp:lastModifiedBy>
  <cp:revision>156</cp:revision>
  <cp:lastPrinted>2019-02-08T12:54:14Z</cp:lastPrinted>
  <dcterms:created xsi:type="dcterms:W3CDTF">2018-05-14T13:35:50Z</dcterms:created>
  <dcterms:modified xsi:type="dcterms:W3CDTF">2019-02-13T17:57:49Z</dcterms:modified>
</cp:coreProperties>
</file>