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4" r:id="rId4"/>
    <p:sldId id="268" r:id="rId5"/>
    <p:sldId id="269" r:id="rId6"/>
    <p:sldId id="271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7283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514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4873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9BC3D-ECD1-44B4-9901-619F727EB71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913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6AE44-88AD-4D9F-8120-48367137616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958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B1E9-E9EF-4765-B8B6-5ADB822E56D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204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FEFE9-9618-4107-9580-CB3BAF27B98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981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E2F01-C851-4BB9-8650-D2E71AEE573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332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3513E-65F4-4393-A1AA-9BD587AB7C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698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51986-F786-4810-8581-70BC886F8D5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388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678C8-DAD3-4A46-8DB5-E836870D901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40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37867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863F0-DE1A-4C5E-A958-59C56BB1660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54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BEEAB-4C22-4425-91BF-93B1EF4AB3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4291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38C15-2774-4BFE-8AAF-CEACBE6348F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77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272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712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625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671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0216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2508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574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9FA53-8AA2-4A42-8B99-A9F627A02A8E}" type="datetimeFigureOut">
              <a:rPr lang="en-IE" smtClean="0"/>
              <a:t>14/02/2019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019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0F1F2"/>
            </a:gs>
            <a:gs pos="14000">
              <a:srgbClr val="E0F1F2"/>
            </a:gs>
            <a:gs pos="100000">
              <a:srgbClr val="D95E00"/>
            </a:gs>
            <a:gs pos="100000">
              <a:srgbClr val="E0F1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5941D24-EF12-486C-8C66-9CEEA984D1BA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1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52074" y="1125537"/>
            <a:ext cx="8999621" cy="4921035"/>
          </a:xfrm>
          <a:noFill/>
        </p:spPr>
        <p:txBody>
          <a:bodyPr>
            <a:normAutofit fontScale="92500" lnSpcReduction="10000"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	</a:t>
            </a:r>
            <a:r>
              <a:rPr lang="en-IE" altLang="en-US" sz="4800" dirty="0" smtClean="0">
                <a:solidFill>
                  <a:schemeClr val="bg1"/>
                </a:solidFill>
              </a:rPr>
              <a:t>Traveller Accommodation Programme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 smtClean="0">
                <a:solidFill>
                  <a:schemeClr val="bg1"/>
                </a:solidFill>
              </a:rPr>
              <a:t>Review of 2014-2018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 smtClean="0">
                <a:solidFill>
                  <a:schemeClr val="bg1"/>
                </a:solidFill>
              </a:rPr>
              <a:t>Update 2019 – 2024</a:t>
            </a:r>
          </a:p>
          <a:p>
            <a:pPr eaLnBrk="1" hangingPunct="1">
              <a:lnSpc>
                <a:spcPct val="90000"/>
              </a:lnSpc>
            </a:pPr>
            <a:endParaRPr lang="en-IE" altLang="en-US" sz="4800" dirty="0">
              <a:solidFill>
                <a:schemeClr val="bg1"/>
              </a:solidFill>
              <a:latin typeface="Corbel" panose="020B0503020204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IE" altLang="en-US" sz="3600" dirty="0" smtClean="0">
                <a:solidFill>
                  <a:schemeClr val="bg1"/>
                </a:solidFill>
                <a:latin typeface="Corbel" panose="020B0503020204020204" pitchFamily="34" charset="0"/>
              </a:rPr>
              <a:t>Housing Strategic Policy Committee Meeting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3600" dirty="0" smtClean="0">
                <a:solidFill>
                  <a:schemeClr val="bg1"/>
                </a:solidFill>
                <a:latin typeface="Corbel" panose="020B0503020204020204" pitchFamily="34" charset="0"/>
              </a:rPr>
              <a:t>14</a:t>
            </a:r>
            <a:r>
              <a:rPr lang="en-IE" altLang="en-US" sz="3600" baseline="30000" dirty="0" smtClean="0">
                <a:solidFill>
                  <a:schemeClr val="bg1"/>
                </a:solidFill>
                <a:latin typeface="Corbel" panose="020B0503020204020204" pitchFamily="34" charset="0"/>
              </a:rPr>
              <a:t>th</a:t>
            </a:r>
            <a:r>
              <a:rPr lang="en-IE" altLang="en-US" sz="3600" dirty="0" smtClean="0">
                <a:solidFill>
                  <a:schemeClr val="bg1"/>
                </a:solidFill>
                <a:latin typeface="Corbel" panose="020B0503020204020204" pitchFamily="34" charset="0"/>
              </a:rPr>
              <a:t> February 2019</a:t>
            </a:r>
            <a:endParaRPr lang="en-IE" altLang="en-US" sz="360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919288" y="5734050"/>
            <a:ext cx="83058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42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0F1F2"/>
            </a:gs>
            <a:gs pos="14000">
              <a:srgbClr val="E0F1F2"/>
            </a:gs>
            <a:gs pos="100000">
              <a:srgbClr val="D95E00"/>
            </a:gs>
            <a:gs pos="100000">
              <a:srgbClr val="E0F1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916" y="101697"/>
            <a:ext cx="11843084" cy="1143000"/>
          </a:xfrm>
        </p:spPr>
        <p:txBody>
          <a:bodyPr/>
          <a:lstStyle/>
          <a:p>
            <a:pPr algn="l"/>
            <a:r>
              <a:rPr lang="en-IE" b="1" dirty="0" smtClean="0">
                <a:latin typeface="Corbel" panose="020B0503020204020204" pitchFamily="34" charset="0"/>
              </a:rPr>
              <a:t>Key Dates for Implementation of TAP 2019-24</a:t>
            </a:r>
            <a:endParaRPr lang="en-IE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1052736"/>
            <a:ext cx="8640204" cy="291058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IE" sz="3600" dirty="0">
              <a:latin typeface="Corbel" panose="020B0503020204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125175"/>
              </p:ext>
            </p:extLst>
          </p:nvPr>
        </p:nvGraphicFramePr>
        <p:xfrm>
          <a:off x="493294" y="1046206"/>
          <a:ext cx="11165306" cy="5553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7810"/>
                <a:gridCol w="8547496"/>
              </a:tblGrid>
              <a:tr h="1126620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chemeClr val="tx1"/>
                          </a:solidFill>
                          <a:latin typeface="Corbel" panose="020B0503020204020204" pitchFamily="34" charset="0"/>
                        </a:rPr>
                        <a:t>Date</a:t>
                      </a:r>
                      <a:endParaRPr lang="en-IE" sz="2800" dirty="0">
                        <a:solidFill>
                          <a:schemeClr val="tx1"/>
                        </a:solidFill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chemeClr val="tx1"/>
                          </a:solidFill>
                          <a:latin typeface="Corbel" panose="020B0503020204020204" pitchFamily="34" charset="0"/>
                        </a:rPr>
                        <a:t>Summary of Action</a:t>
                      </a:r>
                      <a:endParaRPr lang="en-IE" sz="2800" dirty="0">
                        <a:solidFill>
                          <a:schemeClr val="tx1"/>
                        </a:solidFill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Jan/Mar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Preparation of Draft Traveller Accommodation Programme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1</a:t>
                      </a:r>
                      <a:r>
                        <a:rPr lang="en-IE" sz="2800" baseline="30000" dirty="0" smtClean="0">
                          <a:latin typeface="Corbel" panose="020B0503020204020204" pitchFamily="34" charset="0"/>
                        </a:rPr>
                        <a:t>st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 April 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Publish notice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in newspapers- draft programme available for inspection 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31</a:t>
                      </a:r>
                      <a:r>
                        <a:rPr lang="en-IE" sz="2800" baseline="30000" dirty="0" smtClean="0">
                          <a:latin typeface="Corbel" panose="020B0503020204020204" pitchFamily="34" charset="0"/>
                        </a:rPr>
                        <a:t>st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May 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Latest date for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receipt of submissions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1</a:t>
                      </a:r>
                      <a:r>
                        <a:rPr lang="en-IE" sz="2800" baseline="30000" dirty="0" smtClean="0">
                          <a:latin typeface="Corbel" panose="020B0503020204020204" pitchFamily="34" charset="0"/>
                        </a:rPr>
                        <a:t>st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 July 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Submission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of draft to Council members for adoption 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30</a:t>
                      </a:r>
                      <a:r>
                        <a:rPr lang="en-IE" sz="2800" baseline="30000" dirty="0" smtClean="0">
                          <a:latin typeface="Corbel" panose="020B0503020204020204" pitchFamily="34" charset="0"/>
                        </a:rPr>
                        <a:t>th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 Sept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Latest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date for adoption of programme 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6180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37" y="283675"/>
            <a:ext cx="11452633" cy="1143000"/>
          </a:xfrm>
        </p:spPr>
        <p:txBody>
          <a:bodyPr/>
          <a:lstStyle/>
          <a:p>
            <a:r>
              <a:rPr lang="en-IE" b="1" dirty="0"/>
              <a:t>TAP 2014-18: </a:t>
            </a:r>
            <a:r>
              <a:rPr lang="en-IE" b="1" dirty="0" smtClean="0"/>
              <a:t>Proposed Re-developments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450066"/>
              </p:ext>
            </p:extLst>
          </p:nvPr>
        </p:nvGraphicFramePr>
        <p:xfrm>
          <a:off x="316872" y="1370849"/>
          <a:ext cx="11534114" cy="5129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3529"/>
                <a:gridCol w="1321820"/>
                <a:gridCol w="2767199"/>
                <a:gridCol w="4561566"/>
              </a:tblGrid>
              <a:tr h="1058000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Redevelopment-Existing</a:t>
                      </a:r>
                      <a:r>
                        <a:rPr lang="en-IE" sz="2800" baseline="0" dirty="0" smtClean="0"/>
                        <a:t> Sites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No. </a:t>
                      </a:r>
                      <a:r>
                        <a:rPr lang="en-IE" sz="2800" dirty="0" smtClean="0"/>
                        <a:t>of Units 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Type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Status</a:t>
                      </a:r>
                      <a:endParaRPr lang="en-IE" sz="2800" dirty="0"/>
                    </a:p>
                  </a:txBody>
                  <a:tcPr anchor="ctr"/>
                </a:tc>
              </a:tr>
              <a:tr h="553634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Ballyowen</a:t>
                      </a:r>
                      <a:r>
                        <a:rPr lang="en-IE" sz="2800" baseline="0" dirty="0" smtClean="0"/>
                        <a:t> Lane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10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Bays</a:t>
                      </a:r>
                      <a:r>
                        <a:rPr lang="en-IE" sz="2800" baseline="0" dirty="0" smtClean="0"/>
                        <a:t>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Not</a:t>
                      </a:r>
                      <a:r>
                        <a:rPr lang="en-IE" sz="2800" baseline="0" dirty="0" smtClean="0"/>
                        <a:t> progressed</a:t>
                      </a:r>
                      <a:endParaRPr lang="en-IE" sz="2800" dirty="0"/>
                    </a:p>
                  </a:txBody>
                  <a:tcPr/>
                </a:tc>
              </a:tr>
              <a:tr h="553634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Belgard Road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3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Group</a:t>
                      </a:r>
                      <a:r>
                        <a:rPr lang="en-IE" sz="2800" baseline="0" dirty="0" smtClean="0"/>
                        <a:t> Housing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Completed</a:t>
                      </a:r>
                      <a:endParaRPr lang="en-IE" sz="2800" dirty="0"/>
                    </a:p>
                  </a:txBody>
                  <a:tcPr/>
                </a:tc>
              </a:tr>
              <a:tr h="553634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St. Aidan’s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5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dirty="0" smtClean="0"/>
                        <a:t>Group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baseline="0" dirty="0" smtClean="0"/>
                        <a:t>Housing</a:t>
                      </a:r>
                      <a:endParaRPr lang="en-IE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Completed</a:t>
                      </a:r>
                      <a:endParaRPr lang="en-IE" sz="2800" dirty="0"/>
                    </a:p>
                  </a:txBody>
                  <a:tcPr/>
                </a:tc>
              </a:tr>
              <a:tr h="553634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Oldcastle</a:t>
                      </a:r>
                      <a:r>
                        <a:rPr lang="en-IE" sz="2800" baseline="0" dirty="0" smtClean="0"/>
                        <a:t> Park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20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To be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baseline="0" dirty="0" smtClean="0"/>
                        <a:t>confirmed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Not </a:t>
                      </a:r>
                      <a:r>
                        <a:rPr lang="en-IE" sz="2800" dirty="0" smtClean="0"/>
                        <a:t>progressed/</a:t>
                      </a:r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1 </a:t>
                      </a:r>
                      <a:r>
                        <a:rPr lang="en-IE" sz="2800" baseline="0" dirty="0" smtClean="0">
                          <a:solidFill>
                            <a:srgbClr val="FF0000"/>
                          </a:solidFill>
                        </a:rPr>
                        <a:t>Medical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53634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Lynch’s </a:t>
                      </a:r>
                      <a:r>
                        <a:rPr lang="en-IE" sz="2800" dirty="0" smtClean="0"/>
                        <a:t>Lane/</a:t>
                      </a:r>
                      <a:r>
                        <a:rPr lang="en-IE" sz="2800" dirty="0" err="1" smtClean="0"/>
                        <a:t>Pk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3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Bays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Not </a:t>
                      </a:r>
                      <a:r>
                        <a:rPr lang="en-IE" sz="2800" dirty="0" smtClean="0"/>
                        <a:t>progressed/</a:t>
                      </a:r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IE" sz="2800" baseline="0" dirty="0" smtClean="0">
                          <a:solidFill>
                            <a:srgbClr val="FF0000"/>
                          </a:solidFill>
                        </a:rPr>
                        <a:t> Medical 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53634">
                <a:tc>
                  <a:txBody>
                    <a:bodyPr/>
                    <a:lstStyle/>
                    <a:p>
                      <a:r>
                        <a:rPr lang="en-IE" sz="2800" dirty="0" err="1" smtClean="0"/>
                        <a:t>Belgard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baseline="0" dirty="0" smtClean="0"/>
                        <a:t>Park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10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dirty="0" smtClean="0"/>
                        <a:t>Group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baseline="0" dirty="0" smtClean="0"/>
                        <a:t>Housing</a:t>
                      </a:r>
                      <a:endParaRPr lang="en-IE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2 Part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baseline="0" dirty="0" smtClean="0"/>
                        <a:t>8s -Medical</a:t>
                      </a:r>
                      <a:endParaRPr lang="en-IE" sz="2800" dirty="0"/>
                    </a:p>
                  </a:txBody>
                  <a:tcPr/>
                </a:tc>
              </a:tr>
              <a:tr h="749734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*Kishogue 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Adaptation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IE" sz="2800" baseline="0" dirty="0" smtClean="0">
                          <a:solidFill>
                            <a:srgbClr val="FF0000"/>
                          </a:solidFill>
                        </a:rPr>
                        <a:t> Part </a:t>
                      </a:r>
                      <a:r>
                        <a:rPr lang="en-IE" sz="2800" baseline="0" dirty="0" smtClean="0">
                          <a:solidFill>
                            <a:srgbClr val="FF0000"/>
                          </a:solidFill>
                        </a:rPr>
                        <a:t>8 - Medical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9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09" y="609600"/>
            <a:ext cx="11841933" cy="1143000"/>
          </a:xfrm>
        </p:spPr>
        <p:txBody>
          <a:bodyPr/>
          <a:lstStyle/>
          <a:p>
            <a:r>
              <a:rPr lang="en-IE" b="1" dirty="0"/>
              <a:t>TAP 2014-18: </a:t>
            </a:r>
            <a:r>
              <a:rPr lang="en-IE" b="1" dirty="0" smtClean="0"/>
              <a:t>Proposed Infill Developments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988823"/>
              </p:ext>
            </p:extLst>
          </p:nvPr>
        </p:nvGraphicFramePr>
        <p:xfrm>
          <a:off x="679008" y="1752600"/>
          <a:ext cx="10502022" cy="4367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1742"/>
                <a:gridCol w="1309762"/>
                <a:gridCol w="2960422"/>
                <a:gridCol w="3370096"/>
              </a:tblGrid>
              <a:tr h="1408123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Proposed Infill </a:t>
                      </a:r>
                      <a:r>
                        <a:rPr lang="en-IE" sz="2800" dirty="0" smtClean="0"/>
                        <a:t>Developments 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No. of Units 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Type 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Status</a:t>
                      </a:r>
                      <a:endParaRPr lang="en-IE" sz="2800" dirty="0"/>
                    </a:p>
                  </a:txBody>
                  <a:tcPr anchor="ctr"/>
                </a:tc>
              </a:tr>
              <a:tr h="815818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Ballyowen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5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To be determined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Not progressed</a:t>
                      </a:r>
                      <a:endParaRPr lang="en-IE" sz="2800" dirty="0"/>
                    </a:p>
                  </a:txBody>
                  <a:tcPr/>
                </a:tc>
              </a:tr>
              <a:tr h="1327783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*Owendoher Haven 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Bays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Redevelopment:</a:t>
                      </a:r>
                    </a:p>
                    <a:p>
                      <a:r>
                        <a:rPr lang="en-IE" sz="2800" dirty="0" smtClean="0">
                          <a:solidFill>
                            <a:srgbClr val="FF0000"/>
                          </a:solidFill>
                        </a:rPr>
                        <a:t>9 Group Houses</a:t>
                      </a:r>
                      <a:endParaRPr lang="en-IE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15818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Hazelhill</a:t>
                      </a:r>
                      <a:r>
                        <a:rPr lang="en-IE" sz="2800" baseline="0" dirty="0" smtClean="0"/>
                        <a:t>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2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Bays</a:t>
                      </a:r>
                      <a:r>
                        <a:rPr lang="en-IE" sz="2800" baseline="0" dirty="0" smtClean="0"/>
                        <a:t>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Not progressed</a:t>
                      </a:r>
                      <a:r>
                        <a:rPr lang="en-IE" sz="2800" baseline="0" dirty="0" smtClean="0"/>
                        <a:t> </a:t>
                      </a:r>
                      <a:endParaRPr lang="en-IE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1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283" y="609600"/>
            <a:ext cx="11715184" cy="1143000"/>
          </a:xfrm>
        </p:spPr>
        <p:txBody>
          <a:bodyPr/>
          <a:lstStyle/>
          <a:p>
            <a:r>
              <a:rPr lang="en-IE" b="1" dirty="0" smtClean="0"/>
              <a:t>TAP 2014-18: Indicative New Developments</a:t>
            </a:r>
            <a:endParaRPr lang="en-IE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1808225"/>
              </p:ext>
            </p:extLst>
          </p:nvPr>
        </p:nvGraphicFramePr>
        <p:xfrm>
          <a:off x="217283" y="1517210"/>
          <a:ext cx="11633701" cy="535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8425"/>
                <a:gridCol w="1288017"/>
                <a:gridCol w="4159904"/>
                <a:gridCol w="3277355"/>
              </a:tblGrid>
              <a:tr h="1003631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Location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No of Units 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Type</a:t>
                      </a:r>
                      <a:endParaRPr lang="en-IE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Status</a:t>
                      </a:r>
                      <a:endParaRPr lang="en-IE" sz="2800" dirty="0"/>
                    </a:p>
                  </a:txBody>
                  <a:tcPr anchor="ctr"/>
                </a:tc>
              </a:tr>
              <a:tr h="747354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Newcastle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10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dirty="0" smtClean="0"/>
                        <a:t>Group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baseline="0" dirty="0" smtClean="0"/>
                        <a:t>Housing Part V</a:t>
                      </a:r>
                      <a:endParaRPr lang="en-IE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Not progressed</a:t>
                      </a:r>
                      <a:endParaRPr lang="en-IE" sz="2800" dirty="0"/>
                    </a:p>
                  </a:txBody>
                  <a:tcPr/>
                </a:tc>
              </a:tr>
              <a:tr h="667962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Rathcoole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10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Group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baseline="0" dirty="0" smtClean="0"/>
                        <a:t>Housing Part </a:t>
                      </a:r>
                      <a:r>
                        <a:rPr lang="en-IE" sz="2800" baseline="0" dirty="0" smtClean="0"/>
                        <a:t>VIII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Site </a:t>
                      </a:r>
                      <a:r>
                        <a:rPr lang="en-IE" sz="2800" baseline="0" dirty="0" err="1" smtClean="0"/>
                        <a:t>masterplan</a:t>
                      </a:r>
                      <a:r>
                        <a:rPr lang="en-IE" sz="2800" baseline="0" dirty="0" smtClean="0"/>
                        <a:t> being prepared</a:t>
                      </a:r>
                      <a:endParaRPr lang="en-IE" sz="2800" dirty="0"/>
                    </a:p>
                  </a:txBody>
                  <a:tcPr/>
                </a:tc>
              </a:tr>
              <a:tr h="1003631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Adamstown x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dirty="0" smtClean="0"/>
                        <a:t>3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10x3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800" dirty="0" smtClean="0"/>
                        <a:t>Group</a:t>
                      </a:r>
                      <a:r>
                        <a:rPr lang="en-IE" sz="2800" baseline="0" dirty="0" smtClean="0"/>
                        <a:t> </a:t>
                      </a:r>
                      <a:r>
                        <a:rPr lang="en-IE" sz="2800" baseline="0" dirty="0" smtClean="0"/>
                        <a:t>Housing/Bays  Part V</a:t>
                      </a:r>
                      <a:endParaRPr lang="en-IE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Awaiting proposals for PP</a:t>
                      </a:r>
                      <a:endParaRPr lang="en-IE" sz="2800" dirty="0"/>
                    </a:p>
                  </a:txBody>
                  <a:tcPr/>
                </a:tc>
              </a:tr>
              <a:tr h="550378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Bustyhill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8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Bays- Part</a:t>
                      </a:r>
                      <a:r>
                        <a:rPr lang="en-IE" sz="2800" baseline="0" dirty="0" smtClean="0"/>
                        <a:t> VIII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Indicative area only</a:t>
                      </a:r>
                      <a:endParaRPr lang="en-IE" sz="2800" dirty="0"/>
                    </a:p>
                  </a:txBody>
                  <a:tcPr/>
                </a:tc>
              </a:tr>
              <a:tr h="550378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Black church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10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Bays- Part VIII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Indicative area only</a:t>
                      </a:r>
                      <a:endParaRPr lang="en-IE" sz="2800" dirty="0"/>
                    </a:p>
                  </a:txBody>
                  <a:tcPr/>
                </a:tc>
              </a:tr>
              <a:tr h="550378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Brittas</a:t>
                      </a:r>
                      <a:r>
                        <a:rPr lang="en-IE" sz="2800" baseline="0" dirty="0" smtClean="0"/>
                        <a:t>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10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Bays-Part VIII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Indicative area only</a:t>
                      </a:r>
                      <a:endParaRPr lang="en-IE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72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Context- Census 2016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19062"/>
            <a:ext cx="10363200" cy="4114800"/>
          </a:xfrm>
        </p:spPr>
        <p:txBody>
          <a:bodyPr/>
          <a:lstStyle/>
          <a:p>
            <a:r>
              <a:rPr lang="en-IE" dirty="0" smtClean="0"/>
              <a:t>South Dublin County – 2</a:t>
            </a:r>
            <a:r>
              <a:rPr lang="en-IE" baseline="30000" dirty="0" smtClean="0"/>
              <a:t>nd</a:t>
            </a:r>
            <a:r>
              <a:rPr lang="en-IE" dirty="0" smtClean="0"/>
              <a:t> highest number of Travellers </a:t>
            </a:r>
            <a:r>
              <a:rPr lang="en-IE" dirty="0" smtClean="0"/>
              <a:t>per area with </a:t>
            </a:r>
            <a:r>
              <a:rPr lang="en-IE" dirty="0" smtClean="0"/>
              <a:t>2,208 persons, down 1.5% from the 2011 Census </a:t>
            </a:r>
          </a:p>
          <a:p>
            <a:endParaRPr lang="en-IE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387365"/>
              </p:ext>
            </p:extLst>
          </p:nvPr>
        </p:nvGraphicFramePr>
        <p:xfrm>
          <a:off x="724277" y="3193773"/>
          <a:ext cx="985017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6646"/>
                <a:gridCol w="398352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E" sz="3200" dirty="0" smtClean="0">
                          <a:solidFill>
                            <a:schemeClr val="tx2"/>
                          </a:solidFill>
                        </a:rPr>
                        <a:t>Local Authority</a:t>
                      </a:r>
                      <a:endParaRPr lang="en-IE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dirty="0" smtClean="0">
                          <a:solidFill>
                            <a:schemeClr val="tx2"/>
                          </a:solidFill>
                        </a:rPr>
                        <a:t>Population</a:t>
                      </a:r>
                      <a:r>
                        <a:rPr lang="en-IE" sz="32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en-IE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3200" dirty="0" smtClean="0"/>
                        <a:t>Galway City &amp; County</a:t>
                      </a:r>
                      <a:endParaRPr lang="en-I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dirty="0" smtClean="0"/>
                        <a:t>2,647</a:t>
                      </a:r>
                      <a:endParaRPr lang="en-IE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3200" dirty="0" smtClean="0"/>
                        <a:t>South Dublin</a:t>
                      </a:r>
                      <a:endParaRPr lang="en-I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dirty="0" smtClean="0"/>
                        <a:t>2,208</a:t>
                      </a:r>
                      <a:endParaRPr lang="en-IE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3200" dirty="0" smtClean="0"/>
                        <a:t>Dublin City </a:t>
                      </a:r>
                      <a:endParaRPr lang="en-I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dirty="0" smtClean="0"/>
                        <a:t>2,057</a:t>
                      </a:r>
                      <a:endParaRPr lang="en-IE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3200" dirty="0" smtClean="0"/>
                        <a:t>Fingal </a:t>
                      </a:r>
                      <a:endParaRPr lang="en-I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dirty="0" smtClean="0"/>
                        <a:t>1,315</a:t>
                      </a:r>
                      <a:endParaRPr lang="en-IE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3200" dirty="0" smtClean="0"/>
                        <a:t>DLR</a:t>
                      </a:r>
                      <a:endParaRPr lang="en-I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3200" dirty="0" smtClean="0"/>
                        <a:t>421</a:t>
                      </a:r>
                      <a:endParaRPr lang="en-IE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15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Annual Traveller Count- December 2018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428620"/>
              </p:ext>
            </p:extLst>
          </p:nvPr>
        </p:nvGraphicFramePr>
        <p:xfrm>
          <a:off x="371192" y="1664328"/>
          <a:ext cx="11506954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0590"/>
                <a:gridCol w="39563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chemeClr val="tx2"/>
                          </a:solidFill>
                        </a:rPr>
                        <a:t>Current Accommodation</a:t>
                      </a:r>
                      <a:endParaRPr lang="en-IE" sz="28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chemeClr val="tx2"/>
                          </a:solidFill>
                        </a:rPr>
                        <a:t>Number</a:t>
                      </a:r>
                      <a:r>
                        <a:rPr lang="en-IE" sz="2800" baseline="0" dirty="0" smtClean="0">
                          <a:solidFill>
                            <a:schemeClr val="tx2"/>
                          </a:solidFill>
                        </a:rPr>
                        <a:t> of Families </a:t>
                      </a:r>
                      <a:endParaRPr lang="en-IE" sz="28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Bays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106</a:t>
                      </a:r>
                      <a:endParaRPr lang="en-IE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Group Housing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117</a:t>
                      </a:r>
                      <a:endParaRPr lang="en-IE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Social Housing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8</a:t>
                      </a:r>
                      <a:endParaRPr lang="en-IE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baseline="0" dirty="0" smtClean="0"/>
                        <a:t>Housing Assistance Payment ( HAP)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11</a:t>
                      </a:r>
                      <a:endParaRPr lang="en-IE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Sharing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52</a:t>
                      </a:r>
                      <a:endParaRPr lang="en-IE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Voluntary/Homeless /Private</a:t>
                      </a:r>
                      <a:r>
                        <a:rPr lang="en-IE" sz="2800" baseline="0" dirty="0" smtClean="0"/>
                        <a:t> Rented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144</a:t>
                      </a:r>
                      <a:endParaRPr lang="en-IE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dirty="0" smtClean="0"/>
                        <a:t>Own Resources</a:t>
                      </a:r>
                      <a:r>
                        <a:rPr lang="en-IE" sz="2800" baseline="0" dirty="0" smtClean="0"/>
                        <a:t> 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/>
                        <a:t>25</a:t>
                      </a:r>
                      <a:endParaRPr lang="en-IE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b="1" dirty="0" smtClean="0"/>
                        <a:t>Total</a:t>
                      </a:r>
                      <a:r>
                        <a:rPr lang="en-IE" sz="2800" b="1" baseline="0" dirty="0" smtClean="0"/>
                        <a:t> </a:t>
                      </a:r>
                      <a:endParaRPr lang="en-IE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b="1" dirty="0" smtClean="0"/>
                        <a:t>463</a:t>
                      </a:r>
                      <a:endParaRPr lang="en-IE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21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123" y="609600"/>
            <a:ext cx="11706130" cy="1143000"/>
          </a:xfrm>
        </p:spPr>
        <p:txBody>
          <a:bodyPr/>
          <a:lstStyle/>
          <a:p>
            <a:r>
              <a:rPr lang="en-IE" dirty="0" smtClean="0"/>
              <a:t>Next: Determine </a:t>
            </a:r>
            <a:r>
              <a:rPr lang="en-IE" dirty="0" smtClean="0"/>
              <a:t>Demand </a:t>
            </a:r>
            <a:r>
              <a:rPr lang="en-IE" dirty="0" smtClean="0"/>
              <a:t>by Accommodation Type &amp; Area </a:t>
            </a:r>
            <a:r>
              <a:rPr lang="en-IE" dirty="0" smtClean="0"/>
              <a:t>for </a:t>
            </a:r>
            <a:r>
              <a:rPr lang="en-IE" dirty="0" smtClean="0"/>
              <a:t>TAP 2019-24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228" y="1892174"/>
            <a:ext cx="10363200" cy="4431386"/>
          </a:xfrm>
        </p:spPr>
        <p:txBody>
          <a:bodyPr/>
          <a:lstStyle/>
          <a:p>
            <a:pPr marL="0" indent="0">
              <a:buNone/>
            </a:pPr>
            <a:r>
              <a:rPr lang="en-IE" dirty="0" smtClean="0"/>
              <a:t>Identify preferences for:</a:t>
            </a:r>
          </a:p>
          <a:p>
            <a:r>
              <a:rPr lang="en-IE" dirty="0" smtClean="0"/>
              <a:t>Standard </a:t>
            </a:r>
            <a:r>
              <a:rPr lang="en-IE" dirty="0" smtClean="0"/>
              <a:t>Housing </a:t>
            </a:r>
          </a:p>
          <a:p>
            <a:r>
              <a:rPr lang="en-IE" dirty="0" smtClean="0"/>
              <a:t>Group Housing </a:t>
            </a:r>
          </a:p>
          <a:p>
            <a:r>
              <a:rPr lang="en-IE" dirty="0" smtClean="0"/>
              <a:t>Bays</a:t>
            </a: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Current applicants </a:t>
            </a:r>
            <a:r>
              <a:rPr lang="en-IE" dirty="0" smtClean="0"/>
              <a:t>for Traveller </a:t>
            </a:r>
            <a:r>
              <a:rPr lang="en-IE" dirty="0" smtClean="0"/>
              <a:t>Accommodation:</a:t>
            </a:r>
          </a:p>
          <a:p>
            <a:pPr marL="0" indent="0">
              <a:buNone/>
            </a:pPr>
            <a:r>
              <a:rPr lang="en-IE" dirty="0" smtClean="0"/>
              <a:t>	45 </a:t>
            </a:r>
            <a:r>
              <a:rPr lang="en-IE" dirty="0" smtClean="0"/>
              <a:t>North </a:t>
            </a:r>
            <a:r>
              <a:rPr lang="en-IE" dirty="0" smtClean="0"/>
              <a:t>of </a:t>
            </a:r>
            <a:r>
              <a:rPr lang="en-IE" dirty="0" smtClean="0"/>
              <a:t>Naas Road;</a:t>
            </a:r>
          </a:p>
          <a:p>
            <a:pPr marL="0" indent="0">
              <a:buNone/>
            </a:pPr>
            <a:r>
              <a:rPr lang="en-IE" dirty="0" smtClean="0"/>
              <a:t>	51 for South of </a:t>
            </a:r>
            <a:r>
              <a:rPr lang="en-IE" dirty="0" smtClean="0"/>
              <a:t>Naas </a:t>
            </a:r>
            <a:r>
              <a:rPr lang="en-IE" dirty="0" smtClean="0"/>
              <a:t>Road;</a:t>
            </a:r>
          </a:p>
          <a:p>
            <a:pPr marL="0" indent="0">
              <a:buNone/>
            </a:pPr>
            <a:r>
              <a:rPr lang="en-IE" dirty="0" smtClean="0"/>
              <a:t>Increasing demand for Transfers to Standard Housing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7165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338</Words>
  <Application>Microsoft Office PowerPoint</Application>
  <PresentationFormat>Widescreen</PresentationFormat>
  <Paragraphs>142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Corbel</vt:lpstr>
      <vt:lpstr>Office Theme</vt:lpstr>
      <vt:lpstr>Blank Presentation</vt:lpstr>
      <vt:lpstr>PowerPoint Presentation</vt:lpstr>
      <vt:lpstr>Key Dates for Implementation of TAP 2019-24</vt:lpstr>
      <vt:lpstr>TAP 2014-18: Proposed Re-developments</vt:lpstr>
      <vt:lpstr>TAP 2014-18: Proposed Infill Developments</vt:lpstr>
      <vt:lpstr>TAP 2014-18: Indicative New Developments</vt:lpstr>
      <vt:lpstr>Context- Census 2016</vt:lpstr>
      <vt:lpstr>Annual Traveller Count- December 2018</vt:lpstr>
      <vt:lpstr>Next: Determine Demand by Accommodation Type &amp; Area for TAP 2019-24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Leech</dc:creator>
  <cp:lastModifiedBy>Colm Ward</cp:lastModifiedBy>
  <cp:revision>33</cp:revision>
  <dcterms:created xsi:type="dcterms:W3CDTF">2018-11-16T13:02:35Z</dcterms:created>
  <dcterms:modified xsi:type="dcterms:W3CDTF">2019-02-14T10:51:10Z</dcterms:modified>
</cp:coreProperties>
</file>