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9" r:id="rId4"/>
    <p:sldId id="261" r:id="rId5"/>
    <p:sldId id="262" r:id="rId6"/>
    <p:sldId id="263" r:id="rId7"/>
    <p:sldId id="267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5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IE" smtClean="0"/>
              <a:t>South Dublin County Council Allocations Scheme Changes</a:t>
            </a:r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20CD9-AB1B-46AA-B970-06AF5AD2B6F9}" type="datetimeFigureOut">
              <a:rPr lang="en-IE" smtClean="0"/>
              <a:t>14/02/2019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9D7B7-24D0-437B-8446-F61731256618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041593737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IE" smtClean="0"/>
              <a:t>South Dublin County Council Allocations Scheme Changes</a:t>
            </a:r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FA4D54-E547-49F8-AE77-64D8A7629EFF}" type="datetimeFigureOut">
              <a:rPr lang="en-IE" smtClean="0"/>
              <a:t>14/02/2019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4A159C-F062-42A1-B09D-DC04457D3386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422450393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4A159C-F062-42A1-B09D-DC04457D3386}" type="slidenum">
              <a:rPr lang="en-IE" smtClean="0"/>
              <a:t>1</a:t>
            </a:fld>
            <a:endParaRPr lang="en-IE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IE" smtClean="0"/>
              <a:t>South Dublin County Council Allocations Scheme Changes</a:t>
            </a:r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835869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2 reasonable offers within</a:t>
            </a:r>
            <a:r>
              <a:rPr lang="en-IE" baseline="0" dirty="0" smtClean="0"/>
              <a:t> a year and if refused removed from Transfer List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A470EA-5853-4EB7-A849-F18452DD13B0}" type="slidenum">
              <a:rPr lang="en-IE" smtClean="0"/>
              <a:t>4</a:t>
            </a:fld>
            <a:endParaRPr lang="en-IE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IE" smtClean="0"/>
              <a:t>South Dublin County Council Allocations Scheme Changes</a:t>
            </a:r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554504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Partner</a:t>
            </a:r>
          </a:p>
          <a:p>
            <a:r>
              <a:rPr lang="en-IE" dirty="0" smtClean="0"/>
              <a:t>Children</a:t>
            </a:r>
            <a:r>
              <a:rPr lang="en-IE" baseline="0" dirty="0" smtClean="0"/>
              <a:t> </a:t>
            </a:r>
          </a:p>
          <a:p>
            <a:r>
              <a:rPr lang="en-IE" baseline="0" dirty="0" err="1" smtClean="0"/>
              <a:t>Overaccommodated</a:t>
            </a:r>
            <a:endParaRPr lang="en-IE" baseline="0" dirty="0" smtClean="0"/>
          </a:p>
          <a:p>
            <a:r>
              <a:rPr lang="en-IE" baseline="0" dirty="0" smtClean="0"/>
              <a:t>Lived in the house for  30 years </a:t>
            </a:r>
          </a:p>
          <a:p>
            <a:r>
              <a:rPr lang="en-IE" baseline="0" dirty="0" smtClean="0"/>
              <a:t>Entitled to stay there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A470EA-5853-4EB7-A849-F18452DD13B0}" type="slidenum">
              <a:rPr lang="en-IE" smtClean="0"/>
              <a:t>5</a:t>
            </a:fld>
            <a:endParaRPr lang="en-IE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IE" smtClean="0"/>
              <a:t>South Dublin County Council Allocations Scheme Changes</a:t>
            </a:r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767786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467A4-983C-4517-8637-458808484072}" type="datetime1">
              <a:rPr lang="en-IE" smtClean="0"/>
              <a:t>14/02/2019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32302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68F8B-0DCD-4AA3-AC2C-816BCBC14246}" type="datetime1">
              <a:rPr lang="en-IE" smtClean="0"/>
              <a:t>14/02/2019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913763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548C4-131C-454B-B406-1C5F512BB1DD}" type="datetime1">
              <a:rPr lang="en-IE" smtClean="0"/>
              <a:t>14/02/2019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20263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7D5AB-A540-46E7-8EE9-F39669E55F66}" type="datetime1">
              <a:rPr lang="en-IE" smtClean="0"/>
              <a:t>14/02/2019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203914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94EAD-F1F7-4021-95BA-3C5E5D369EDB}" type="datetime1">
              <a:rPr lang="en-IE" smtClean="0"/>
              <a:t>14/02/2019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34170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EE209-7F67-49B2-8036-6BA10F5BA0E9}" type="datetime1">
              <a:rPr lang="en-IE" smtClean="0"/>
              <a:t>14/02/2019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885497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A8CFB-926E-48AF-A1F8-42B7A7A16DEE}" type="datetime1">
              <a:rPr lang="en-IE" smtClean="0"/>
              <a:t>14/02/2019</a:t>
            </a:fld>
            <a:endParaRPr lang="en-I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189939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7F05-0103-4707-9E90-11D78E5E63D6}" type="datetime1">
              <a:rPr lang="en-IE" smtClean="0"/>
              <a:t>14/02/2019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56572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92496-A701-4BFC-8AEF-65796B1B96E3}" type="datetime1">
              <a:rPr lang="en-IE" smtClean="0"/>
              <a:t>14/02/2019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190154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3DEA9-C9C9-472B-A85B-B2C5AA03DA89}" type="datetime1">
              <a:rPr lang="en-IE" smtClean="0"/>
              <a:t>14/02/2019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481005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841FC-1C38-40F4-BC64-6AB49894D2FF}" type="datetime1">
              <a:rPr lang="en-IE" smtClean="0"/>
              <a:t>14/02/2019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163594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7D5FB-617C-4CDA-8616-AC38520A53CA}" type="datetime1">
              <a:rPr lang="en-IE" smtClean="0"/>
              <a:t>14/02/2019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A34C5-FEC7-4D39-86BE-4C28D8D4200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76010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299011" y="1913684"/>
            <a:ext cx="7481047" cy="1325563"/>
          </a:xfrm>
        </p:spPr>
        <p:txBody>
          <a:bodyPr/>
          <a:lstStyle/>
          <a:p>
            <a:r>
              <a:rPr lang="en-IE" b="1" u="sng" dirty="0" smtClean="0"/>
              <a:t>Assessment - </a:t>
            </a:r>
            <a:r>
              <a:rPr lang="en-IE" b="1" u="sng" dirty="0" smtClean="0"/>
              <a:t>Income</a:t>
            </a:r>
            <a:endParaRPr lang="en-IE" b="1" u="sng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42999" y="3239247"/>
            <a:ext cx="10515600" cy="222922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IE" sz="3600" dirty="0" smtClean="0"/>
              <a:t>Fixed incomes </a:t>
            </a:r>
            <a:r>
              <a:rPr lang="en-IE" sz="3600" dirty="0" smtClean="0"/>
              <a:t>levels </a:t>
            </a:r>
            <a:r>
              <a:rPr lang="en-IE" sz="3600" dirty="0" smtClean="0"/>
              <a:t>– </a:t>
            </a:r>
            <a:r>
              <a:rPr lang="en-IE" sz="3600" dirty="0" smtClean="0"/>
              <a:t>no movement / discretion</a:t>
            </a:r>
          </a:p>
          <a:p>
            <a:r>
              <a:rPr lang="en-IE" sz="3600" dirty="0" smtClean="0"/>
              <a:t>Assessment process is prescribed – allowances, etc.</a:t>
            </a:r>
          </a:p>
          <a:p>
            <a:r>
              <a:rPr lang="en-IE" sz="3600" dirty="0" smtClean="0"/>
              <a:t>Look for P60 </a:t>
            </a:r>
            <a:r>
              <a:rPr lang="en-IE" sz="3600" dirty="0" smtClean="0"/>
              <a:t>(</a:t>
            </a:r>
            <a:r>
              <a:rPr lang="en-IE" sz="3600" dirty="0" smtClean="0"/>
              <a:t>new) – full income details</a:t>
            </a:r>
          </a:p>
          <a:p>
            <a:r>
              <a:rPr lang="en-IE" sz="3600" dirty="0" smtClean="0"/>
              <a:t>Use on line forms in new Integrated Housing System</a:t>
            </a:r>
          </a:p>
          <a:p>
            <a:r>
              <a:rPr lang="en-IE" sz="3600" dirty="0" smtClean="0"/>
              <a:t>Using shared Govt. Services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45008" y="1263355"/>
            <a:ext cx="8086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3200" b="1" dirty="0" smtClean="0"/>
              <a:t>NEW ALLOCATIONS SCHEME </a:t>
            </a:r>
            <a:r>
              <a:rPr lang="en-IE" sz="3200" b="1" dirty="0" smtClean="0"/>
              <a:t>2019</a:t>
            </a:r>
            <a:endParaRPr lang="en-IE" sz="3200" b="1" dirty="0"/>
          </a:p>
        </p:txBody>
      </p:sp>
    </p:spTree>
    <p:extLst>
      <p:ext uri="{BB962C8B-B14F-4D97-AF65-F5344CB8AC3E}">
        <p14:creationId xmlns:p14="http://schemas.microsoft.com/office/powerpoint/2010/main" val="3353927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0929" y="1808467"/>
            <a:ext cx="10515600" cy="1325563"/>
          </a:xfrm>
        </p:spPr>
        <p:txBody>
          <a:bodyPr>
            <a:normAutofit/>
          </a:bodyPr>
          <a:lstStyle/>
          <a:p>
            <a:r>
              <a:rPr lang="en-IE" sz="4000" b="1" u="sng" dirty="0" smtClean="0"/>
              <a:t>Priority:  Homeless and Medical/Exceptional</a:t>
            </a:r>
            <a:endParaRPr lang="en-IE" sz="4000" b="1" u="sng" dirty="0"/>
          </a:p>
        </p:txBody>
      </p:sp>
      <p:sp>
        <p:nvSpPr>
          <p:cNvPr id="3" name="Rectangle 2"/>
          <p:cNvSpPr/>
          <p:nvPr/>
        </p:nvSpPr>
        <p:spPr>
          <a:xfrm>
            <a:off x="692877" y="2766890"/>
            <a:ext cx="916767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E" sz="3600" dirty="0" smtClean="0"/>
              <a:t>As defined under </a:t>
            </a:r>
            <a:r>
              <a:rPr lang="en-IE" sz="3600" dirty="0" smtClean="0"/>
              <a:t>legislation:</a:t>
            </a:r>
            <a:endParaRPr lang="en-IE" sz="36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E" sz="3600" dirty="0" smtClean="0"/>
              <a:t>Homeless - Combine years </a:t>
            </a:r>
            <a:r>
              <a:rPr lang="en-IE" sz="3600" dirty="0" smtClean="0"/>
              <a:t>on list with years in emergency accommodation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E" sz="3600" dirty="0" smtClean="0"/>
              <a:t>Medical  -  housing will </a:t>
            </a:r>
            <a:r>
              <a:rPr lang="en-IE" altLang="en-US" sz="3600" dirty="0"/>
              <a:t>improve/alleviate the applicants medical condition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E" sz="3600" dirty="0"/>
              <a:t>Exceptional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E" sz="3600" dirty="0" smtClean="0"/>
              <a:t>Older Persons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7120" y="1371869"/>
            <a:ext cx="8086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3200" b="1" dirty="0" smtClean="0"/>
              <a:t>NEW ALLOCATIONS SCHEME </a:t>
            </a:r>
            <a:r>
              <a:rPr lang="en-IE" sz="3200" b="1" dirty="0" smtClean="0"/>
              <a:t>2019</a:t>
            </a:r>
            <a:endParaRPr lang="en-IE" sz="3200" b="1" dirty="0"/>
          </a:p>
        </p:txBody>
      </p:sp>
    </p:spTree>
    <p:extLst>
      <p:ext uri="{BB962C8B-B14F-4D97-AF65-F5344CB8AC3E}">
        <p14:creationId xmlns:p14="http://schemas.microsoft.com/office/powerpoint/2010/main" val="4221600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8106" y="2104231"/>
            <a:ext cx="10515600" cy="1325563"/>
          </a:xfrm>
        </p:spPr>
        <p:txBody>
          <a:bodyPr>
            <a:normAutofit/>
          </a:bodyPr>
          <a:lstStyle/>
          <a:p>
            <a:r>
              <a:rPr lang="en-IE" sz="4000" b="1" u="sng" dirty="0" smtClean="0"/>
              <a:t>Refusal of </a:t>
            </a:r>
            <a:r>
              <a:rPr lang="en-IE" sz="4000" b="1" u="sng" dirty="0"/>
              <a:t>O</a:t>
            </a:r>
            <a:r>
              <a:rPr lang="en-IE" sz="4000" b="1" u="sng" dirty="0" smtClean="0"/>
              <a:t>ffers </a:t>
            </a:r>
            <a:r>
              <a:rPr lang="en-IE" sz="4000" b="1" u="sng" dirty="0" smtClean="0"/>
              <a:t>– </a:t>
            </a:r>
            <a:r>
              <a:rPr lang="en-IE" sz="4000" b="1" u="sng" dirty="0" smtClean="0"/>
              <a:t>First Allocation</a:t>
            </a:r>
            <a:r>
              <a:rPr lang="en-IE" dirty="0" smtClean="0"/>
              <a:t/>
            </a:r>
            <a:br>
              <a:rPr lang="en-IE" dirty="0" smtClean="0"/>
            </a:b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188680"/>
            <a:ext cx="10515600" cy="3230049"/>
          </a:xfrm>
        </p:spPr>
        <p:txBody>
          <a:bodyPr>
            <a:normAutofit fontScale="62500" lnSpcReduction="20000"/>
          </a:bodyPr>
          <a:lstStyle/>
          <a:p>
            <a:r>
              <a:rPr lang="en-IE" sz="5800" dirty="0" smtClean="0"/>
              <a:t>CBL – 2 </a:t>
            </a:r>
            <a:r>
              <a:rPr lang="en-IE" sz="5800" dirty="0" smtClean="0"/>
              <a:t>refusals after </a:t>
            </a:r>
            <a:r>
              <a:rPr lang="en-IE" sz="5800" dirty="0" err="1" smtClean="0"/>
              <a:t>Eo</a:t>
            </a:r>
            <a:r>
              <a:rPr lang="en-IE" sz="5800" dirty="0" err="1"/>
              <a:t>I</a:t>
            </a:r>
            <a:endParaRPr lang="en-IE" sz="5800" dirty="0" smtClean="0"/>
          </a:p>
          <a:p>
            <a:r>
              <a:rPr lang="en-IE" sz="5800" dirty="0" smtClean="0"/>
              <a:t>Medical refusals – 2 reasonable offers </a:t>
            </a:r>
          </a:p>
          <a:p>
            <a:pPr marL="228600" lvl="1">
              <a:spcBef>
                <a:spcPts val="1000"/>
              </a:spcBef>
            </a:pPr>
            <a:r>
              <a:rPr lang="en-IE" sz="5800" dirty="0" smtClean="0"/>
              <a:t>Homeless </a:t>
            </a:r>
            <a:r>
              <a:rPr lang="en-IE" sz="5800" dirty="0"/>
              <a:t>Refusals – 1 reasonable </a:t>
            </a:r>
            <a:r>
              <a:rPr lang="en-IE" sz="5800" dirty="0" smtClean="0"/>
              <a:t>offer</a:t>
            </a:r>
          </a:p>
          <a:p>
            <a:pPr lvl="1"/>
            <a:r>
              <a:rPr lang="en-IE" sz="5800" dirty="0" smtClean="0"/>
              <a:t>Results </a:t>
            </a:r>
            <a:r>
              <a:rPr lang="en-IE" sz="5800" dirty="0"/>
              <a:t>in reverting to night by night accommodation only</a:t>
            </a:r>
          </a:p>
          <a:p>
            <a:pPr lvl="1"/>
            <a:r>
              <a:rPr lang="en-IE" sz="5800" dirty="0"/>
              <a:t>Remain on the housing list with access to CBL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IE" sz="4400" dirty="0" smtClean="0"/>
              <a:t>*Reasonable offer: two </a:t>
            </a:r>
            <a:r>
              <a:rPr lang="en-IE" sz="4400" dirty="0"/>
              <a:t>areas of preference: North/South of Naas Road</a:t>
            </a:r>
          </a:p>
          <a:p>
            <a:endParaRPr lang="en-IE" sz="3600" dirty="0" smtClean="0"/>
          </a:p>
          <a:p>
            <a:pPr marL="457200" lvl="1" indent="0">
              <a:buNone/>
            </a:pPr>
            <a:endParaRPr lang="en-IE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507528" y="1408900"/>
            <a:ext cx="8086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3200" b="1" dirty="0" smtClean="0"/>
              <a:t>NEW ALLOCATIONS SCHEME </a:t>
            </a:r>
            <a:r>
              <a:rPr lang="en-IE" sz="3200" b="1" dirty="0" smtClean="0"/>
              <a:t>2019</a:t>
            </a:r>
            <a:endParaRPr lang="en-IE" sz="3200" b="1" dirty="0"/>
          </a:p>
        </p:txBody>
      </p:sp>
    </p:spTree>
    <p:extLst>
      <p:ext uri="{BB962C8B-B14F-4D97-AF65-F5344CB8AC3E}">
        <p14:creationId xmlns:p14="http://schemas.microsoft.com/office/powerpoint/2010/main" val="265895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797" y="1828573"/>
            <a:ext cx="4549588" cy="848099"/>
          </a:xfrm>
        </p:spPr>
        <p:txBody>
          <a:bodyPr>
            <a:normAutofit/>
          </a:bodyPr>
          <a:lstStyle/>
          <a:p>
            <a:r>
              <a:rPr lang="en-IE" sz="4000" b="1" u="sng" dirty="0" smtClean="0"/>
              <a:t>Transfers</a:t>
            </a:r>
            <a:endParaRPr lang="en-IE" sz="4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808288"/>
            <a:ext cx="9802586" cy="4051300"/>
          </a:xfrm>
        </p:spPr>
        <p:txBody>
          <a:bodyPr>
            <a:normAutofit fontScale="92500"/>
          </a:bodyPr>
          <a:lstStyle/>
          <a:p>
            <a:r>
              <a:rPr lang="en-IE" sz="3600" dirty="0" smtClean="0"/>
              <a:t>Set criteria for </a:t>
            </a:r>
            <a:r>
              <a:rPr lang="en-IE" sz="3600" dirty="0" smtClean="0"/>
              <a:t>eligibility for </a:t>
            </a:r>
            <a:r>
              <a:rPr lang="en-IE" sz="3600" dirty="0" smtClean="0"/>
              <a:t>transfer in 2011 </a:t>
            </a:r>
            <a:r>
              <a:rPr lang="en-IE" sz="3600" dirty="0" smtClean="0"/>
              <a:t>scheme:</a:t>
            </a:r>
            <a:endParaRPr lang="en-IE" sz="3600" dirty="0" smtClean="0"/>
          </a:p>
          <a:p>
            <a:pPr lvl="1"/>
            <a:r>
              <a:rPr lang="en-IE" sz="2800" dirty="0" smtClean="0"/>
              <a:t>Subject to: rent up </a:t>
            </a:r>
            <a:r>
              <a:rPr lang="en-IE" sz="2800" dirty="0" smtClean="0"/>
              <a:t>to date, condition of house, no </a:t>
            </a:r>
            <a:r>
              <a:rPr lang="en-IE" sz="2800" dirty="0" smtClean="0"/>
              <a:t>ASB  </a:t>
            </a:r>
            <a:r>
              <a:rPr lang="en-IE" sz="2800" dirty="0" smtClean="0"/>
              <a:t>etc.</a:t>
            </a:r>
          </a:p>
          <a:p>
            <a:pPr lvl="1"/>
            <a:r>
              <a:rPr lang="en-IE" sz="2800" dirty="0" smtClean="0"/>
              <a:t>NEW:  Tenants </a:t>
            </a:r>
            <a:r>
              <a:rPr lang="en-IE" sz="2800" dirty="0" smtClean="0"/>
              <a:t>must have 6 months clear </a:t>
            </a:r>
            <a:r>
              <a:rPr lang="en-IE" sz="2800" dirty="0" smtClean="0"/>
              <a:t>rent account </a:t>
            </a:r>
            <a:r>
              <a:rPr lang="en-IE" sz="2800" dirty="0" smtClean="0"/>
              <a:t>&amp; maintain clear </a:t>
            </a:r>
            <a:r>
              <a:rPr lang="en-IE" sz="2800" dirty="0" smtClean="0"/>
              <a:t>rent </a:t>
            </a:r>
            <a:r>
              <a:rPr lang="en-IE" sz="2800" dirty="0" smtClean="0"/>
              <a:t>account while on transfer list</a:t>
            </a:r>
            <a:endParaRPr lang="en-IE" sz="2800" dirty="0" smtClean="0"/>
          </a:p>
          <a:p>
            <a:r>
              <a:rPr lang="en-IE" sz="3600" dirty="0" smtClean="0"/>
              <a:t>Refusals: 2 </a:t>
            </a:r>
            <a:r>
              <a:rPr lang="en-IE" sz="3600" dirty="0" smtClean="0"/>
              <a:t>reasonable offers </a:t>
            </a:r>
            <a:r>
              <a:rPr lang="en-IE" sz="3600" dirty="0" smtClean="0"/>
              <a:t>= removed from t/f </a:t>
            </a:r>
            <a:r>
              <a:rPr lang="en-IE" sz="3600" dirty="0" smtClean="0"/>
              <a:t>list</a:t>
            </a:r>
          </a:p>
          <a:p>
            <a:r>
              <a:rPr lang="en-IE" sz="3600" dirty="0" smtClean="0"/>
              <a:t>Priority transfer on estate </a:t>
            </a:r>
            <a:r>
              <a:rPr lang="en-IE" sz="3600" dirty="0" err="1" smtClean="0"/>
              <a:t>mgt</a:t>
            </a:r>
            <a:r>
              <a:rPr lang="en-IE" sz="3600" dirty="0" smtClean="0"/>
              <a:t> </a:t>
            </a:r>
            <a:r>
              <a:rPr lang="en-IE" sz="3600" dirty="0" smtClean="0"/>
              <a:t>grounds – 1 offer </a:t>
            </a:r>
            <a:r>
              <a:rPr lang="en-IE" sz="3600" dirty="0" smtClean="0"/>
              <a:t>only</a:t>
            </a:r>
          </a:p>
          <a:p>
            <a:r>
              <a:rPr lang="en-IE" sz="3600" dirty="0" smtClean="0"/>
              <a:t>RAS </a:t>
            </a:r>
            <a:r>
              <a:rPr lang="en-IE" sz="3600" dirty="0" smtClean="0"/>
              <a:t>(Notice to Quit) – </a:t>
            </a:r>
            <a:r>
              <a:rPr lang="en-IE" sz="3600" dirty="0"/>
              <a:t>r</a:t>
            </a:r>
            <a:r>
              <a:rPr lang="en-IE" sz="3600" dirty="0" smtClean="0"/>
              <a:t>efusal </a:t>
            </a:r>
            <a:r>
              <a:rPr lang="en-IE" sz="3600" dirty="0"/>
              <a:t>of </a:t>
            </a:r>
            <a:r>
              <a:rPr lang="en-IE" sz="3600" dirty="0" smtClean="0"/>
              <a:t>2 reasonable </a:t>
            </a:r>
            <a:r>
              <a:rPr lang="en-IE" sz="3600" dirty="0" smtClean="0"/>
              <a:t>offers</a:t>
            </a:r>
            <a:endParaRPr lang="en-IE" sz="3600" dirty="0" smtClean="0"/>
          </a:p>
          <a:p>
            <a:pPr marL="0" lvl="1" indent="0">
              <a:spcBef>
                <a:spcPts val="1000"/>
              </a:spcBef>
              <a:buNone/>
            </a:pPr>
            <a:r>
              <a:rPr lang="en-IE" sz="2800" dirty="0"/>
              <a:t>*Reasonable offer: two areas of </a:t>
            </a:r>
            <a:r>
              <a:rPr lang="en-IE" sz="2800" dirty="0" smtClean="0"/>
              <a:t>preference-North/South Naas Rd</a:t>
            </a:r>
            <a:endParaRPr lang="en-IE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479610" y="1337028"/>
            <a:ext cx="8086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3200" b="1" dirty="0" smtClean="0"/>
              <a:t>NEW ALLOCATIONS SCHEME </a:t>
            </a:r>
            <a:r>
              <a:rPr lang="en-IE" sz="3200" b="1" dirty="0" smtClean="0"/>
              <a:t>2019</a:t>
            </a:r>
            <a:endParaRPr lang="en-IE" sz="3200" b="1" dirty="0"/>
          </a:p>
        </p:txBody>
      </p:sp>
    </p:spTree>
    <p:extLst>
      <p:ext uri="{BB962C8B-B14F-4D97-AF65-F5344CB8AC3E}">
        <p14:creationId xmlns:p14="http://schemas.microsoft.com/office/powerpoint/2010/main" val="198310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012" y="-1588"/>
            <a:ext cx="12443012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2204" y="1326153"/>
            <a:ext cx="10515600" cy="1325563"/>
          </a:xfrm>
        </p:spPr>
        <p:txBody>
          <a:bodyPr>
            <a:normAutofit/>
          </a:bodyPr>
          <a:lstStyle/>
          <a:p>
            <a:r>
              <a:rPr lang="en-IE" sz="4000" b="1" u="sng" dirty="0" smtClean="0"/>
              <a:t>Succession of </a:t>
            </a:r>
            <a:r>
              <a:rPr lang="en-IE" sz="4000" b="1" u="sng" dirty="0" smtClean="0"/>
              <a:t>Tenancy</a:t>
            </a:r>
            <a:endParaRPr lang="en-IE" sz="4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1" y="2522025"/>
            <a:ext cx="5600700" cy="3928781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E" b="1" dirty="0" smtClean="0"/>
              <a:t>Current (2011 Scheme):</a:t>
            </a:r>
            <a:endParaRPr lang="en-IE" b="1" dirty="0" smtClean="0"/>
          </a:p>
          <a:p>
            <a:r>
              <a:rPr lang="en-IE" dirty="0" smtClean="0"/>
              <a:t>2 </a:t>
            </a:r>
            <a:r>
              <a:rPr lang="en-IE" dirty="0" smtClean="0"/>
              <a:t>years living in the address</a:t>
            </a:r>
          </a:p>
          <a:p>
            <a:r>
              <a:rPr lang="en-IE" dirty="0" smtClean="0"/>
              <a:t>Appropriate </a:t>
            </a:r>
            <a:r>
              <a:rPr lang="en-IE" dirty="0" smtClean="0"/>
              <a:t>accommodation-1 </a:t>
            </a:r>
            <a:r>
              <a:rPr lang="en-IE" dirty="0" smtClean="0"/>
              <a:t>or 2 bed need</a:t>
            </a:r>
          </a:p>
          <a:p>
            <a:r>
              <a:rPr lang="en-IE" dirty="0" smtClean="0"/>
              <a:t>Rent up to date</a:t>
            </a:r>
          </a:p>
          <a:p>
            <a:r>
              <a:rPr lang="en-IE" dirty="0" smtClean="0"/>
              <a:t>Condition of house</a:t>
            </a:r>
          </a:p>
          <a:p>
            <a:r>
              <a:rPr lang="en-IE" dirty="0" smtClean="0"/>
              <a:t>Anti-social behaviour</a:t>
            </a:r>
          </a:p>
          <a:p>
            <a:r>
              <a:rPr lang="en-IE" dirty="0" smtClean="0"/>
              <a:t>*</a:t>
            </a:r>
            <a:r>
              <a:rPr lang="en-IE" dirty="0" smtClean="0"/>
              <a:t>No assessment for need for social housing </a:t>
            </a:r>
            <a:r>
              <a:rPr lang="en-IE" dirty="0" smtClean="0"/>
              <a:t>support</a:t>
            </a:r>
            <a:endParaRPr lang="en-IE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454588" y="2522025"/>
            <a:ext cx="5486400" cy="392878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IE" sz="3000" b="1" dirty="0" smtClean="0"/>
              <a:t>Proposed:</a:t>
            </a:r>
          </a:p>
          <a:p>
            <a:r>
              <a:rPr lang="en-IE" sz="3000" dirty="0" smtClean="0"/>
              <a:t>5 years at the address (rent assessment)</a:t>
            </a:r>
          </a:p>
          <a:p>
            <a:r>
              <a:rPr lang="en-IE" sz="3000" dirty="0" smtClean="0"/>
              <a:t>Appropriate </a:t>
            </a:r>
            <a:r>
              <a:rPr lang="en-IE" sz="3000" dirty="0" smtClean="0"/>
              <a:t>need only (bedroom need)</a:t>
            </a:r>
          </a:p>
          <a:p>
            <a:r>
              <a:rPr lang="en-IE" sz="3000" dirty="0" smtClean="0"/>
              <a:t>Rent </a:t>
            </a:r>
            <a:r>
              <a:rPr lang="en-IE" sz="3000" dirty="0"/>
              <a:t>up to date</a:t>
            </a:r>
          </a:p>
          <a:p>
            <a:r>
              <a:rPr lang="en-IE" sz="3000" dirty="0"/>
              <a:t>Condition of house</a:t>
            </a:r>
          </a:p>
          <a:p>
            <a:r>
              <a:rPr lang="en-IE" sz="3000" dirty="0"/>
              <a:t>Anti-social behaviour</a:t>
            </a:r>
          </a:p>
          <a:p>
            <a:r>
              <a:rPr lang="en-IE" sz="3000" dirty="0"/>
              <a:t>Must have an assessed social housing need</a:t>
            </a:r>
          </a:p>
          <a:p>
            <a:endParaRPr lang="en-IE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-70118" y="1107501"/>
            <a:ext cx="8086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3200" b="1" dirty="0" smtClean="0"/>
              <a:t>NEW ALLOCATIONS SCHEME </a:t>
            </a:r>
            <a:r>
              <a:rPr lang="en-IE" sz="3200" b="1" dirty="0" smtClean="0"/>
              <a:t>2019</a:t>
            </a:r>
            <a:endParaRPr lang="en-IE" sz="3200" b="1" dirty="0"/>
          </a:p>
        </p:txBody>
      </p:sp>
    </p:spTree>
    <p:extLst>
      <p:ext uri="{BB962C8B-B14F-4D97-AF65-F5344CB8AC3E}">
        <p14:creationId xmlns:p14="http://schemas.microsoft.com/office/powerpoint/2010/main" val="159538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6747" y="1908312"/>
            <a:ext cx="10515600" cy="1325563"/>
          </a:xfrm>
        </p:spPr>
        <p:txBody>
          <a:bodyPr>
            <a:normAutofit/>
          </a:bodyPr>
          <a:lstStyle/>
          <a:p>
            <a:r>
              <a:rPr lang="en-IE" sz="4000" b="1" u="sng" dirty="0" err="1" smtClean="0"/>
              <a:t>Miscelleanous</a:t>
            </a:r>
            <a:endParaRPr lang="en-IE" sz="4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3387" y="3110846"/>
            <a:ext cx="10842813" cy="28718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IE" sz="3600" b="1" dirty="0" smtClean="0"/>
              <a:t>Where tenant leaves without </a:t>
            </a:r>
            <a:r>
              <a:rPr lang="en-IE" sz="3600" b="1" dirty="0" smtClean="0"/>
              <a:t>surrendering:</a:t>
            </a:r>
            <a:endParaRPr lang="en-IE" sz="3600" b="1" dirty="0" smtClean="0"/>
          </a:p>
          <a:p>
            <a:r>
              <a:rPr lang="en-IE" sz="3600" dirty="0" smtClean="0"/>
              <a:t>Working </a:t>
            </a:r>
            <a:r>
              <a:rPr lang="en-IE" sz="3600" dirty="0" smtClean="0"/>
              <a:t>with law </a:t>
            </a:r>
            <a:r>
              <a:rPr lang="en-IE" sz="3600" dirty="0" smtClean="0"/>
              <a:t>dept. on simplifying procedures</a:t>
            </a:r>
            <a:endParaRPr lang="en-IE" sz="3600" dirty="0" smtClean="0"/>
          </a:p>
          <a:p>
            <a:pPr marL="0" indent="0">
              <a:buNone/>
            </a:pPr>
            <a:r>
              <a:rPr lang="en-IE" sz="3600" b="1" dirty="0" smtClean="0"/>
              <a:t>Partial Surrender with </a:t>
            </a:r>
            <a:r>
              <a:rPr lang="en-IE" sz="3600" b="1" dirty="0" smtClean="0"/>
              <a:t>agreement: </a:t>
            </a:r>
            <a:r>
              <a:rPr lang="en-IE" sz="3600" dirty="0" smtClean="0"/>
              <a:t>– Legal Advice</a:t>
            </a:r>
          </a:p>
          <a:p>
            <a:pPr marL="0" indent="0">
              <a:buNone/>
            </a:pPr>
            <a:r>
              <a:rPr lang="en-IE" sz="3600" b="1" dirty="0" smtClean="0"/>
              <a:t>Permission to </a:t>
            </a:r>
            <a:r>
              <a:rPr lang="en-IE" sz="3600" b="1" dirty="0" smtClean="0"/>
              <a:t>reside:</a:t>
            </a:r>
            <a:endParaRPr lang="en-IE" sz="3600" b="1" dirty="0" smtClean="0"/>
          </a:p>
          <a:p>
            <a:r>
              <a:rPr lang="en-IE" sz="3600" dirty="0" smtClean="0"/>
              <a:t>Do not </a:t>
            </a:r>
            <a:r>
              <a:rPr lang="en-IE" sz="3600" dirty="0" smtClean="0"/>
              <a:t>currently </a:t>
            </a:r>
            <a:r>
              <a:rPr lang="en-IE" sz="3600" dirty="0" smtClean="0"/>
              <a:t>qualify for </a:t>
            </a:r>
            <a:r>
              <a:rPr lang="en-IE" sz="3600" dirty="0" smtClean="0"/>
              <a:t>social housing support</a:t>
            </a:r>
          </a:p>
          <a:p>
            <a:r>
              <a:rPr lang="en-IE" sz="3600" dirty="0" smtClean="0"/>
              <a:t>NEW:  Assess for social housing need</a:t>
            </a:r>
          </a:p>
          <a:p>
            <a:endParaRPr lang="en-IE" sz="3600" dirty="0" smtClean="0"/>
          </a:p>
          <a:p>
            <a:pPr marL="0" indent="0">
              <a:buNone/>
            </a:pPr>
            <a:endParaRPr lang="en-IE" sz="3600" dirty="0" smtClean="0"/>
          </a:p>
          <a:p>
            <a:endParaRPr lang="en-IE" sz="3600" dirty="0"/>
          </a:p>
          <a:p>
            <a:endParaRPr lang="en-IE" sz="3600" dirty="0" smtClean="0"/>
          </a:p>
          <a:p>
            <a:endParaRPr lang="en-IE" sz="3600" dirty="0"/>
          </a:p>
          <a:p>
            <a:endParaRPr lang="en-IE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121876" y="1323537"/>
            <a:ext cx="8086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3200" b="1" dirty="0" smtClean="0"/>
              <a:t>NEW ALLOCATIONS SCHEME </a:t>
            </a:r>
            <a:r>
              <a:rPr lang="en-IE" sz="3200" b="1" dirty="0" smtClean="0"/>
              <a:t>2019</a:t>
            </a:r>
            <a:endParaRPr lang="en-IE" sz="3200" b="1" dirty="0"/>
          </a:p>
        </p:txBody>
      </p:sp>
    </p:spTree>
    <p:extLst>
      <p:ext uri="{BB962C8B-B14F-4D97-AF65-F5344CB8AC3E}">
        <p14:creationId xmlns:p14="http://schemas.microsoft.com/office/powerpoint/2010/main" val="695520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2859" y="1739613"/>
            <a:ext cx="10515600" cy="1325563"/>
          </a:xfrm>
        </p:spPr>
        <p:txBody>
          <a:bodyPr>
            <a:normAutofit/>
          </a:bodyPr>
          <a:lstStyle/>
          <a:p>
            <a:r>
              <a:rPr lang="en-IE" sz="4000" dirty="0" smtClean="0"/>
              <a:t>Former local authority tenants</a:t>
            </a:r>
            <a:endParaRPr lang="en-IE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911" y="2827606"/>
            <a:ext cx="11057206" cy="36354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IE" sz="3600" dirty="0" smtClean="0"/>
              <a:t>Former tenants re-applying will be accepted on list if:</a:t>
            </a:r>
          </a:p>
          <a:p>
            <a:r>
              <a:rPr lang="en-IE" sz="3600" dirty="0" smtClean="0"/>
              <a:t>&gt; 2 years since surrender of previous tenancy (waiver for exceptional circumstances);</a:t>
            </a:r>
          </a:p>
          <a:p>
            <a:r>
              <a:rPr lang="en-IE" sz="3600" dirty="0" smtClean="0"/>
              <a:t>Extended to 5+ years for tenancy abandonment/eviction;</a:t>
            </a:r>
          </a:p>
          <a:p>
            <a:r>
              <a:rPr lang="en-IE" sz="3600" dirty="0" smtClean="0"/>
              <a:t>No outstanding rent/other debt to Council;</a:t>
            </a:r>
          </a:p>
          <a:p>
            <a:r>
              <a:rPr lang="en-IE" sz="3600" dirty="0" smtClean="0"/>
              <a:t>Estate management clearance</a:t>
            </a:r>
          </a:p>
          <a:p>
            <a:pPr lvl="1"/>
            <a:endParaRPr lang="en-IE" sz="3600" dirty="0"/>
          </a:p>
          <a:p>
            <a:pPr lvl="1"/>
            <a:endParaRPr lang="en-IE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08523" y="1324216"/>
            <a:ext cx="8086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3200" b="1" dirty="0" smtClean="0"/>
              <a:t>NEW ALLOCATIONS SCHEME </a:t>
            </a:r>
            <a:r>
              <a:rPr lang="en-IE" sz="3200" b="1" dirty="0" smtClean="0"/>
              <a:t>2019</a:t>
            </a:r>
            <a:endParaRPr lang="en-IE" sz="3200" b="1" dirty="0"/>
          </a:p>
        </p:txBody>
      </p:sp>
    </p:spTree>
    <p:extLst>
      <p:ext uri="{BB962C8B-B14F-4D97-AF65-F5344CB8AC3E}">
        <p14:creationId xmlns:p14="http://schemas.microsoft.com/office/powerpoint/2010/main" val="2222541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2630" y="2149035"/>
            <a:ext cx="10515600" cy="1325563"/>
          </a:xfrm>
        </p:spPr>
        <p:txBody>
          <a:bodyPr>
            <a:normAutofit/>
          </a:bodyPr>
          <a:lstStyle/>
          <a:p>
            <a:r>
              <a:rPr lang="en-IE" sz="4000" b="1" u="sng" dirty="0" smtClean="0"/>
              <a:t>Older Persons </a:t>
            </a:r>
            <a:endParaRPr lang="en-IE" sz="4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3625697"/>
            <a:ext cx="10515600" cy="3284257"/>
          </a:xfrm>
        </p:spPr>
        <p:txBody>
          <a:bodyPr>
            <a:normAutofit/>
          </a:bodyPr>
          <a:lstStyle/>
          <a:p>
            <a:r>
              <a:rPr lang="en-IE" sz="3600" dirty="0" smtClean="0"/>
              <a:t>Continue to access CBL at 65</a:t>
            </a:r>
          </a:p>
          <a:p>
            <a:r>
              <a:rPr lang="en-IE" sz="3600" dirty="0" smtClean="0"/>
              <a:t>No </a:t>
            </a:r>
            <a:r>
              <a:rPr lang="en-IE" sz="3600" dirty="0" smtClean="0"/>
              <a:t>opportunity to purchase OAP specific</a:t>
            </a:r>
          </a:p>
          <a:p>
            <a:r>
              <a:rPr lang="en-IE" sz="3600" dirty="0" smtClean="0"/>
              <a:t>No </a:t>
            </a:r>
            <a:r>
              <a:rPr lang="en-IE" sz="3600" dirty="0" smtClean="0"/>
              <a:t>succession of tenancy to property </a:t>
            </a:r>
            <a:endParaRPr lang="en-IE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82174" y="1513894"/>
            <a:ext cx="8086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3200" b="1" dirty="0" smtClean="0"/>
              <a:t>NEW ALLOCATIONS SCHEME </a:t>
            </a:r>
            <a:r>
              <a:rPr lang="en-IE" sz="3200" b="1" dirty="0" smtClean="0"/>
              <a:t>2019</a:t>
            </a:r>
            <a:endParaRPr lang="en-IE" sz="3200" b="1" dirty="0"/>
          </a:p>
        </p:txBody>
      </p:sp>
    </p:spTree>
    <p:extLst>
      <p:ext uri="{BB962C8B-B14F-4D97-AF65-F5344CB8AC3E}">
        <p14:creationId xmlns:p14="http://schemas.microsoft.com/office/powerpoint/2010/main" val="2591073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484</Words>
  <Application>Microsoft Office PowerPoint</Application>
  <PresentationFormat>Widescreen</PresentationFormat>
  <Paragraphs>83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Assessment - Income</vt:lpstr>
      <vt:lpstr>Priority:  Homeless and Medical/Exceptional</vt:lpstr>
      <vt:lpstr>Refusal of Offers – First Allocation </vt:lpstr>
      <vt:lpstr>Transfers</vt:lpstr>
      <vt:lpstr>Succession of Tenancy</vt:lpstr>
      <vt:lpstr>Miscelleanous</vt:lpstr>
      <vt:lpstr>Former local authority tenants</vt:lpstr>
      <vt:lpstr>Older Persons </vt:lpstr>
    </vt:vector>
  </TitlesOfParts>
  <Company>South Dublin County Council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-  Income</dc:title>
  <dc:creator>Anne Byrne - Housing</dc:creator>
  <cp:lastModifiedBy>Colm Ward</cp:lastModifiedBy>
  <cp:revision>18</cp:revision>
  <dcterms:created xsi:type="dcterms:W3CDTF">2019-02-12T12:36:25Z</dcterms:created>
  <dcterms:modified xsi:type="dcterms:W3CDTF">2019-02-14T08:57:12Z</dcterms:modified>
</cp:coreProperties>
</file>