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626F"/>
    <a:srgbClr val="D9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0929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95964-3D6A-444A-87D6-1EFE29D43C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74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843E5-78AF-43FC-8A92-B2953DA420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21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3876D-EFDC-4933-91A3-CE21D12B96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19094-5B4B-4F2A-8DC4-918F348241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956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F91DD-2329-4C45-A310-CFA687CF40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095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23F80-2D49-4386-937E-07D06E090E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058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834E6-E4EE-4567-B8AA-0ED061F22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07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D37B-CA77-4F37-8D99-7E030B641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19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30B15-6E41-4AF0-B85C-32DF909B18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80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20B34-FB46-42C9-8F32-D21945A6F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88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B1163-D587-404F-BC75-7204BE26C0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530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C48778-98E0-41AD-AE9A-5E31ACC3EB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Gaeilge@athcliaththeas.i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dcc.ie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395536" y="2348880"/>
            <a:ext cx="8305800" cy="1752600"/>
          </a:xfrm>
          <a:noFill/>
          <a:ln/>
        </p:spPr>
        <p:txBody>
          <a:bodyPr/>
          <a:lstStyle/>
          <a:p>
            <a:pPr algn="l"/>
            <a:r>
              <a:rPr lang="en-IE" dirty="0" err="1">
                <a:solidFill>
                  <a:schemeClr val="bg1"/>
                </a:solidFill>
                <a:latin typeface="+mj-lt"/>
              </a:rPr>
              <a:t>Comhairle</a:t>
            </a:r>
            <a:r>
              <a:rPr lang="en-IE" dirty="0">
                <a:solidFill>
                  <a:schemeClr val="bg1"/>
                </a:solidFill>
                <a:latin typeface="+mj-lt"/>
              </a:rPr>
              <a:t> </a:t>
            </a:r>
            <a:r>
              <a:rPr lang="en-IE" dirty="0" err="1">
                <a:solidFill>
                  <a:schemeClr val="bg1"/>
                </a:solidFill>
                <a:latin typeface="+mj-lt"/>
              </a:rPr>
              <a:t>Contae</a:t>
            </a:r>
            <a:r>
              <a:rPr lang="en-IE" dirty="0">
                <a:solidFill>
                  <a:schemeClr val="bg1"/>
                </a:solidFill>
                <a:latin typeface="+mj-lt"/>
              </a:rPr>
              <a:t> </a:t>
            </a:r>
            <a:r>
              <a:rPr lang="en-IE" dirty="0" err="1">
                <a:solidFill>
                  <a:schemeClr val="bg1"/>
                </a:solidFill>
                <a:latin typeface="+mj-lt"/>
              </a:rPr>
              <a:t>Átha</a:t>
            </a:r>
            <a:r>
              <a:rPr lang="en-IE" dirty="0">
                <a:solidFill>
                  <a:schemeClr val="bg1"/>
                </a:solidFill>
                <a:latin typeface="+mj-lt"/>
              </a:rPr>
              <a:t> </a:t>
            </a:r>
            <a:r>
              <a:rPr lang="en-IE" dirty="0" err="1">
                <a:solidFill>
                  <a:schemeClr val="bg1"/>
                </a:solidFill>
                <a:latin typeface="+mj-lt"/>
              </a:rPr>
              <a:t>Cliath</a:t>
            </a:r>
            <a:r>
              <a:rPr lang="en-IE" dirty="0">
                <a:solidFill>
                  <a:schemeClr val="bg1"/>
                </a:solidFill>
                <a:latin typeface="+mj-lt"/>
              </a:rPr>
              <a:t> Theas</a:t>
            </a:r>
          </a:p>
          <a:p>
            <a:pPr algn="l"/>
            <a:r>
              <a:rPr lang="en-IE" dirty="0">
                <a:solidFill>
                  <a:schemeClr val="bg1"/>
                </a:solidFill>
                <a:latin typeface="+mj-lt"/>
              </a:rPr>
              <a:t>South Dublin County </a:t>
            </a:r>
            <a:r>
              <a:rPr lang="en-IE" dirty="0" smtClean="0">
                <a:solidFill>
                  <a:schemeClr val="bg1"/>
                </a:solidFill>
                <a:latin typeface="+mj-lt"/>
              </a:rPr>
              <a:t>Council</a:t>
            </a:r>
          </a:p>
          <a:p>
            <a:pPr algn="l"/>
            <a:endParaRPr lang="en-IE" dirty="0">
              <a:solidFill>
                <a:schemeClr val="bg1"/>
              </a:solidFill>
              <a:latin typeface="+mj-lt"/>
            </a:endParaRPr>
          </a:p>
          <a:p>
            <a:pPr algn="l"/>
            <a:r>
              <a:rPr lang="en-IE" b="1" dirty="0" err="1">
                <a:solidFill>
                  <a:schemeClr val="bg1"/>
                </a:solidFill>
                <a:latin typeface="+mj-lt"/>
              </a:rPr>
              <a:t>Scēim</a:t>
            </a:r>
            <a:r>
              <a:rPr lang="en-IE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IE" b="1" dirty="0" err="1">
                <a:solidFill>
                  <a:schemeClr val="bg1"/>
                </a:solidFill>
                <a:latin typeface="+mj-lt"/>
              </a:rPr>
              <a:t>na</a:t>
            </a:r>
            <a:r>
              <a:rPr lang="en-IE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IE" b="1" dirty="0" err="1">
                <a:solidFill>
                  <a:schemeClr val="bg1"/>
                </a:solidFill>
                <a:latin typeface="+mj-lt"/>
              </a:rPr>
              <a:t>Gaeilge</a:t>
            </a:r>
            <a:r>
              <a:rPr lang="en-IE" b="1" dirty="0">
                <a:solidFill>
                  <a:schemeClr val="bg1"/>
                </a:solidFill>
                <a:latin typeface="+mj-lt"/>
              </a:rPr>
              <a:t> </a:t>
            </a:r>
            <a:endParaRPr lang="en-IE" b="1" dirty="0" smtClean="0">
              <a:solidFill>
                <a:schemeClr val="bg1"/>
              </a:solidFill>
              <a:latin typeface="+mj-lt"/>
            </a:endParaRPr>
          </a:p>
          <a:p>
            <a:pPr algn="l"/>
            <a:r>
              <a:rPr lang="en-IE" b="1" dirty="0" smtClean="0">
                <a:solidFill>
                  <a:schemeClr val="bg1"/>
                </a:solidFill>
                <a:latin typeface="+mj-lt"/>
              </a:rPr>
              <a:t>Irish </a:t>
            </a:r>
            <a:r>
              <a:rPr lang="en-IE" b="1" dirty="0">
                <a:solidFill>
                  <a:schemeClr val="bg1"/>
                </a:solidFill>
                <a:latin typeface="+mj-lt"/>
              </a:rPr>
              <a:t>Language Scheme</a:t>
            </a:r>
            <a:endParaRPr lang="en-US" alt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81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600" dirty="0" smtClean="0">
                <a:solidFill>
                  <a:schemeClr val="bg1"/>
                </a:solidFill>
              </a:rPr>
              <a:t>06/02/2019</a:t>
            </a:r>
            <a:endParaRPr lang="en-US" altLang="en-US" sz="2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-1588"/>
            <a:ext cx="9148763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381000" y="2133600"/>
            <a:ext cx="8382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3600" dirty="0" smtClean="0">
                <a:solidFill>
                  <a:srgbClr val="D95E00"/>
                </a:solidFill>
              </a:rPr>
              <a:t>Stair</a:t>
            </a:r>
          </a:p>
          <a:p>
            <a:pPr eaLnBrk="1" hangingPunct="1">
              <a:buNone/>
            </a:pPr>
            <a:r>
              <a:rPr lang="en-US" altLang="en-US" sz="2200" i="1" dirty="0" smtClean="0">
                <a:solidFill>
                  <a:srgbClr val="51626F"/>
                </a:solidFill>
              </a:rPr>
              <a:t>History</a:t>
            </a:r>
            <a:endParaRPr lang="en-US" altLang="en-US" sz="2200" i="1" dirty="0" smtClean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endParaRPr lang="en-US" altLang="en-US" sz="1800" dirty="0" smtClean="0">
              <a:solidFill>
                <a:srgbClr val="D95E00"/>
              </a:solidFill>
            </a:endParaRPr>
          </a:p>
          <a:p>
            <a:pPr eaLnBrk="1" hangingPunct="1"/>
            <a:r>
              <a:rPr lang="en-IE" sz="2800" dirty="0" smtClean="0"/>
              <a:t>Introduction of South Dublin County Council’s First Irish Language Scheme in 2009</a:t>
            </a:r>
          </a:p>
          <a:p>
            <a:pPr eaLnBrk="1" hangingPunct="1"/>
            <a:r>
              <a:rPr lang="en-IE" sz="2800" dirty="0" smtClean="0"/>
              <a:t>Review carried out in 2015 of Second Irish Language Scheme</a:t>
            </a:r>
          </a:p>
          <a:p>
            <a:pPr eaLnBrk="1" hangingPunct="1"/>
            <a:r>
              <a:rPr lang="en-IE" sz="2800" dirty="0" smtClean="0"/>
              <a:t>Third Irish Language Scheme launched to cover 2016-19 period</a:t>
            </a:r>
          </a:p>
          <a:p>
            <a:pPr eaLnBrk="1" hangingPunct="1"/>
            <a:endParaRPr lang="en-US" altLang="en-US" sz="1800" dirty="0">
              <a:solidFill>
                <a:srgbClr val="D95E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8763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381000" y="2133600"/>
            <a:ext cx="8382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IE" sz="3600" dirty="0" err="1">
                <a:solidFill>
                  <a:srgbClr val="D95E00"/>
                </a:solidFill>
              </a:rPr>
              <a:t>Triú</a:t>
            </a:r>
            <a:r>
              <a:rPr lang="en-IE" sz="3600" dirty="0">
                <a:solidFill>
                  <a:srgbClr val="D95E00"/>
                </a:solidFill>
              </a:rPr>
              <a:t> </a:t>
            </a:r>
            <a:r>
              <a:rPr lang="en-IE" sz="3600" dirty="0" err="1">
                <a:solidFill>
                  <a:srgbClr val="D95E00"/>
                </a:solidFill>
              </a:rPr>
              <a:t>Scéim</a:t>
            </a:r>
            <a:r>
              <a:rPr lang="en-IE" sz="3600" dirty="0">
                <a:solidFill>
                  <a:srgbClr val="D95E00"/>
                </a:solidFill>
              </a:rPr>
              <a:t> </a:t>
            </a:r>
            <a:r>
              <a:rPr lang="en-IE" sz="3600" dirty="0" err="1">
                <a:solidFill>
                  <a:srgbClr val="D95E00"/>
                </a:solidFill>
              </a:rPr>
              <a:t>na</a:t>
            </a:r>
            <a:r>
              <a:rPr lang="en-IE" sz="3600" dirty="0">
                <a:solidFill>
                  <a:srgbClr val="D95E00"/>
                </a:solidFill>
              </a:rPr>
              <a:t> </a:t>
            </a:r>
            <a:r>
              <a:rPr lang="en-IE" sz="3600" dirty="0" err="1" smtClean="0">
                <a:solidFill>
                  <a:srgbClr val="D95E00"/>
                </a:solidFill>
              </a:rPr>
              <a:t>Gaeilge</a:t>
            </a:r>
            <a:r>
              <a:rPr lang="en-IE" sz="3600" dirty="0" smtClean="0">
                <a:solidFill>
                  <a:srgbClr val="D95E00"/>
                </a:solidFill>
              </a:rPr>
              <a:t> </a:t>
            </a:r>
            <a:r>
              <a:rPr lang="en-IE" sz="1600" b="1" i="1" dirty="0" smtClean="0">
                <a:solidFill>
                  <a:srgbClr val="D95E00"/>
                </a:solidFill>
              </a:rPr>
              <a:t>(</a:t>
            </a:r>
            <a:r>
              <a:rPr lang="en-IE" sz="1600" b="1" i="1" dirty="0" err="1" smtClean="0">
                <a:solidFill>
                  <a:srgbClr val="D95E00"/>
                </a:solidFill>
              </a:rPr>
              <a:t>Treoir</a:t>
            </a:r>
            <a:r>
              <a:rPr lang="en-IE" sz="1600" b="1" i="1" dirty="0" smtClean="0">
                <a:solidFill>
                  <a:srgbClr val="D95E00"/>
                </a:solidFill>
              </a:rPr>
              <a:t> </a:t>
            </a:r>
            <a:r>
              <a:rPr lang="en-IE" sz="1600" b="1" i="1" dirty="0" err="1" smtClean="0">
                <a:solidFill>
                  <a:srgbClr val="D95E00"/>
                </a:solidFill>
              </a:rPr>
              <a:t>Prionsabail</a:t>
            </a:r>
            <a:r>
              <a:rPr lang="en-IE" sz="1600" b="1" i="1" dirty="0" smtClean="0">
                <a:solidFill>
                  <a:srgbClr val="D95E00"/>
                </a:solidFill>
              </a:rPr>
              <a:t>)</a:t>
            </a:r>
            <a:endParaRPr lang="en-IE" sz="1600" dirty="0" smtClean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200" i="1" dirty="0" smtClean="0">
                <a:solidFill>
                  <a:srgbClr val="51626F"/>
                </a:solidFill>
              </a:rPr>
              <a:t>Third Irish Language Scheme </a:t>
            </a:r>
            <a:r>
              <a:rPr lang="en-US" altLang="en-US" sz="1600" i="1" dirty="0" smtClean="0">
                <a:solidFill>
                  <a:srgbClr val="51626F"/>
                </a:solidFill>
              </a:rPr>
              <a:t>(Guiding Principles)</a:t>
            </a:r>
            <a:endParaRPr lang="en-US" altLang="en-US" sz="2200" b="1" i="1" dirty="0" smtClean="0">
              <a:solidFill>
                <a:srgbClr val="51626F"/>
              </a:solidFill>
            </a:endParaRPr>
          </a:p>
          <a:p>
            <a:pPr eaLnBrk="1" hangingPunct="1"/>
            <a:endParaRPr lang="en-US" altLang="en-US" sz="2000" dirty="0">
              <a:solidFill>
                <a:srgbClr val="51626F"/>
              </a:solidFill>
            </a:endParaRPr>
          </a:p>
          <a:p>
            <a:r>
              <a:rPr lang="en-IE" sz="2000" dirty="0" smtClean="0"/>
              <a:t>The </a:t>
            </a:r>
            <a:r>
              <a:rPr lang="en-IE" sz="2000" dirty="0" smtClean="0"/>
              <a:t>underlying level of demand for specific services in the Irish language, </a:t>
            </a:r>
          </a:p>
          <a:p>
            <a:r>
              <a:rPr lang="en-IE" sz="2000" dirty="0"/>
              <a:t>T</a:t>
            </a:r>
            <a:r>
              <a:rPr lang="en-IE" sz="2000" dirty="0" smtClean="0"/>
              <a:t>he importance of a proactive approach to the provision of such services, and </a:t>
            </a:r>
          </a:p>
          <a:p>
            <a:r>
              <a:rPr lang="en-IE" sz="2000" dirty="0"/>
              <a:t>T</a:t>
            </a:r>
            <a:r>
              <a:rPr lang="en-IE" sz="2000" dirty="0" smtClean="0"/>
              <a:t>he resources, including human and financial resources, and the capacity of South Dublin County Council to develop or access the necessary language capability. 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3863388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8763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381000" y="2133600"/>
            <a:ext cx="8382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IE" sz="3600" dirty="0" err="1">
                <a:solidFill>
                  <a:srgbClr val="D95E00"/>
                </a:solidFill>
              </a:rPr>
              <a:t>Triú</a:t>
            </a:r>
            <a:r>
              <a:rPr lang="en-IE" sz="3600" dirty="0">
                <a:solidFill>
                  <a:srgbClr val="D95E00"/>
                </a:solidFill>
              </a:rPr>
              <a:t> </a:t>
            </a:r>
            <a:r>
              <a:rPr lang="en-IE" sz="3600" dirty="0" err="1">
                <a:solidFill>
                  <a:srgbClr val="D95E00"/>
                </a:solidFill>
              </a:rPr>
              <a:t>Scéim</a:t>
            </a:r>
            <a:r>
              <a:rPr lang="en-IE" sz="3600" dirty="0">
                <a:solidFill>
                  <a:srgbClr val="D95E00"/>
                </a:solidFill>
              </a:rPr>
              <a:t> </a:t>
            </a:r>
            <a:r>
              <a:rPr lang="en-IE" sz="3600" dirty="0" err="1">
                <a:solidFill>
                  <a:srgbClr val="D95E00"/>
                </a:solidFill>
              </a:rPr>
              <a:t>na</a:t>
            </a:r>
            <a:r>
              <a:rPr lang="en-IE" sz="3600" dirty="0">
                <a:solidFill>
                  <a:srgbClr val="D95E00"/>
                </a:solidFill>
              </a:rPr>
              <a:t> </a:t>
            </a:r>
            <a:r>
              <a:rPr lang="en-IE" sz="3600" dirty="0" err="1" smtClean="0">
                <a:solidFill>
                  <a:srgbClr val="D95E00"/>
                </a:solidFill>
              </a:rPr>
              <a:t>Gaeilge</a:t>
            </a:r>
            <a:r>
              <a:rPr lang="en-IE" sz="3600" dirty="0" smtClean="0">
                <a:solidFill>
                  <a:srgbClr val="D95E00"/>
                </a:solidFill>
              </a:rPr>
              <a:t> </a:t>
            </a:r>
            <a:r>
              <a:rPr lang="en-IE" sz="1600" dirty="0" smtClean="0">
                <a:solidFill>
                  <a:srgbClr val="D95E00"/>
                </a:solidFill>
              </a:rPr>
              <a:t>(</a:t>
            </a:r>
            <a:r>
              <a:rPr lang="en-IE" sz="1600" b="1" i="1" dirty="0" err="1">
                <a:solidFill>
                  <a:srgbClr val="D95E00"/>
                </a:solidFill>
              </a:rPr>
              <a:t>Dátaí</a:t>
            </a:r>
            <a:r>
              <a:rPr lang="en-IE" sz="1600" b="1" i="1" dirty="0">
                <a:solidFill>
                  <a:srgbClr val="D95E00"/>
                </a:solidFill>
              </a:rPr>
              <a:t> </a:t>
            </a:r>
            <a:r>
              <a:rPr lang="en-IE" sz="1600" b="1" i="1" dirty="0" err="1">
                <a:solidFill>
                  <a:srgbClr val="D95E00"/>
                </a:solidFill>
              </a:rPr>
              <a:t>Tosnaithe</a:t>
            </a:r>
            <a:r>
              <a:rPr lang="en-IE" sz="1600" b="1" i="1" dirty="0">
                <a:solidFill>
                  <a:srgbClr val="D95E00"/>
                </a:solidFill>
              </a:rPr>
              <a:t> </a:t>
            </a:r>
            <a:r>
              <a:rPr lang="en-IE" sz="1600" b="1" i="1" dirty="0" err="1">
                <a:solidFill>
                  <a:srgbClr val="D95E00"/>
                </a:solidFill>
              </a:rPr>
              <a:t>agus</a:t>
            </a:r>
            <a:r>
              <a:rPr lang="en-IE" sz="1600" b="1" i="1" dirty="0">
                <a:solidFill>
                  <a:srgbClr val="D95E00"/>
                </a:solidFill>
              </a:rPr>
              <a:t> </a:t>
            </a:r>
            <a:r>
              <a:rPr lang="en-IE" sz="1600" b="1" i="1" dirty="0" err="1" smtClean="0">
                <a:solidFill>
                  <a:srgbClr val="D95E00"/>
                </a:solidFill>
              </a:rPr>
              <a:t>Críochnaithe</a:t>
            </a:r>
            <a:r>
              <a:rPr lang="en-IE" sz="1600" b="1" i="1" dirty="0" smtClean="0">
                <a:solidFill>
                  <a:srgbClr val="D95E00"/>
                </a:solidFill>
              </a:rPr>
              <a:t>)</a:t>
            </a:r>
            <a:endParaRPr lang="en-IE" sz="1600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200" i="1" dirty="0">
                <a:solidFill>
                  <a:srgbClr val="51626F"/>
                </a:solidFill>
              </a:rPr>
              <a:t>Third Irish Language </a:t>
            </a:r>
            <a:r>
              <a:rPr lang="en-US" altLang="en-US" sz="2200" i="1" dirty="0" smtClean="0">
                <a:solidFill>
                  <a:srgbClr val="51626F"/>
                </a:solidFill>
              </a:rPr>
              <a:t>Scheme</a:t>
            </a:r>
            <a:r>
              <a:rPr lang="en-US" altLang="en-US" sz="2200" b="1" i="1" dirty="0" smtClean="0">
                <a:solidFill>
                  <a:srgbClr val="51626F"/>
                </a:solidFill>
              </a:rPr>
              <a:t> </a:t>
            </a:r>
            <a:r>
              <a:rPr lang="en-US" altLang="en-US" sz="1600" b="1" i="1" dirty="0" smtClean="0">
                <a:solidFill>
                  <a:srgbClr val="51626F"/>
                </a:solidFill>
              </a:rPr>
              <a:t>(</a:t>
            </a:r>
            <a:r>
              <a:rPr lang="en-IE" sz="1600" b="1" i="1" dirty="0">
                <a:solidFill>
                  <a:srgbClr val="51626F"/>
                </a:solidFill>
              </a:rPr>
              <a:t>Commencement and Expiration </a:t>
            </a:r>
            <a:r>
              <a:rPr lang="en-IE" sz="1600" b="1" i="1" dirty="0" smtClean="0">
                <a:solidFill>
                  <a:srgbClr val="51626F"/>
                </a:solidFill>
              </a:rPr>
              <a:t>Dates)</a:t>
            </a:r>
            <a:endParaRPr lang="en-US" altLang="en-US" sz="1600" b="1" i="1" dirty="0">
              <a:solidFill>
                <a:srgbClr val="51626F"/>
              </a:solidFill>
            </a:endParaRPr>
          </a:p>
          <a:p>
            <a:pPr eaLnBrk="1" hangingPunct="1"/>
            <a:endParaRPr lang="en-US" altLang="en-US" sz="2000" dirty="0">
              <a:solidFill>
                <a:srgbClr val="51626F"/>
              </a:solidFill>
            </a:endParaRPr>
          </a:p>
          <a:p>
            <a:r>
              <a:rPr lang="en-IE" sz="2000" dirty="0" smtClean="0"/>
              <a:t>The Third Irish Language scheme was confirmed </a:t>
            </a:r>
            <a:r>
              <a:rPr lang="en-IE" sz="2000" dirty="0"/>
              <a:t>on </a:t>
            </a:r>
            <a:r>
              <a:rPr lang="en-IE" sz="2000" b="1" dirty="0"/>
              <a:t>17 October 2016 </a:t>
            </a:r>
            <a:r>
              <a:rPr lang="en-IE" sz="2000" dirty="0"/>
              <a:t>by </a:t>
            </a:r>
            <a:r>
              <a:rPr lang="en-IE" sz="2000" dirty="0" smtClean="0"/>
              <a:t>the then Minister </a:t>
            </a:r>
            <a:r>
              <a:rPr lang="en-IE" sz="2000" dirty="0"/>
              <a:t>for Arts, Heritage, Regional, Rural and Gaeltacht Affairs. </a:t>
            </a:r>
            <a:endParaRPr lang="en-IE" sz="2000" dirty="0" smtClean="0"/>
          </a:p>
          <a:p>
            <a:endParaRPr lang="en-IE" sz="2000" dirty="0"/>
          </a:p>
          <a:p>
            <a:r>
              <a:rPr lang="en-IE" sz="2000" dirty="0" smtClean="0"/>
              <a:t>It commences </a:t>
            </a:r>
            <a:r>
              <a:rPr lang="en-IE" sz="2000" dirty="0"/>
              <a:t>with effect from </a:t>
            </a:r>
            <a:r>
              <a:rPr lang="en-IE" sz="2000" dirty="0" smtClean="0"/>
              <a:t>that </a:t>
            </a:r>
            <a:r>
              <a:rPr lang="en-IE" sz="2000" dirty="0"/>
              <a:t>date and </a:t>
            </a:r>
            <a:r>
              <a:rPr lang="en-IE" sz="2000" dirty="0" smtClean="0"/>
              <a:t>remains </a:t>
            </a:r>
            <a:r>
              <a:rPr lang="en-IE" sz="2000" dirty="0"/>
              <a:t>in force </a:t>
            </a:r>
            <a:r>
              <a:rPr lang="en-IE" sz="2000" dirty="0" smtClean="0"/>
              <a:t>for a </a:t>
            </a:r>
            <a:r>
              <a:rPr lang="en-IE" sz="2000" dirty="0"/>
              <a:t>period of 3 years or until a new scheme has been </a:t>
            </a:r>
            <a:r>
              <a:rPr lang="en-IE" sz="2000" dirty="0" smtClean="0"/>
              <a:t>confirmed, whichever </a:t>
            </a:r>
            <a:r>
              <a:rPr lang="en-IE" sz="2000" dirty="0"/>
              <a:t>is the later.</a:t>
            </a:r>
          </a:p>
        </p:txBody>
      </p:sp>
    </p:spTree>
    <p:extLst>
      <p:ext uri="{BB962C8B-B14F-4D97-AF65-F5344CB8AC3E}">
        <p14:creationId xmlns:p14="http://schemas.microsoft.com/office/powerpoint/2010/main" val="2883726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8763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381000" y="1916832"/>
            <a:ext cx="8382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dirty="0" err="1">
                <a:solidFill>
                  <a:srgbClr val="D95E00"/>
                </a:solidFill>
              </a:rPr>
              <a:t>Seirbhísí</a:t>
            </a:r>
            <a:r>
              <a:rPr lang="en-US" altLang="en-US" sz="2800" dirty="0">
                <a:solidFill>
                  <a:srgbClr val="D95E00"/>
                </a:solidFill>
              </a:rPr>
              <a:t> </a:t>
            </a:r>
            <a:r>
              <a:rPr lang="en-US" altLang="en-US" sz="2800" dirty="0" err="1">
                <a:solidFill>
                  <a:srgbClr val="D95E00"/>
                </a:solidFill>
              </a:rPr>
              <a:t>Dhátheangach</a:t>
            </a:r>
            <a:r>
              <a:rPr lang="en-US" altLang="en-US" sz="2800" dirty="0">
                <a:solidFill>
                  <a:srgbClr val="D95E00"/>
                </a:solidFill>
              </a:rPr>
              <a:t> á </a:t>
            </a:r>
            <a:r>
              <a:rPr lang="en-US" altLang="en-US" sz="2800" dirty="0" err="1">
                <a:solidFill>
                  <a:srgbClr val="D95E00"/>
                </a:solidFill>
              </a:rPr>
              <a:t>Sholáthair</a:t>
            </a:r>
            <a:r>
              <a:rPr lang="en-US" altLang="en-US" sz="2800" dirty="0">
                <a:solidFill>
                  <a:srgbClr val="D95E00"/>
                </a:solidFill>
              </a:rPr>
              <a:t> </a:t>
            </a:r>
            <a:r>
              <a:rPr lang="en-US" altLang="en-US" sz="2800" dirty="0" err="1">
                <a:solidFill>
                  <a:srgbClr val="D95E00"/>
                </a:solidFill>
              </a:rPr>
              <a:t>faoi</a:t>
            </a:r>
            <a:r>
              <a:rPr lang="en-US" altLang="en-US" sz="2800" dirty="0">
                <a:solidFill>
                  <a:srgbClr val="D95E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D95E00"/>
                </a:solidFill>
              </a:rPr>
              <a:t>láthair</a:t>
            </a:r>
            <a:endParaRPr lang="en-US" altLang="en-US" sz="2800" dirty="0" smtClean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200" i="1" dirty="0" smtClean="0">
                <a:solidFill>
                  <a:srgbClr val="51626F"/>
                </a:solidFill>
              </a:rPr>
              <a:t>Services Currently Provided Bilingually (List is indicative)</a:t>
            </a:r>
          </a:p>
          <a:p>
            <a:pPr eaLnBrk="1" hangingPunct="1">
              <a:buFontTx/>
              <a:buNone/>
            </a:pPr>
            <a:endParaRPr lang="en-US" altLang="en-US" sz="2000" dirty="0">
              <a:solidFill>
                <a:srgbClr val="51626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IE" sz="2000" b="1" dirty="0"/>
              <a:t>Signage</a:t>
            </a:r>
            <a:r>
              <a:rPr lang="en-IE" sz="2000" dirty="0"/>
              <a:t> in County Hall, Civic Offices </a:t>
            </a:r>
            <a:r>
              <a:rPr lang="en-IE" sz="2000" dirty="0" err="1"/>
              <a:t>Clondalkin</a:t>
            </a:r>
            <a:r>
              <a:rPr lang="en-IE" sz="2000" dirty="0"/>
              <a:t> and </a:t>
            </a:r>
            <a:r>
              <a:rPr lang="en-IE" sz="2000" dirty="0" smtClean="0"/>
              <a:t>South Dublin </a:t>
            </a:r>
            <a:r>
              <a:rPr lang="en-IE" sz="2000" dirty="0"/>
              <a:t>Libraries </a:t>
            </a:r>
            <a:r>
              <a:rPr lang="en-IE" sz="2000" b="1" dirty="0"/>
              <a:t>are provided </a:t>
            </a:r>
            <a:r>
              <a:rPr lang="en-IE" sz="2000" b="1" dirty="0" smtClean="0"/>
              <a:t>bilingually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b="1" dirty="0"/>
              <a:t>Letters and emails sent by customers in Irish receive a reply </a:t>
            </a:r>
            <a:r>
              <a:rPr lang="en-IE" sz="2000" b="1" dirty="0" smtClean="0"/>
              <a:t>in Irish </a:t>
            </a:r>
            <a:r>
              <a:rPr lang="en-IE" sz="2000" dirty="0"/>
              <a:t>and this is recorded on the Council’s Customer </a:t>
            </a:r>
            <a:r>
              <a:rPr lang="en-IE" sz="2000" dirty="0" smtClean="0"/>
              <a:t>Care Contact System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b="1" dirty="0"/>
              <a:t>Telephone</a:t>
            </a:r>
            <a:r>
              <a:rPr lang="en-IE" sz="2000" dirty="0"/>
              <a:t> recorded </a:t>
            </a:r>
            <a:r>
              <a:rPr lang="en-IE" sz="2000" b="1" dirty="0"/>
              <a:t>messages</a:t>
            </a:r>
            <a:r>
              <a:rPr lang="en-IE" sz="2000" dirty="0"/>
              <a:t> are </a:t>
            </a:r>
            <a:r>
              <a:rPr lang="en-IE" sz="2000" b="1" dirty="0"/>
              <a:t>provided </a:t>
            </a:r>
            <a:r>
              <a:rPr lang="en-IE" sz="2000" b="1" dirty="0" smtClean="0"/>
              <a:t>bilingually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dirty="0"/>
              <a:t>All </a:t>
            </a:r>
            <a:r>
              <a:rPr lang="en-IE" sz="2000" b="1" dirty="0"/>
              <a:t>new place name signage is available bilingually </a:t>
            </a:r>
            <a:r>
              <a:rPr lang="en-IE" sz="2000" dirty="0"/>
              <a:t>in </a:t>
            </a:r>
            <a:r>
              <a:rPr lang="en-IE" sz="2000" dirty="0" smtClean="0"/>
              <a:t>accordance with </a:t>
            </a:r>
            <a:r>
              <a:rPr lang="en-IE" sz="2000" dirty="0"/>
              <a:t>the Official Languages Act </a:t>
            </a:r>
            <a:r>
              <a:rPr lang="en-IE" sz="2000" dirty="0" smtClean="0"/>
              <a:t>2003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b="1" dirty="0" smtClean="0"/>
              <a:t>SDCC.ie </a:t>
            </a:r>
            <a:r>
              <a:rPr lang="en-IE" sz="2000" b="1" dirty="0"/>
              <a:t>provides Irish on </a:t>
            </a:r>
            <a:r>
              <a:rPr lang="en-IE" sz="2000" b="1" dirty="0" smtClean="0"/>
              <a:t>static </a:t>
            </a:r>
            <a:r>
              <a:rPr lang="en-IE" sz="2000" b="1" dirty="0"/>
              <a:t>content </a:t>
            </a:r>
            <a:r>
              <a:rPr lang="en-IE" sz="2000" dirty="0"/>
              <a:t>on </a:t>
            </a:r>
            <a:r>
              <a:rPr lang="en-IE" sz="2000" dirty="0" smtClean="0"/>
              <a:t>the home </a:t>
            </a:r>
            <a:r>
              <a:rPr lang="en-IE" sz="2000" dirty="0"/>
              <a:t>page and main sub-sections of the Council website</a:t>
            </a:r>
            <a:endParaRPr lang="en-IE" sz="2000" dirty="0" smtClean="0"/>
          </a:p>
          <a:p>
            <a:endParaRPr lang="en-US" altLang="en-US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33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8763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381000" y="1916832"/>
            <a:ext cx="8382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dirty="0" err="1">
                <a:solidFill>
                  <a:srgbClr val="D95E00"/>
                </a:solidFill>
              </a:rPr>
              <a:t>Seirbhísí</a:t>
            </a:r>
            <a:r>
              <a:rPr lang="en-US" altLang="en-US" sz="2800" dirty="0">
                <a:solidFill>
                  <a:srgbClr val="D95E00"/>
                </a:solidFill>
              </a:rPr>
              <a:t> </a:t>
            </a:r>
            <a:r>
              <a:rPr lang="en-US" altLang="en-US" sz="2800" dirty="0" err="1">
                <a:solidFill>
                  <a:srgbClr val="D95E00"/>
                </a:solidFill>
              </a:rPr>
              <a:t>Dhátheangach</a:t>
            </a:r>
            <a:r>
              <a:rPr lang="en-US" altLang="en-US" sz="2800" dirty="0">
                <a:solidFill>
                  <a:srgbClr val="D95E00"/>
                </a:solidFill>
              </a:rPr>
              <a:t> á </a:t>
            </a:r>
            <a:r>
              <a:rPr lang="en-US" altLang="en-US" sz="2800" dirty="0" err="1">
                <a:solidFill>
                  <a:srgbClr val="D95E00"/>
                </a:solidFill>
              </a:rPr>
              <a:t>Sholáthair</a:t>
            </a:r>
            <a:r>
              <a:rPr lang="en-US" altLang="en-US" sz="2800" dirty="0">
                <a:solidFill>
                  <a:srgbClr val="D95E00"/>
                </a:solidFill>
              </a:rPr>
              <a:t> </a:t>
            </a:r>
            <a:r>
              <a:rPr lang="en-US" altLang="en-US" sz="2800" dirty="0" err="1">
                <a:solidFill>
                  <a:srgbClr val="D95E00"/>
                </a:solidFill>
              </a:rPr>
              <a:t>faoi</a:t>
            </a:r>
            <a:r>
              <a:rPr lang="en-US" altLang="en-US" sz="2800" dirty="0">
                <a:solidFill>
                  <a:srgbClr val="D95E00"/>
                </a:solidFill>
              </a:rPr>
              <a:t> </a:t>
            </a:r>
            <a:r>
              <a:rPr lang="en-US" altLang="en-US" sz="2800" dirty="0" err="1">
                <a:solidFill>
                  <a:srgbClr val="D95E00"/>
                </a:solidFill>
              </a:rPr>
              <a:t>láthair</a:t>
            </a:r>
            <a:endParaRPr lang="en-US" altLang="en-US" sz="2800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200" i="1" dirty="0">
                <a:solidFill>
                  <a:srgbClr val="51626F"/>
                </a:solidFill>
              </a:rPr>
              <a:t>Services Currently Provided Bilingually (List is indicative)</a:t>
            </a:r>
          </a:p>
          <a:p>
            <a:pPr eaLnBrk="1" hangingPunct="1"/>
            <a:endParaRPr lang="en-US" altLang="en-US" sz="2000" dirty="0">
              <a:solidFill>
                <a:srgbClr val="51626F"/>
              </a:solidFill>
            </a:endParaRPr>
          </a:p>
          <a:p>
            <a:pPr marL="457200" indent="-457200">
              <a:buAutoNum type="arabicPeriod" startAt="6"/>
            </a:pPr>
            <a:r>
              <a:rPr lang="en-IE" sz="2000" b="1" dirty="0" smtClean="0"/>
              <a:t>Direct </a:t>
            </a:r>
            <a:r>
              <a:rPr lang="en-IE" sz="2000" b="1" dirty="0"/>
              <a:t>contact by email </a:t>
            </a:r>
            <a:r>
              <a:rPr lang="en-IE" sz="2000" dirty="0"/>
              <a:t>is available at </a:t>
            </a:r>
            <a:r>
              <a:rPr lang="en-IE" sz="2000" dirty="0" smtClean="0">
                <a:hlinkClick r:id="rId3"/>
              </a:rPr>
              <a:t>Gaeilge@athcliaththeas.ie</a:t>
            </a:r>
            <a:r>
              <a:rPr lang="en-IE" sz="2000" dirty="0" smtClean="0"/>
              <a:t> for     Irish queries</a:t>
            </a:r>
          </a:p>
          <a:p>
            <a:pPr marL="457200" indent="-457200">
              <a:buAutoNum type="arabicPeriod" startAt="6"/>
            </a:pPr>
            <a:r>
              <a:rPr lang="en-IE" sz="2000" dirty="0" smtClean="0"/>
              <a:t>Annual </a:t>
            </a:r>
            <a:r>
              <a:rPr lang="en-IE" sz="2000" b="1" dirty="0" err="1"/>
              <a:t>Seachtain</a:t>
            </a:r>
            <a:r>
              <a:rPr lang="en-IE" sz="2000" b="1" dirty="0"/>
              <a:t> </a:t>
            </a:r>
            <a:r>
              <a:rPr lang="en-IE" sz="2000" b="1" dirty="0" err="1"/>
              <a:t>na</a:t>
            </a:r>
            <a:r>
              <a:rPr lang="en-IE" sz="2000" b="1" dirty="0"/>
              <a:t> </a:t>
            </a:r>
            <a:r>
              <a:rPr lang="en-IE" sz="2000" b="1" dirty="0" err="1"/>
              <a:t>Gaeilge</a:t>
            </a:r>
            <a:r>
              <a:rPr lang="en-IE" sz="2000" b="1" dirty="0"/>
              <a:t> </a:t>
            </a:r>
            <a:r>
              <a:rPr lang="en-IE" sz="2000" b="1" dirty="0" err="1"/>
              <a:t>Átha</a:t>
            </a:r>
            <a:r>
              <a:rPr lang="en-IE" sz="2000" b="1" dirty="0"/>
              <a:t> </a:t>
            </a:r>
            <a:r>
              <a:rPr lang="en-IE" sz="2000" b="1" dirty="0" err="1"/>
              <a:t>Cliath</a:t>
            </a:r>
            <a:r>
              <a:rPr lang="en-IE" sz="2000" b="1" dirty="0"/>
              <a:t> </a:t>
            </a:r>
            <a:r>
              <a:rPr lang="en-IE" sz="2000" b="1" dirty="0" smtClean="0"/>
              <a:t>Theas </a:t>
            </a:r>
            <a:r>
              <a:rPr lang="en-IE" sz="2000" dirty="0" smtClean="0"/>
              <a:t>- </a:t>
            </a:r>
            <a:r>
              <a:rPr lang="en-IE" sz="2000" dirty="0"/>
              <a:t>a celebration </a:t>
            </a:r>
            <a:r>
              <a:rPr lang="en-IE" sz="2000" dirty="0" smtClean="0"/>
              <a:t>of Irish </a:t>
            </a:r>
            <a:r>
              <a:rPr lang="en-IE" sz="2000" dirty="0"/>
              <a:t>language and culture held each </a:t>
            </a:r>
            <a:r>
              <a:rPr lang="en-IE" sz="2000" dirty="0" smtClean="0"/>
              <a:t>year</a:t>
            </a:r>
          </a:p>
          <a:p>
            <a:pPr marL="457200" indent="-457200">
              <a:buAutoNum type="arabicPeriod" startAt="6"/>
            </a:pPr>
            <a:r>
              <a:rPr lang="en-IE" sz="2000" dirty="0" smtClean="0"/>
              <a:t>Corporate </a:t>
            </a:r>
            <a:r>
              <a:rPr lang="en-IE" sz="2000" dirty="0"/>
              <a:t>Plan, County Development Plan and Annual </a:t>
            </a:r>
            <a:r>
              <a:rPr lang="en-IE" sz="2000" b="1" dirty="0" smtClean="0"/>
              <a:t>Reports  are </a:t>
            </a:r>
            <a:r>
              <a:rPr lang="en-IE" sz="2000" b="1" dirty="0"/>
              <a:t>available </a:t>
            </a:r>
            <a:r>
              <a:rPr lang="en-IE" sz="2000" b="1" dirty="0" smtClean="0"/>
              <a:t>bilingually</a:t>
            </a:r>
          </a:p>
          <a:p>
            <a:pPr marL="457200" indent="-457200">
              <a:buAutoNum type="arabicPeriod" startAt="6"/>
            </a:pPr>
            <a:r>
              <a:rPr lang="en-IE" altLang="en-US" sz="2000" dirty="0" smtClean="0"/>
              <a:t>13 members of </a:t>
            </a:r>
            <a:r>
              <a:rPr lang="en-IE" altLang="en-US" sz="2000" b="1" dirty="0" smtClean="0"/>
              <a:t>staff proficient in Irish</a:t>
            </a: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1344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8763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381000" y="1944960"/>
            <a:ext cx="8382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en-US" dirty="0">
                <a:solidFill>
                  <a:srgbClr val="D95E00"/>
                </a:solidFill>
              </a:rPr>
              <a:t>I dTreo an Ceathrú Scéim na </a:t>
            </a:r>
            <a:r>
              <a:rPr lang="pt-BR" altLang="en-US" dirty="0" smtClean="0">
                <a:solidFill>
                  <a:srgbClr val="D95E00"/>
                </a:solidFill>
              </a:rPr>
              <a:t>Gaeilge</a:t>
            </a:r>
          </a:p>
          <a:p>
            <a:pPr eaLnBrk="1" hangingPunct="1">
              <a:buFontTx/>
              <a:buNone/>
            </a:pPr>
            <a:r>
              <a:rPr lang="en-IE" altLang="en-US" sz="2200" i="1" dirty="0">
                <a:solidFill>
                  <a:srgbClr val="51626F"/>
                </a:solidFill>
              </a:rPr>
              <a:t>Towards the Fourth Irish Language </a:t>
            </a:r>
            <a:r>
              <a:rPr lang="en-IE" altLang="en-US" sz="2200" i="1" dirty="0" smtClean="0">
                <a:solidFill>
                  <a:srgbClr val="51626F"/>
                </a:solidFill>
              </a:rPr>
              <a:t>Scheme</a:t>
            </a:r>
          </a:p>
          <a:p>
            <a:pPr eaLnBrk="1" hangingPunct="1">
              <a:buFontTx/>
              <a:buNone/>
            </a:pPr>
            <a:endParaRPr lang="en-US" altLang="en-US" sz="2000" dirty="0" smtClean="0">
              <a:solidFill>
                <a:srgbClr val="51626F"/>
              </a:solidFill>
            </a:endParaRPr>
          </a:p>
          <a:p>
            <a:pPr eaLnBrk="1" hangingPunct="1"/>
            <a:r>
              <a:rPr lang="en-US" altLang="en-US" sz="2000" dirty="0" smtClean="0"/>
              <a:t>SDCC will publish </a:t>
            </a:r>
            <a:r>
              <a:rPr lang="en-IE" sz="2000" dirty="0" smtClean="0"/>
              <a:t>a notice of intention to prepare a draft scheme in local newspapers, on </a:t>
            </a:r>
            <a:r>
              <a:rPr lang="en-IE" sz="2000" dirty="0" smtClean="0">
                <a:hlinkClick r:id="rId3"/>
              </a:rPr>
              <a:t>www.sdcc.ie</a:t>
            </a:r>
            <a:r>
              <a:rPr lang="en-IE" sz="2000" dirty="0" smtClean="0"/>
              <a:t> and on social media in June 2019.</a:t>
            </a:r>
          </a:p>
          <a:p>
            <a:pPr eaLnBrk="1" hangingPunct="1"/>
            <a:r>
              <a:rPr lang="en-IE" sz="2000" dirty="0" smtClean="0"/>
              <a:t>This notice will also be circulated to all elected members of the council.</a:t>
            </a:r>
          </a:p>
          <a:p>
            <a:pPr eaLnBrk="1" hangingPunct="1"/>
            <a:r>
              <a:rPr lang="en-IE" sz="2000" dirty="0" smtClean="0"/>
              <a:t>Submissions allowed online through SDCC’s Consultation </a:t>
            </a:r>
            <a:r>
              <a:rPr lang="en-IE" sz="2000" dirty="0"/>
              <a:t>P</a:t>
            </a:r>
            <a:r>
              <a:rPr lang="en-IE" sz="2000" dirty="0" smtClean="0"/>
              <a:t>ortal or in writing to the Communications Unit. Open for a period of four weeks.</a:t>
            </a:r>
          </a:p>
          <a:p>
            <a:pPr eaLnBrk="1" hangingPunct="1"/>
            <a:r>
              <a:rPr lang="en-IE" sz="2000" dirty="0" smtClean="0"/>
              <a:t>Draft Irish Language Scheme prepared and presented to elected members at the September Council meeting.</a:t>
            </a:r>
          </a:p>
          <a:p>
            <a:pPr eaLnBrk="1" hangingPunct="1"/>
            <a:r>
              <a:rPr lang="en-IE" sz="2000" dirty="0" smtClean="0"/>
              <a:t>Once agreed, it shall be submitted to the Minister for Culture, Heritage and the Gaeltacht for approval.</a:t>
            </a:r>
          </a:p>
          <a:p>
            <a:pPr eaLnBrk="1" hangingPunct="1"/>
            <a:endParaRPr lang="en-US" altLang="en-US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937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395536" y="2348880"/>
            <a:ext cx="8305800" cy="1752600"/>
          </a:xfrm>
          <a:noFill/>
          <a:ln/>
        </p:spPr>
        <p:txBody>
          <a:bodyPr/>
          <a:lstStyle/>
          <a:p>
            <a:pPr algn="l"/>
            <a:r>
              <a:rPr lang="en-IE" dirty="0" smtClean="0">
                <a:solidFill>
                  <a:schemeClr val="bg1"/>
                </a:solidFill>
                <a:latin typeface="+mj-lt"/>
              </a:rPr>
              <a:t>Go </a:t>
            </a:r>
            <a:r>
              <a:rPr lang="en-IE" dirty="0" err="1">
                <a:solidFill>
                  <a:schemeClr val="bg1"/>
                </a:solidFill>
                <a:latin typeface="+mj-lt"/>
              </a:rPr>
              <a:t>R</a:t>
            </a:r>
            <a:r>
              <a:rPr lang="en-IE" dirty="0" err="1" smtClean="0">
                <a:solidFill>
                  <a:schemeClr val="bg1"/>
                </a:solidFill>
                <a:latin typeface="+mj-lt"/>
              </a:rPr>
              <a:t>aibh</a:t>
            </a:r>
            <a:r>
              <a:rPr lang="en-IE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E" dirty="0" err="1">
                <a:solidFill>
                  <a:schemeClr val="bg1"/>
                </a:solidFill>
                <a:latin typeface="+mj-lt"/>
              </a:rPr>
              <a:t>M</a:t>
            </a:r>
            <a:r>
              <a:rPr lang="en-IE" dirty="0" err="1" smtClean="0">
                <a:solidFill>
                  <a:schemeClr val="bg1"/>
                </a:solidFill>
                <a:latin typeface="+mj-lt"/>
              </a:rPr>
              <a:t>aith</a:t>
            </a:r>
            <a:r>
              <a:rPr lang="en-IE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E" dirty="0" err="1">
                <a:solidFill>
                  <a:schemeClr val="bg1"/>
                </a:solidFill>
                <a:latin typeface="+mj-lt"/>
              </a:rPr>
              <a:t>A</a:t>
            </a:r>
            <a:r>
              <a:rPr lang="en-IE" dirty="0" err="1" smtClean="0">
                <a:solidFill>
                  <a:schemeClr val="bg1"/>
                </a:solidFill>
                <a:latin typeface="+mj-lt"/>
              </a:rPr>
              <a:t>gat</a:t>
            </a:r>
            <a:endParaRPr lang="en-IE" dirty="0" smtClean="0">
              <a:solidFill>
                <a:schemeClr val="bg1"/>
              </a:solidFill>
              <a:latin typeface="+mj-lt"/>
            </a:endParaRPr>
          </a:p>
          <a:p>
            <a:pPr algn="l"/>
            <a:r>
              <a:rPr lang="en-IE" dirty="0" smtClean="0">
                <a:solidFill>
                  <a:schemeClr val="bg1"/>
                </a:solidFill>
                <a:latin typeface="+mj-lt"/>
              </a:rPr>
              <a:t>Thank You</a:t>
            </a:r>
          </a:p>
          <a:p>
            <a:pPr algn="l"/>
            <a:endParaRPr lang="en-IE" dirty="0" smtClean="0">
              <a:solidFill>
                <a:schemeClr val="bg1"/>
              </a:solidFill>
              <a:latin typeface="+mj-lt"/>
            </a:endParaRPr>
          </a:p>
          <a:p>
            <a:pPr algn="l"/>
            <a:r>
              <a:rPr lang="en-IE" b="1" dirty="0" err="1" smtClean="0">
                <a:solidFill>
                  <a:schemeClr val="bg1"/>
                </a:solidFill>
                <a:latin typeface="+mj-lt"/>
              </a:rPr>
              <a:t>Scēim</a:t>
            </a:r>
            <a:r>
              <a:rPr lang="en-IE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E" b="1" dirty="0" err="1" smtClean="0">
                <a:solidFill>
                  <a:schemeClr val="bg1"/>
                </a:solidFill>
                <a:latin typeface="+mj-lt"/>
              </a:rPr>
              <a:t>na</a:t>
            </a:r>
            <a:r>
              <a:rPr lang="en-IE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IE" b="1" dirty="0" err="1" smtClean="0">
                <a:solidFill>
                  <a:schemeClr val="bg1"/>
                </a:solidFill>
                <a:latin typeface="+mj-lt"/>
              </a:rPr>
              <a:t>Gaeilge</a:t>
            </a:r>
            <a:r>
              <a:rPr lang="en-IE" b="1" dirty="0" smtClean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l"/>
            <a:r>
              <a:rPr lang="en-IE" b="1" dirty="0" smtClean="0">
                <a:solidFill>
                  <a:schemeClr val="bg1"/>
                </a:solidFill>
                <a:latin typeface="+mj-lt"/>
              </a:rPr>
              <a:t>Irish Language Scheme</a:t>
            </a:r>
            <a:endParaRPr lang="en-US" alt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442664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600" dirty="0" smtClean="0">
                <a:solidFill>
                  <a:schemeClr val="bg1"/>
                </a:solidFill>
              </a:rPr>
              <a:t>06/02/2019</a:t>
            </a:r>
            <a:endParaRPr lang="en-US" alt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99152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rish Language Scheme" id="{FC29D94A-79F3-4D28-84D8-1D1A46415FF9}" vid="{D1C1338E-431B-4EFC-ADA4-C60FBB52E4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Irish Language Scheme</Template>
  <TotalTime>81</TotalTime>
  <Words>401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ＭＳ Ｐゴシック</vt:lpstr>
      <vt:lpstr>Arial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Niall Noonan</dc:creator>
  <cp:lastModifiedBy>Niall Noonan</cp:lastModifiedBy>
  <cp:revision>2</cp:revision>
  <dcterms:created xsi:type="dcterms:W3CDTF">2019-02-05T09:39:53Z</dcterms:created>
  <dcterms:modified xsi:type="dcterms:W3CDTF">2019-02-05T11:01:16Z</dcterms:modified>
</cp:coreProperties>
</file>