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8" r:id="rId5"/>
    <p:sldId id="259" r:id="rId6"/>
    <p:sldId id="265" r:id="rId7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8FDECB"/>
    <a:srgbClr val="E7E8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653" autoAdjust="0"/>
    <p:restoredTop sz="94660"/>
  </p:normalViewPr>
  <p:slideViewPr>
    <p:cSldViewPr snapToGrid="0">
      <p:cViewPr varScale="1">
        <p:scale>
          <a:sx n="47" d="100"/>
          <a:sy n="47" d="100"/>
        </p:scale>
        <p:origin x="72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3362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493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6955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7752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74947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1647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1706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672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2426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264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7463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CB7FC-06D9-487E-8458-00D1A981303B}" type="datetimeFigureOut">
              <a:rPr lang="en-IE" smtClean="0"/>
              <a:t>04/02/2019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D7532-DDC0-4510-9B0D-93083882C7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0869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9130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 </a:t>
            </a:r>
            <a:r>
              <a:rPr lang="en-IE" dirty="0"/>
              <a:t/>
            </a:r>
            <a:br>
              <a:rPr lang="en-IE" dirty="0"/>
            </a:br>
            <a:r>
              <a:rPr lang="en-GB" b="1" dirty="0"/>
              <a:t> </a:t>
            </a:r>
            <a:r>
              <a:rPr lang="en-IE" dirty="0"/>
              <a:t/>
            </a:r>
            <a:br>
              <a:rPr lang="en-IE" dirty="0"/>
            </a:br>
            <a:r>
              <a:rPr lang="en-GB" b="1" dirty="0"/>
              <a:t> </a:t>
            </a:r>
            <a:r>
              <a:rPr lang="en-IE" dirty="0"/>
              <a:t/>
            </a:r>
            <a:br>
              <a:rPr lang="en-IE" dirty="0"/>
            </a:br>
            <a:r>
              <a:rPr lang="en-IE" dirty="0"/>
              <a:t/>
            </a:r>
            <a:br>
              <a:rPr lang="en-IE" dirty="0"/>
            </a:br>
            <a:r>
              <a:rPr lang="en-GB" dirty="0"/>
              <a:t> 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09621"/>
            <a:ext cx="9144000" cy="1655762"/>
          </a:xfrm>
        </p:spPr>
        <p:txBody>
          <a:bodyPr/>
          <a:lstStyle/>
          <a:p>
            <a:r>
              <a:rPr lang="en-IE" dirty="0" smtClean="0">
                <a:solidFill>
                  <a:schemeClr val="bg1"/>
                </a:solidFill>
              </a:rPr>
              <a:t>South Dublin County Council’s Public Art Programme 2016-2019 under the Per Cent for Art scheme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59727" y="1726820"/>
            <a:ext cx="74223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3200" dirty="0">
                <a:solidFill>
                  <a:srgbClr val="996633"/>
                </a:solidFill>
                <a:latin typeface="ArialMT"/>
              </a:rPr>
              <a:t>Creative Ireland </a:t>
            </a:r>
            <a:r>
              <a:rPr lang="en-IE" sz="3200" dirty="0" smtClean="0">
                <a:solidFill>
                  <a:srgbClr val="996633"/>
                </a:solidFill>
                <a:latin typeface="ArialMT"/>
              </a:rPr>
              <a:t>South Dublin</a:t>
            </a:r>
          </a:p>
          <a:p>
            <a:endParaRPr lang="en-IE" sz="3200" dirty="0">
              <a:solidFill>
                <a:srgbClr val="996633"/>
              </a:solidFill>
              <a:latin typeface="ArialMT"/>
            </a:endParaRPr>
          </a:p>
          <a:p>
            <a:r>
              <a:rPr lang="en-IE" sz="3200" dirty="0" smtClean="0">
                <a:solidFill>
                  <a:srgbClr val="996633"/>
                </a:solidFill>
                <a:latin typeface="ArialMT"/>
              </a:rPr>
              <a:t>Update Feb 6</a:t>
            </a:r>
            <a:r>
              <a:rPr lang="en-IE" sz="3200" baseline="30000" dirty="0" smtClean="0">
                <a:solidFill>
                  <a:srgbClr val="996633"/>
                </a:solidFill>
                <a:latin typeface="ArialMT"/>
              </a:rPr>
              <a:t>th</a:t>
            </a:r>
            <a:r>
              <a:rPr lang="en-IE" sz="3200" dirty="0" smtClean="0">
                <a:solidFill>
                  <a:srgbClr val="996633"/>
                </a:solidFill>
                <a:latin typeface="ArialMT"/>
              </a:rPr>
              <a:t> 2019</a:t>
            </a:r>
            <a:endParaRPr lang="en-IE" sz="3200" dirty="0">
              <a:solidFill>
                <a:srgbClr val="996633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609" y="5213651"/>
            <a:ext cx="2642621" cy="647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52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98767" y="1198500"/>
            <a:ext cx="74223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3200" dirty="0">
                <a:solidFill>
                  <a:srgbClr val="996633"/>
                </a:solidFill>
                <a:latin typeface="ArialMT"/>
              </a:rPr>
              <a:t>Creative Ireland </a:t>
            </a:r>
            <a:r>
              <a:rPr lang="en-IE" sz="3200" dirty="0" smtClean="0">
                <a:solidFill>
                  <a:srgbClr val="996633"/>
                </a:solidFill>
                <a:latin typeface="ArialMT"/>
              </a:rPr>
              <a:t>South </a:t>
            </a:r>
            <a:r>
              <a:rPr lang="en-IE" sz="3200" dirty="0" smtClean="0">
                <a:solidFill>
                  <a:srgbClr val="996633"/>
                </a:solidFill>
                <a:latin typeface="ArialMT"/>
              </a:rPr>
              <a:t>Dublin</a:t>
            </a:r>
            <a:endParaRPr lang="en-IE" sz="3200" dirty="0" smtClean="0">
              <a:solidFill>
                <a:srgbClr val="996633"/>
              </a:solidFill>
              <a:latin typeface="ArialMT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47493" y="2255520"/>
            <a:ext cx="10675512" cy="4039772"/>
          </a:xfrm>
        </p:spPr>
        <p:txBody>
          <a:bodyPr>
            <a:noAutofit/>
          </a:bodyPr>
          <a:lstStyle/>
          <a:p>
            <a:endParaRPr lang="en-IE" sz="2000" dirty="0" smtClean="0"/>
          </a:p>
          <a:p>
            <a:r>
              <a:rPr lang="en-IE" sz="2000" dirty="0" smtClean="0"/>
              <a:t>Introducing Annual Service Level Agreement with Councils</a:t>
            </a:r>
            <a:br>
              <a:rPr lang="en-IE" sz="2000" dirty="0" smtClean="0"/>
            </a:br>
            <a:r>
              <a:rPr lang="en-IE" sz="2000" dirty="0" smtClean="0"/>
              <a:t>	- Investing in Culture &amp; Creativity Strategies</a:t>
            </a:r>
            <a:br>
              <a:rPr lang="en-IE" sz="2000" dirty="0" smtClean="0"/>
            </a:br>
            <a:r>
              <a:rPr lang="en-IE" sz="2000" dirty="0" smtClean="0"/>
              <a:t>	- Advancing the Understanding of Creativity</a:t>
            </a:r>
          </a:p>
          <a:p>
            <a:r>
              <a:rPr lang="en-IE" sz="2000" dirty="0" smtClean="0"/>
              <a:t>Increased emphasis on funding cross sectoral projects (across cultural and creative sectors)</a:t>
            </a:r>
          </a:p>
          <a:p>
            <a:pPr marL="0" indent="0">
              <a:buNone/>
            </a:pPr>
            <a:r>
              <a:rPr lang="en-IE" sz="2000" dirty="0"/>
              <a:t>	</a:t>
            </a:r>
            <a:r>
              <a:rPr lang="en-IE" sz="2000" dirty="0" smtClean="0"/>
              <a:t>- Projects of scale and ambitions</a:t>
            </a:r>
          </a:p>
          <a:p>
            <a:pPr marL="0" indent="0">
              <a:buNone/>
            </a:pPr>
            <a:r>
              <a:rPr lang="en-IE" sz="2000" dirty="0"/>
              <a:t>	</a:t>
            </a:r>
            <a:r>
              <a:rPr lang="en-IE" sz="2000" dirty="0" smtClean="0"/>
              <a:t>- Projects that might otherwise have fallen through the cracks</a:t>
            </a:r>
          </a:p>
          <a:p>
            <a:pPr marL="0" indent="0">
              <a:buNone/>
            </a:pPr>
            <a:r>
              <a:rPr lang="en-IE" sz="2000" dirty="0"/>
              <a:t>	</a:t>
            </a:r>
            <a:r>
              <a:rPr lang="en-IE" sz="2000" dirty="0" smtClean="0"/>
              <a:t>- projects that support innovation</a:t>
            </a:r>
            <a:r>
              <a:rPr lang="en-IE" sz="2000" dirty="0" smtClean="0"/>
              <a:t/>
            </a:r>
            <a:br>
              <a:rPr lang="en-IE" sz="2000" dirty="0" smtClean="0"/>
            </a:br>
            <a:r>
              <a:rPr lang="en-IE" sz="2000" dirty="0" smtClean="0"/>
              <a:t/>
            </a:r>
            <a:br>
              <a:rPr lang="en-IE" sz="2000" dirty="0" smtClean="0"/>
            </a:br>
            <a:r>
              <a:rPr lang="en-IE" sz="1600" dirty="0" smtClean="0"/>
              <a:t>•   </a:t>
            </a:r>
            <a:r>
              <a:rPr lang="en-IE" sz="2000" dirty="0" smtClean="0"/>
              <a:t>Budget €96,000</a:t>
            </a:r>
            <a:endParaRPr lang="en-IE" sz="2000" dirty="0"/>
          </a:p>
          <a:p>
            <a:r>
              <a:rPr lang="en-IE" sz="2000" dirty="0"/>
              <a:t>Memorandum of Understanding until 2022 with Dept. of Planning and Local Government</a:t>
            </a:r>
          </a:p>
          <a:p>
            <a:pPr marL="0" indent="0">
              <a:buNone/>
            </a:pPr>
            <a:endParaRPr lang="en-IE" sz="2000" dirty="0" smtClean="0"/>
          </a:p>
        </p:txBody>
      </p:sp>
    </p:spTree>
    <p:extLst>
      <p:ext uri="{BB962C8B-B14F-4D97-AF65-F5344CB8AC3E}">
        <p14:creationId xmlns:p14="http://schemas.microsoft.com/office/powerpoint/2010/main" val="1263423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9" t="5312" r="6084" b="7048"/>
          <a:stretch>
            <a:fillRect/>
          </a:stretch>
        </p:blipFill>
        <p:spPr bwMode="auto">
          <a:xfrm>
            <a:off x="9455849" y="4337961"/>
            <a:ext cx="2542719" cy="2520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847493" y="788567"/>
            <a:ext cx="74223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493" y="788567"/>
            <a:ext cx="10675512" cy="5506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E" dirty="0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Creative Ireland South Dublin Awards </a:t>
            </a:r>
            <a:r>
              <a:rPr lang="en-IE" dirty="0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r>
              <a:rPr lang="en-IE" sz="2000" b="1" i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E" sz="2000" b="1" i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IE" sz="2000" b="1" i="1" dirty="0" smtClean="0">
              <a:cs typeface="Times New Roman" panose="02020603050405020304" pitchFamily="18" charset="0"/>
            </a:endParaRPr>
          </a:p>
          <a:p>
            <a:r>
              <a:rPr lang="en-IE" sz="2000" dirty="0" smtClean="0"/>
              <a:t>Schools </a:t>
            </a:r>
            <a:r>
              <a:rPr lang="en-IE" sz="2000" dirty="0"/>
              <a:t>Cultural Award </a:t>
            </a:r>
            <a:r>
              <a:rPr lang="en-IE" sz="2000" dirty="0" smtClean="0"/>
              <a:t>€10,000</a:t>
            </a:r>
            <a:br>
              <a:rPr lang="en-IE" sz="2000" dirty="0" smtClean="0"/>
            </a:br>
            <a:r>
              <a:rPr lang="en-IE" sz="2000" dirty="0" smtClean="0"/>
              <a:t>- </a:t>
            </a:r>
            <a:r>
              <a:rPr lang="en-IE" sz="2000" dirty="0" err="1" smtClean="0"/>
              <a:t>Colaiste</a:t>
            </a:r>
            <a:r>
              <a:rPr lang="en-IE" sz="2000" dirty="0" smtClean="0"/>
              <a:t> Cois Life</a:t>
            </a:r>
            <a:br>
              <a:rPr lang="en-IE" sz="2000" dirty="0" smtClean="0"/>
            </a:br>
            <a:r>
              <a:rPr lang="en-IE" sz="2000" dirty="0" smtClean="0"/>
              <a:t>- </a:t>
            </a:r>
            <a:r>
              <a:rPr lang="en-IE" sz="2000" dirty="0" err="1" smtClean="0"/>
              <a:t>Colaiste</a:t>
            </a:r>
            <a:r>
              <a:rPr lang="en-IE" sz="2000" dirty="0" smtClean="0"/>
              <a:t> Bride</a:t>
            </a:r>
            <a:br>
              <a:rPr lang="en-IE" sz="2000" dirty="0" smtClean="0"/>
            </a:br>
            <a:r>
              <a:rPr lang="en-IE" sz="2000" dirty="0" smtClean="0"/>
              <a:t>- Lucan East ETNS</a:t>
            </a:r>
            <a:br>
              <a:rPr lang="en-IE" sz="2000" dirty="0" smtClean="0"/>
            </a:br>
            <a:r>
              <a:rPr lang="en-IE" sz="2000" dirty="0" smtClean="0"/>
              <a:t>- Mount </a:t>
            </a:r>
            <a:r>
              <a:rPr lang="en-IE" sz="2000" dirty="0" err="1" smtClean="0"/>
              <a:t>Seskin</a:t>
            </a:r>
            <a:r>
              <a:rPr lang="en-IE" sz="2000" dirty="0" smtClean="0"/>
              <a:t/>
            </a:r>
            <a:br>
              <a:rPr lang="en-IE" sz="2000" dirty="0" smtClean="0"/>
            </a:br>
            <a:r>
              <a:rPr lang="en-IE" sz="2000" dirty="0" smtClean="0"/>
              <a:t>- St. Dominic’s NS</a:t>
            </a:r>
            <a:br>
              <a:rPr lang="en-IE" sz="2000" dirty="0" smtClean="0"/>
            </a:br>
            <a:r>
              <a:rPr lang="en-IE" sz="2000" dirty="0" smtClean="0"/>
              <a:t>- St Martin de Porres</a:t>
            </a:r>
            <a:br>
              <a:rPr lang="en-IE" sz="2000" dirty="0" smtClean="0"/>
            </a:br>
            <a:r>
              <a:rPr lang="en-IE" sz="2000" dirty="0" smtClean="0"/>
              <a:t>- St. Roses NS</a:t>
            </a:r>
            <a:endParaRPr lang="en-IE" sz="2000" dirty="0"/>
          </a:p>
          <a:p>
            <a:pPr marL="0" indent="0">
              <a:buNone/>
            </a:pPr>
            <a:r>
              <a:rPr lang="en-IE" sz="2000" i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IE" sz="2000" dirty="0" smtClean="0"/>
              <a:t>Artists </a:t>
            </a:r>
            <a:r>
              <a:rPr lang="en-IE" sz="2000" dirty="0"/>
              <a:t>&amp; Collaborative Practice </a:t>
            </a:r>
            <a:r>
              <a:rPr lang="en-IE" sz="2000" dirty="0" smtClean="0"/>
              <a:t>Award.</a:t>
            </a:r>
            <a:r>
              <a:rPr lang="en-IE" sz="2000" dirty="0"/>
              <a:t> €</a:t>
            </a:r>
            <a:r>
              <a:rPr lang="en-IE" sz="2000" dirty="0" smtClean="0"/>
              <a:t>15,000.</a:t>
            </a:r>
            <a:endParaRPr lang="en-IE" sz="2000" dirty="0"/>
          </a:p>
          <a:p>
            <a:r>
              <a:rPr lang="en-IE" sz="2000" dirty="0" smtClean="0"/>
              <a:t>Incubation </a:t>
            </a:r>
            <a:r>
              <a:rPr lang="en-IE" sz="2000" dirty="0"/>
              <a:t>Award </a:t>
            </a:r>
            <a:r>
              <a:rPr lang="en-IE" sz="2000" dirty="0" smtClean="0"/>
              <a:t>€5000</a:t>
            </a:r>
            <a:r>
              <a:rPr lang="en-IE" sz="2000" u="sng" dirty="0" smtClean="0"/>
              <a:t/>
            </a:r>
            <a:br>
              <a:rPr lang="en-IE" sz="2000" u="sng" dirty="0" smtClean="0"/>
            </a:br>
            <a:r>
              <a:rPr lang="en-IE" sz="2000" dirty="0" smtClean="0"/>
              <a:t>  for </a:t>
            </a:r>
            <a:r>
              <a:rPr lang="en-IE" sz="2000" dirty="0"/>
              <a:t>emerging ensembles, groups and collectives of young artists and creatives</a:t>
            </a:r>
            <a:r>
              <a:rPr lang="en-IE" sz="2000" dirty="0" smtClean="0"/>
              <a:t>.</a:t>
            </a:r>
            <a:r>
              <a:rPr lang="en-IE" sz="2000" u="sng" dirty="0" smtClean="0"/>
              <a:t/>
            </a:r>
            <a:br>
              <a:rPr lang="en-IE" sz="2000" u="sng" dirty="0" smtClean="0"/>
            </a:br>
            <a:endParaRPr lang="en-IE" sz="2000" dirty="0"/>
          </a:p>
          <a:p>
            <a:r>
              <a:rPr lang="en-IE" sz="2000" dirty="0" smtClean="0"/>
              <a:t>Closing dates: </a:t>
            </a:r>
            <a:r>
              <a:rPr lang="en-IE" sz="2000" dirty="0" smtClean="0"/>
              <a:t>6</a:t>
            </a:r>
            <a:r>
              <a:rPr lang="en-IE" sz="2000" baseline="30000" dirty="0" smtClean="0"/>
              <a:t>th</a:t>
            </a:r>
            <a:r>
              <a:rPr lang="en-IE" sz="2000" dirty="0" smtClean="0"/>
              <a:t> March</a:t>
            </a:r>
            <a:r>
              <a:rPr lang="en-IE" sz="2000" dirty="0" smtClean="0"/>
              <a:t/>
            </a:r>
            <a:br>
              <a:rPr lang="en-IE" sz="2000" dirty="0" smtClean="0"/>
            </a:br>
            <a:r>
              <a:rPr lang="en-IE" sz="2000" dirty="0" smtClean="0"/>
              <a:t/>
            </a:r>
            <a:br>
              <a:rPr lang="en-IE" sz="2000" dirty="0" smtClean="0"/>
            </a:br>
            <a:r>
              <a:rPr lang="en-IE" sz="2000" dirty="0" smtClean="0"/>
              <a:t/>
            </a:r>
            <a:br>
              <a:rPr lang="en-IE" sz="2000" dirty="0" smtClean="0"/>
            </a:br>
            <a:endParaRPr lang="en-IE" sz="2000" dirty="0" smtClean="0"/>
          </a:p>
        </p:txBody>
      </p:sp>
    </p:spTree>
    <p:extLst>
      <p:ext uri="{BB962C8B-B14F-4D97-AF65-F5344CB8AC3E}">
        <p14:creationId xmlns:p14="http://schemas.microsoft.com/office/powerpoint/2010/main" val="379129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350116"/>
            <a:ext cx="8305800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endParaRPr lang="en-GB" dirty="0"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2800" dirty="0" err="1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Cruinniú</a:t>
            </a:r>
            <a:r>
              <a:rPr lang="en-GB" sz="2800" dirty="0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GB" sz="2800" dirty="0" err="1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nÓg</a:t>
            </a:r>
            <a:r>
              <a:rPr lang="en-GB" sz="2800" dirty="0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– A Day to Create, 15</a:t>
            </a:r>
            <a:r>
              <a:rPr lang="en-GB" sz="2800" baseline="30000" dirty="0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2800" dirty="0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June </a:t>
            </a:r>
            <a:r>
              <a:rPr lang="en-IE" sz="2800" dirty="0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endParaRPr lang="en-IE" sz="2800" dirty="0">
              <a:solidFill>
                <a:srgbClr val="996633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E" sz="2000" dirty="0" err="1" smtClean="0"/>
              <a:t>Cruinniú</a:t>
            </a:r>
            <a:r>
              <a:rPr lang="en-IE" sz="2000" dirty="0" smtClean="0"/>
              <a:t> </a:t>
            </a:r>
            <a:r>
              <a:rPr lang="en-IE" sz="2000" dirty="0"/>
              <a:t>na </a:t>
            </a:r>
            <a:r>
              <a:rPr lang="en-IE" sz="2000" dirty="0" err="1"/>
              <a:t>nÓg</a:t>
            </a:r>
            <a:r>
              <a:rPr lang="en-IE" sz="2000" dirty="0"/>
              <a:t> celebrates and encourages children and young people’s participation in culture and </a:t>
            </a:r>
            <a:r>
              <a:rPr lang="en-IE" sz="2000" dirty="0" smtClean="0"/>
              <a:t>creativity. Events </a:t>
            </a:r>
            <a:r>
              <a:rPr lang="en-IE" sz="2000" dirty="0"/>
              <a:t>are free, local and activity-based. It’s a day for ‘doing’, ‘making’ and ‘creating’! </a:t>
            </a:r>
            <a:endParaRPr lang="en-IE" sz="2000" dirty="0" smtClean="0"/>
          </a:p>
          <a:p>
            <a:endParaRPr lang="en-IE" sz="2000" dirty="0"/>
          </a:p>
          <a:p>
            <a:pPr>
              <a:spcAft>
                <a:spcPts val="0"/>
              </a:spcAft>
            </a:pPr>
            <a:endParaRPr lang="en-IE" sz="20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Funding  €75,000 including Co-ordinator and Marketing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00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Cruinniú</a:t>
            </a:r>
            <a:r>
              <a:rPr lang="en-IE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Co-ordinator: Carla Fazio</a:t>
            </a:r>
            <a:endParaRPr lang="en-IE" sz="20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€50,000 </a:t>
            </a:r>
            <a:r>
              <a:rPr lang="en-IE" sz="200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Cruinniú</a:t>
            </a:r>
            <a:r>
              <a:rPr lang="en-IE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Open call for proposals : </a:t>
            </a:r>
            <a:r>
              <a:rPr lang="en-IE" sz="2000" i="1" dirty="0" smtClean="0"/>
              <a:t>Awards between €</a:t>
            </a:r>
            <a:r>
              <a:rPr lang="en-IE" sz="2000" i="1" dirty="0"/>
              <a:t>500 </a:t>
            </a:r>
            <a:r>
              <a:rPr lang="en-IE" sz="2000" i="1" dirty="0" smtClean="0"/>
              <a:t>and €</a:t>
            </a:r>
            <a:r>
              <a:rPr lang="en-IE" sz="2000" i="1" dirty="0"/>
              <a:t>10,000. </a:t>
            </a:r>
            <a:endParaRPr lang="en-IE" sz="20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 smtClean="0"/>
              <a:t>Looking for </a:t>
            </a:r>
            <a:r>
              <a:rPr lang="en-IE" sz="2000" dirty="0"/>
              <a:t>innovative activities that foster creativity and engage a diverse </a:t>
            </a:r>
            <a:r>
              <a:rPr lang="en-IE" sz="2000" dirty="0" smtClean="0"/>
              <a:t>audience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Consultation with </a:t>
            </a:r>
            <a:r>
              <a:rPr lang="en-IE" sz="2000" dirty="0" err="1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Comhairle</a:t>
            </a:r>
            <a:r>
              <a:rPr lang="en-IE" sz="20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IE" sz="2000" dirty="0" err="1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nÓg</a:t>
            </a:r>
            <a:endParaRPr lang="en-I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 smtClean="0"/>
              <a:t>Deadline </a:t>
            </a:r>
            <a:r>
              <a:rPr lang="en-IE" sz="2000" dirty="0"/>
              <a:t>for </a:t>
            </a:r>
            <a:r>
              <a:rPr lang="en-IE" sz="2000"/>
              <a:t>Submission </a:t>
            </a:r>
            <a:r>
              <a:rPr lang="en-IE" sz="2000" smtClean="0"/>
              <a:t>1st </a:t>
            </a:r>
            <a:r>
              <a:rPr lang="en-IE" sz="2000" dirty="0"/>
              <a:t>March </a:t>
            </a:r>
            <a:r>
              <a:rPr lang="en-IE" sz="2000"/>
              <a:t>2019 </a:t>
            </a:r>
            <a:endParaRPr lang="en-IE" sz="2000" dirty="0"/>
          </a:p>
        </p:txBody>
      </p:sp>
      <p:pic>
        <p:nvPicPr>
          <p:cNvPr id="1026" name="Picture 2" descr="CnnOg_2018_Mark_Co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4638" y="3640015"/>
            <a:ext cx="2894910" cy="2927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42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40117" y="3418710"/>
            <a:ext cx="845233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800" dirty="0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Project Awards 2019</a:t>
            </a:r>
            <a:endParaRPr lang="en-IE" sz="2800" dirty="0">
              <a:solidFill>
                <a:srgbClr val="996633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E" b="1" i="1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b="1" dirty="0"/>
              <a:t>Project Funding –  Direct Invitation internal to Cultural Team</a:t>
            </a:r>
            <a:br>
              <a:rPr lang="en-IE" b="1" dirty="0"/>
            </a:br>
            <a:r>
              <a:rPr lang="en-IE" dirty="0"/>
              <a:t>Deepening existing projects and looking at a shortlist from others that may be in the pipeline. €</a:t>
            </a:r>
            <a:r>
              <a:rPr lang="en-IE" dirty="0" smtClean="0"/>
              <a:t>64,000</a:t>
            </a:r>
            <a:r>
              <a:rPr lang="en-IE" dirty="0"/>
              <a:t/>
            </a:r>
            <a:br>
              <a:rPr lang="en-IE" dirty="0"/>
            </a:br>
            <a:r>
              <a:rPr lang="en-GB" sz="1600" dirty="0" smtClean="0"/>
              <a:t> </a:t>
            </a:r>
            <a:r>
              <a:rPr lang="en-IE" sz="1600" dirty="0" smtClean="0"/>
              <a:t>- </a:t>
            </a:r>
            <a:r>
              <a:rPr lang="en-IE" sz="1600" dirty="0"/>
              <a:t>Projects of scale and </a:t>
            </a:r>
            <a:r>
              <a:rPr lang="en-IE" sz="1600" dirty="0" smtClean="0"/>
              <a:t>ambitions</a:t>
            </a:r>
            <a:br>
              <a:rPr lang="en-IE" sz="1600" dirty="0" smtClean="0"/>
            </a:br>
            <a:r>
              <a:rPr lang="en-IE" sz="1600" dirty="0" smtClean="0"/>
              <a:t>- </a:t>
            </a:r>
            <a:r>
              <a:rPr lang="en-IE" sz="1600" dirty="0"/>
              <a:t>Projects that might otherwise have fallen through the </a:t>
            </a:r>
            <a:r>
              <a:rPr lang="en-IE" sz="1600" dirty="0" smtClean="0"/>
              <a:t>cracks</a:t>
            </a:r>
            <a:br>
              <a:rPr lang="en-IE" sz="1600" dirty="0" smtClean="0"/>
            </a:br>
            <a:r>
              <a:rPr lang="en-IE" sz="1600" dirty="0" smtClean="0"/>
              <a:t>- </a:t>
            </a:r>
            <a:r>
              <a:rPr lang="en-IE" sz="1600" dirty="0"/>
              <a:t>projects that support innovation</a:t>
            </a:r>
            <a:br>
              <a:rPr lang="en-IE" sz="1600" dirty="0"/>
            </a:br>
            <a:endParaRPr lang="en-GB" sz="1600" dirty="0">
              <a:solidFill>
                <a:srgbClr val="005949"/>
              </a:solidFill>
            </a:endParaRPr>
          </a:p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740117" y="802609"/>
            <a:ext cx="845233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800" dirty="0" smtClean="0">
                <a:solidFill>
                  <a:srgbClr val="9966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Decade of Commemorations 2019</a:t>
            </a:r>
            <a:endParaRPr lang="en-IE" sz="2800" dirty="0">
              <a:solidFill>
                <a:srgbClr val="996633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E" b="1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Decade of Commemorations</a:t>
            </a:r>
            <a:r>
              <a:rPr lang="en-GB" b="1" dirty="0"/>
              <a:t/>
            </a:r>
            <a:br>
              <a:rPr lang="en-GB" b="1" dirty="0"/>
            </a:br>
            <a:r>
              <a:rPr lang="en-GB" dirty="0" smtClean="0"/>
              <a:t>- Community Strand €10,000</a:t>
            </a:r>
            <a:br>
              <a:rPr lang="en-GB" dirty="0" smtClean="0"/>
            </a:br>
            <a:r>
              <a:rPr lang="en-GB" sz="1600" dirty="0" smtClean="0"/>
              <a:t>-  The Struggle for Independence and related themes</a:t>
            </a:r>
            <a:br>
              <a:rPr lang="en-GB" sz="1600" dirty="0" smtClean="0"/>
            </a:br>
            <a:r>
              <a:rPr lang="en-GB" sz="1600" dirty="0" smtClean="0"/>
              <a:t>- Invite local responses to this</a:t>
            </a:r>
            <a:br>
              <a:rPr lang="en-GB" sz="1600" dirty="0" smtClean="0"/>
            </a:br>
            <a:r>
              <a:rPr lang="en-GB" sz="1600" dirty="0" smtClean="0"/>
              <a:t>- 30</a:t>
            </a:r>
            <a:r>
              <a:rPr lang="en-GB" sz="1600" baseline="30000" dirty="0" smtClean="0"/>
              <a:t>th</a:t>
            </a:r>
            <a:r>
              <a:rPr lang="en-GB" sz="1600" dirty="0" smtClean="0"/>
              <a:t> March Commemorations Meeting</a:t>
            </a:r>
            <a:endParaRPr lang="en-GB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5949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8309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b="1" dirty="0" smtClean="0">
                <a:solidFill>
                  <a:srgbClr val="996633"/>
                </a:solidFill>
              </a:rPr>
              <a:t>Culture &amp; Creative Strategy 2018- 2022</a:t>
            </a:r>
            <a:endParaRPr lang="en-IE" sz="3200" b="1" dirty="0">
              <a:solidFill>
                <a:srgbClr val="99663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107"/>
            <a:ext cx="10515600" cy="4927052"/>
          </a:xfrm>
        </p:spPr>
        <p:txBody>
          <a:bodyPr>
            <a:normAutofit lnSpcReduction="10000"/>
          </a:bodyPr>
          <a:lstStyle/>
          <a:p>
            <a:r>
              <a:rPr lang="en-IE" sz="2400" b="1" dirty="0" smtClean="0">
                <a:solidFill>
                  <a:srgbClr val="996633"/>
                </a:solidFill>
              </a:rPr>
              <a:t>Creative Communities</a:t>
            </a:r>
            <a:r>
              <a:rPr lang="en-IE" dirty="0" smtClean="0">
                <a:solidFill>
                  <a:srgbClr val="996633"/>
                </a:solidFill>
              </a:rPr>
              <a:t/>
            </a:r>
            <a:br>
              <a:rPr lang="en-IE" dirty="0" smtClean="0">
                <a:solidFill>
                  <a:srgbClr val="996633"/>
                </a:solidFill>
              </a:rPr>
            </a:br>
            <a:r>
              <a:rPr lang="en-IE" sz="1600" dirty="0" smtClean="0"/>
              <a:t>Give expression to rich Cultural Diversity /events that strengthen cultural identity, vitality &amp; cohesion in neighbourhoods / promote access and ownership of Cultural spaces</a:t>
            </a:r>
          </a:p>
          <a:p>
            <a:r>
              <a:rPr lang="en-IE" sz="2400" b="1" dirty="0" smtClean="0">
                <a:solidFill>
                  <a:srgbClr val="996633"/>
                </a:solidFill>
              </a:rPr>
              <a:t>Sustaining Creativity</a:t>
            </a:r>
            <a:r>
              <a:rPr lang="en-IE" sz="2400" b="1" dirty="0" smtClean="0"/>
              <a:t/>
            </a:r>
            <a:br>
              <a:rPr lang="en-IE" sz="2400" b="1" dirty="0" smtClean="0"/>
            </a:br>
            <a:r>
              <a:rPr lang="en-IE" sz="1600" dirty="0" smtClean="0"/>
              <a:t>Invest in creative practitioners through awards and initiatives/ support emerging artists and creatives</a:t>
            </a:r>
          </a:p>
          <a:p>
            <a:r>
              <a:rPr lang="en-IE" sz="2400" b="1" dirty="0" smtClean="0">
                <a:solidFill>
                  <a:srgbClr val="996633"/>
                </a:solidFill>
              </a:rPr>
              <a:t>Re-imagining Place</a:t>
            </a:r>
            <a:r>
              <a:rPr lang="en-IE" sz="2400" b="1" dirty="0" smtClean="0"/>
              <a:t/>
            </a:r>
            <a:br>
              <a:rPr lang="en-IE" sz="2400" b="1" dirty="0" smtClean="0"/>
            </a:br>
            <a:r>
              <a:rPr lang="en-IE" sz="1600" dirty="0" smtClean="0"/>
              <a:t>Improve access to our Cultural Heritage through imaginative programmes / support internationally recognised cultural programming / place culture &amp; creativity at the heart of identity through flagship events and festivals</a:t>
            </a:r>
          </a:p>
          <a:p>
            <a:r>
              <a:rPr lang="en-IE" sz="2400" b="1" dirty="0" smtClean="0">
                <a:solidFill>
                  <a:srgbClr val="996633"/>
                </a:solidFill>
              </a:rPr>
              <a:t>Cultural Hubs</a:t>
            </a:r>
            <a:r>
              <a:rPr lang="en-IE" sz="2400" b="1" dirty="0" smtClean="0"/>
              <a:t/>
            </a:r>
            <a:br>
              <a:rPr lang="en-IE" sz="2400" b="1" dirty="0" smtClean="0"/>
            </a:br>
            <a:r>
              <a:rPr lang="en-IE" sz="1600" dirty="0" smtClean="0"/>
              <a:t>Collaborative programmes that increase access to public spaces / large scale events – opportunities to reach out to communities / advocacy – culture &amp; creativity as part of the vision for urban &amp; rural regeneration</a:t>
            </a:r>
          </a:p>
          <a:p>
            <a:r>
              <a:rPr lang="en-IE" sz="2400" b="1" dirty="0" smtClean="0">
                <a:solidFill>
                  <a:srgbClr val="996633"/>
                </a:solidFill>
              </a:rPr>
              <a:t>Creative Citizens</a:t>
            </a:r>
            <a:r>
              <a:rPr lang="en-IE" sz="2400" b="1" dirty="0" smtClean="0"/>
              <a:t/>
            </a:r>
            <a:br>
              <a:rPr lang="en-IE" sz="2400" b="1" dirty="0" smtClean="0"/>
            </a:br>
            <a:r>
              <a:rPr lang="en-IE" sz="1600" dirty="0"/>
              <a:t>L</a:t>
            </a:r>
            <a:r>
              <a:rPr lang="en-IE" sz="1600" dirty="0" smtClean="0"/>
              <a:t>ibraries – lifelong learning, reading, technology and exploration of culture and knowledge / Create space for curious citizens – artists, architects, engineers, designers to collaborate and share views / invest in young people to nurture &amp; awaken creative potential</a:t>
            </a:r>
          </a:p>
          <a:p>
            <a:r>
              <a:rPr lang="en-IE" sz="2400" b="1" dirty="0" smtClean="0">
                <a:solidFill>
                  <a:srgbClr val="996633"/>
                </a:solidFill>
              </a:rPr>
              <a:t>Networks &amp; Partnership</a:t>
            </a:r>
            <a:r>
              <a:rPr lang="en-IE" sz="2400" b="1" dirty="0" smtClean="0"/>
              <a:t/>
            </a:r>
            <a:br>
              <a:rPr lang="en-IE" sz="2400" b="1" dirty="0" smtClean="0"/>
            </a:br>
            <a:r>
              <a:rPr lang="en-IE" sz="1600" dirty="0" smtClean="0"/>
              <a:t>Platform for dialogue between policy makers, creative and communities / map creative resources / explore the development of a creative industries network</a:t>
            </a:r>
          </a:p>
          <a:p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67666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79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ArialMT</vt:lpstr>
      <vt:lpstr>Calibri</vt:lpstr>
      <vt:lpstr>Calibri Light</vt:lpstr>
      <vt:lpstr>Georgia</vt:lpstr>
      <vt:lpstr>Times New Roman</vt:lpstr>
      <vt:lpstr>Office Theme</vt:lpstr>
      <vt:lpstr>        </vt:lpstr>
      <vt:lpstr>PowerPoint Presentation</vt:lpstr>
      <vt:lpstr>PowerPoint Presentation</vt:lpstr>
      <vt:lpstr>PowerPoint Presentation</vt:lpstr>
      <vt:lpstr>PowerPoint Presentation</vt:lpstr>
      <vt:lpstr>Culture &amp; Creative Strategy 2018- 2022</vt:lpstr>
    </vt:vector>
  </TitlesOfParts>
  <Company>South Dublin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CONTEXT 4 - IN OUR TIME</dc:title>
  <dc:creator>Collette Ryan</dc:creator>
  <cp:lastModifiedBy>Orla Scannell</cp:lastModifiedBy>
  <cp:revision>244</cp:revision>
  <cp:lastPrinted>2018-05-01T12:43:52Z</cp:lastPrinted>
  <dcterms:created xsi:type="dcterms:W3CDTF">2017-01-26T13:55:10Z</dcterms:created>
  <dcterms:modified xsi:type="dcterms:W3CDTF">2019-02-04T13:16:20Z</dcterms:modified>
</cp:coreProperties>
</file>