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sldIdLst>
    <p:sldId id="256" r:id="rId2"/>
    <p:sldId id="257" r:id="rId3"/>
    <p:sldId id="258" r:id="rId4"/>
    <p:sldId id="259" r:id="rId5"/>
    <p:sldId id="267" r:id="rId6"/>
    <p:sldId id="261" r:id="rId7"/>
    <p:sldId id="262" r:id="rId8"/>
    <p:sldId id="263" r:id="rId9"/>
    <p:sldId id="264" r:id="rId10"/>
    <p:sldId id="260" r:id="rId11"/>
    <p:sldId id="268" r:id="rId12"/>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47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14/12/2018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4077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14/12/2018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2320549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14/12/2018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42123204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oster">
    <p:spTree>
      <p:nvGrpSpPr>
        <p:cNvPr id="1" name=""/>
        <p:cNvGrpSpPr/>
        <p:nvPr/>
      </p:nvGrpSpPr>
      <p:grpSpPr>
        <a:xfrm>
          <a:off x="0" y="0"/>
          <a:ext cx="0" cy="0"/>
          <a:chOff x="0" y="0"/>
          <a:chExt cx="0" cy="0"/>
        </a:xfrm>
      </p:grpSpPr>
      <p:sp>
        <p:nvSpPr>
          <p:cNvPr id="32" name="Instructions"/>
          <p:cNvSpPr/>
          <p:nvPr userDrawn="1"/>
        </p:nvSpPr>
        <p:spPr>
          <a:xfrm>
            <a:off x="12306301" y="0"/>
            <a:ext cx="3457575"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7151" rIns="57151" rtlCol="0" anchor="t"/>
          <a:lstStyle/>
          <a:p>
            <a:pPr lvl="0">
              <a:spcBef>
                <a:spcPts val="251"/>
              </a:spcBef>
            </a:pPr>
            <a:r>
              <a:rPr sz="2000" dirty="0">
                <a:solidFill>
                  <a:prstClr val="white">
                    <a:lumMod val="50000"/>
                  </a:prstClr>
                </a:solidFill>
                <a:latin typeface="Calibri Light" panose="020F0302020204030204" pitchFamily="34" charset="0"/>
                <a:cs typeface="Calibri" panose="020F0502020204030204" pitchFamily="34" charset="0"/>
              </a:rPr>
              <a:t>Printing:</a:t>
            </a:r>
          </a:p>
          <a:p>
            <a:pPr lvl="0">
              <a:spcBef>
                <a:spcPts val="251"/>
              </a:spcBef>
            </a:pPr>
            <a:r>
              <a:rPr lang="en-US" sz="1376" dirty="0" smtClean="0">
                <a:solidFill>
                  <a:prstClr val="white">
                    <a:lumMod val="50000"/>
                  </a:prstClr>
                </a:solidFill>
                <a:latin typeface="Calibri Light" panose="020F0302020204030204" pitchFamily="34" charset="0"/>
                <a:cs typeface="Calibri" panose="020F0502020204030204" pitchFamily="34" charset="0"/>
              </a:rPr>
              <a:t>This poster is 48” wide by 36” high. It’s designed to be printed on a large-format printer.</a:t>
            </a:r>
          </a:p>
          <a:p>
            <a:pPr lvl="0">
              <a:spcBef>
                <a:spcPts val="63"/>
              </a:spcBef>
            </a:pPr>
            <a:endParaRPr sz="1250" dirty="0">
              <a:solidFill>
                <a:prstClr val="white">
                  <a:lumMod val="50000"/>
                </a:prstClr>
              </a:solidFill>
              <a:latin typeface="Calibri Light" panose="020F0302020204030204" pitchFamily="34" charset="0"/>
              <a:cs typeface="Calibri" panose="020F0502020204030204" pitchFamily="34" charset="0"/>
            </a:endParaRPr>
          </a:p>
          <a:p>
            <a:pPr lvl="0">
              <a:spcBef>
                <a:spcPts val="251"/>
              </a:spcBef>
            </a:pPr>
            <a:r>
              <a:rPr sz="1833" dirty="0">
                <a:solidFill>
                  <a:prstClr val="white">
                    <a:lumMod val="50000"/>
                  </a:prstClr>
                </a:solidFill>
                <a:latin typeface="Calibri Light" panose="020F0302020204030204" pitchFamily="34" charset="0"/>
                <a:cs typeface="Calibri" panose="020F0502020204030204" pitchFamily="34" charset="0"/>
              </a:rPr>
              <a:t>Customizing the Content:</a:t>
            </a:r>
          </a:p>
          <a:p>
            <a:pPr lvl="0">
              <a:spcBef>
                <a:spcPts val="251"/>
              </a:spcBef>
            </a:pPr>
            <a:r>
              <a:rPr sz="1376" dirty="0">
                <a:solidFill>
                  <a:prstClr val="white">
                    <a:lumMod val="50000"/>
                  </a:prstClr>
                </a:solidFill>
                <a:latin typeface="Calibri Light" panose="020F0302020204030204" pitchFamily="34" charset="0"/>
                <a:cs typeface="Calibri" panose="020F0502020204030204" pitchFamily="34" charset="0"/>
              </a:rPr>
              <a:t>The placeholders in this </a:t>
            </a:r>
            <a:r>
              <a:rPr lang="en-US" sz="1376" dirty="0" smtClean="0">
                <a:solidFill>
                  <a:prstClr val="white">
                    <a:lumMod val="50000"/>
                  </a:prstClr>
                </a:solidFill>
                <a:latin typeface="Calibri Light" panose="020F0302020204030204" pitchFamily="34" charset="0"/>
                <a:cs typeface="Calibri" panose="020F0502020204030204" pitchFamily="34" charset="0"/>
              </a:rPr>
              <a:t>poster </a:t>
            </a:r>
            <a:r>
              <a:rPr sz="1376" dirty="0" smtClean="0">
                <a:solidFill>
                  <a:prstClr val="white">
                    <a:lumMod val="50000"/>
                  </a:prstClr>
                </a:solidFill>
                <a:latin typeface="Calibri Light" panose="020F0302020204030204" pitchFamily="34" charset="0"/>
                <a:cs typeface="Calibri" panose="020F0502020204030204" pitchFamily="34" charset="0"/>
              </a:rPr>
              <a:t>are </a:t>
            </a:r>
            <a:r>
              <a:rPr sz="1376" dirty="0">
                <a:solidFill>
                  <a:prstClr val="white">
                    <a:lumMod val="50000"/>
                  </a:prstClr>
                </a:solidFill>
                <a:latin typeface="Calibri Light" panose="020F0302020204030204" pitchFamily="34" charset="0"/>
                <a:cs typeface="Calibri" panose="020F0502020204030204" pitchFamily="34" charset="0"/>
              </a:rPr>
              <a:t>formatted for you. </a:t>
            </a:r>
            <a:r>
              <a:rPr lang="en-US" sz="1376" dirty="0" smtClean="0">
                <a:solidFill>
                  <a:prstClr val="white">
                    <a:lumMod val="50000"/>
                  </a:prstClr>
                </a:solidFill>
                <a:latin typeface="Calibri Light" panose="020F0302020204030204" pitchFamily="34" charset="0"/>
                <a:cs typeface="Calibri" panose="020F0502020204030204" pitchFamily="34" charset="0"/>
              </a:rPr>
              <a:t>Type</a:t>
            </a:r>
            <a:r>
              <a:rPr lang="en-US" sz="1376" baseline="0" dirty="0" smtClean="0">
                <a:solidFill>
                  <a:prstClr val="white">
                    <a:lumMod val="50000"/>
                  </a:prstClr>
                </a:solidFill>
                <a:latin typeface="Calibri Light" panose="020F0302020204030204" pitchFamily="34" charset="0"/>
                <a:cs typeface="Calibri" panose="020F0502020204030204" pitchFamily="34" charset="0"/>
              </a:rPr>
              <a:t> in the placeholders </a:t>
            </a:r>
            <a:r>
              <a:rPr lang="en-US" sz="1376" dirty="0" smtClean="0">
                <a:solidFill>
                  <a:prstClr val="white">
                    <a:lumMod val="50000"/>
                  </a:prstClr>
                </a:solidFill>
                <a:latin typeface="Calibri Light" panose="020F0302020204030204" pitchFamily="34" charset="0"/>
                <a:cs typeface="Calibri" panose="020F0502020204030204" pitchFamily="34" charset="0"/>
              </a:rPr>
              <a:t>to add text, or c</a:t>
            </a:r>
            <a:r>
              <a:rPr lang="en-US" sz="1376" baseline="0" dirty="0" smtClean="0">
                <a:solidFill>
                  <a:prstClr val="white">
                    <a:lumMod val="50000"/>
                  </a:prstClr>
                </a:solidFill>
                <a:latin typeface="Calibri Light" panose="020F0302020204030204" pitchFamily="34" charset="0"/>
                <a:cs typeface="Calibri" panose="020F0502020204030204" pitchFamily="34" charset="0"/>
              </a:rPr>
              <a:t>lick an icon to add a table, chart, SmartArt graphic, picture or multimedia file.</a:t>
            </a:r>
          </a:p>
          <a:p>
            <a:pPr lvl="0">
              <a:spcBef>
                <a:spcPts val="500"/>
              </a:spcBef>
            </a:pPr>
            <a:r>
              <a:rPr lang="en-US" sz="1376" dirty="0" smtClean="0">
                <a:solidFill>
                  <a:prstClr val="white">
                    <a:lumMod val="50000"/>
                  </a:prstClr>
                </a:solidFill>
                <a:latin typeface="Calibri Light" panose="020F0302020204030204" pitchFamily="34" charset="0"/>
                <a:cs typeface="Calibri" panose="020F0502020204030204" pitchFamily="34" charset="0"/>
              </a:rPr>
              <a:t>T</a:t>
            </a:r>
            <a:r>
              <a:rPr sz="1376" dirty="0" smtClean="0">
                <a:solidFill>
                  <a:prstClr val="white">
                    <a:lumMod val="50000"/>
                  </a:prstClr>
                </a:solidFill>
                <a:latin typeface="Calibri Light" panose="020F0302020204030204" pitchFamily="34" charset="0"/>
                <a:cs typeface="Calibri" panose="020F0502020204030204" pitchFamily="34" charset="0"/>
              </a:rPr>
              <a:t>o </a:t>
            </a:r>
            <a:r>
              <a:rPr sz="1376" dirty="0">
                <a:solidFill>
                  <a:prstClr val="white">
                    <a:lumMod val="50000"/>
                  </a:prstClr>
                </a:solidFill>
                <a:latin typeface="Calibri Light" panose="020F0302020204030204" pitchFamily="34" charset="0"/>
                <a:cs typeface="Calibri" panose="020F0502020204030204" pitchFamily="34" charset="0"/>
              </a:rPr>
              <a:t>add or remove bullet points from text, </a:t>
            </a:r>
            <a:r>
              <a:rPr sz="1376" dirty="0" smtClean="0">
                <a:solidFill>
                  <a:prstClr val="white">
                    <a:lumMod val="50000"/>
                  </a:prstClr>
                </a:solidFill>
                <a:latin typeface="Calibri Light" panose="020F0302020204030204" pitchFamily="34" charset="0"/>
                <a:cs typeface="Calibri" panose="020F0502020204030204" pitchFamily="34" charset="0"/>
              </a:rPr>
              <a:t>click </a:t>
            </a:r>
            <a:r>
              <a:rPr sz="1376" dirty="0">
                <a:solidFill>
                  <a:prstClr val="white">
                    <a:lumMod val="50000"/>
                  </a:prstClr>
                </a:solidFill>
                <a:latin typeface="Calibri Light" panose="020F0302020204030204" pitchFamily="34" charset="0"/>
                <a:cs typeface="Calibri" panose="020F0502020204030204" pitchFamily="34" charset="0"/>
              </a:rPr>
              <a:t>the Bullets button on the Home tab.</a:t>
            </a:r>
          </a:p>
          <a:p>
            <a:pPr lvl="0">
              <a:spcBef>
                <a:spcPts val="500"/>
              </a:spcBef>
            </a:pPr>
            <a:r>
              <a:rPr sz="1376" dirty="0">
                <a:solidFill>
                  <a:prstClr val="white">
                    <a:lumMod val="50000"/>
                  </a:prstClr>
                </a:solidFill>
                <a:latin typeface="Calibri Light" panose="020F0302020204030204" pitchFamily="34" charset="0"/>
                <a:cs typeface="Calibri" panose="020F0502020204030204" pitchFamily="34" charset="0"/>
              </a:rPr>
              <a:t>If you need more placeholders for titles, </a:t>
            </a:r>
            <a:r>
              <a:rPr lang="en-US" sz="1376" dirty="0" smtClean="0">
                <a:solidFill>
                  <a:prstClr val="white">
                    <a:lumMod val="50000"/>
                  </a:prstClr>
                </a:solidFill>
                <a:latin typeface="Calibri Light" panose="020F0302020204030204" pitchFamily="34" charset="0"/>
                <a:cs typeface="Calibri" panose="020F0502020204030204" pitchFamily="34" charset="0"/>
              </a:rPr>
              <a:t>content</a:t>
            </a:r>
            <a:r>
              <a:rPr sz="1376" dirty="0" smtClean="0">
                <a:solidFill>
                  <a:prstClr val="white">
                    <a:lumMod val="50000"/>
                  </a:prstClr>
                </a:solidFill>
                <a:latin typeface="Calibri Light" panose="020F0302020204030204" pitchFamily="34" charset="0"/>
                <a:cs typeface="Calibri" panose="020F0502020204030204" pitchFamily="34" charset="0"/>
              </a:rPr>
              <a:t> </a:t>
            </a:r>
            <a:r>
              <a:rPr sz="1376" dirty="0">
                <a:solidFill>
                  <a:prstClr val="white">
                    <a:lumMod val="50000"/>
                  </a:prstClr>
                </a:solidFill>
                <a:latin typeface="Calibri Light" panose="020F0302020204030204" pitchFamily="34" charset="0"/>
                <a:cs typeface="Calibri" panose="020F0502020204030204" pitchFamily="34" charset="0"/>
              </a:rPr>
              <a:t>or body text, </a:t>
            </a:r>
            <a:r>
              <a:rPr sz="1376" dirty="0" smtClean="0">
                <a:solidFill>
                  <a:prstClr val="white">
                    <a:lumMod val="50000"/>
                  </a:prstClr>
                </a:solidFill>
                <a:latin typeface="Calibri Light" panose="020F0302020204030204" pitchFamily="34" charset="0"/>
                <a:cs typeface="Calibri" panose="020F0502020204030204" pitchFamily="34" charset="0"/>
              </a:rPr>
              <a:t>make </a:t>
            </a:r>
            <a:r>
              <a:rPr sz="1376" dirty="0">
                <a:solidFill>
                  <a:prstClr val="white">
                    <a:lumMod val="50000"/>
                  </a:prstClr>
                </a:solidFill>
                <a:latin typeface="Calibri Light" panose="020F0302020204030204" pitchFamily="34" charset="0"/>
                <a:cs typeface="Calibri" panose="020F0502020204030204" pitchFamily="34" charset="0"/>
              </a:rPr>
              <a:t>a copy of what you need and drag it into place. PowerPoint’s Smart Guides will help you align it with everything else.</a:t>
            </a:r>
          </a:p>
          <a:p>
            <a:pPr lvl="0">
              <a:spcBef>
                <a:spcPts val="500"/>
              </a:spcBef>
            </a:pPr>
            <a:r>
              <a:rPr sz="1376" dirty="0" smtClean="0">
                <a:solidFill>
                  <a:prstClr val="white">
                    <a:lumMod val="50000"/>
                  </a:prstClr>
                </a:solidFill>
                <a:latin typeface="Calibri Light" panose="020F0302020204030204" pitchFamily="34" charset="0"/>
                <a:cs typeface="Calibri" panose="020F0502020204030204" pitchFamily="34" charset="0"/>
              </a:rPr>
              <a:t>Want to use your own picture</a:t>
            </a:r>
            <a:r>
              <a:rPr lang="en-US" sz="1376" dirty="0" smtClean="0">
                <a:solidFill>
                  <a:prstClr val="white">
                    <a:lumMod val="50000"/>
                  </a:prstClr>
                </a:solidFill>
                <a:latin typeface="Calibri Light" panose="020F0302020204030204" pitchFamily="34" charset="0"/>
                <a:cs typeface="Calibri" panose="020F0502020204030204" pitchFamily="34" charset="0"/>
              </a:rPr>
              <a:t>s</a:t>
            </a:r>
            <a:r>
              <a:rPr sz="1376" dirty="0" smtClean="0">
                <a:solidFill>
                  <a:prstClr val="white">
                    <a:lumMod val="50000"/>
                  </a:prstClr>
                </a:solidFill>
                <a:latin typeface="Calibri Light" panose="020F0302020204030204" pitchFamily="34" charset="0"/>
                <a:cs typeface="Calibri" panose="020F0502020204030204" pitchFamily="34" charset="0"/>
              </a:rPr>
              <a:t> instead of ours? No problem!</a:t>
            </a:r>
            <a:r>
              <a:rPr lang="en-US" sz="1376" dirty="0" smtClean="0">
                <a:solidFill>
                  <a:prstClr val="white">
                    <a:lumMod val="50000"/>
                  </a:prstClr>
                </a:solidFill>
                <a:latin typeface="Calibri Light" panose="020F0302020204030204" pitchFamily="34" charset="0"/>
                <a:cs typeface="Calibri" panose="020F0502020204030204" pitchFamily="34" charset="0"/>
              </a:rPr>
              <a:t> Just click a picture, press the Delete key, then click the icon to add your picture.</a:t>
            </a:r>
            <a:endParaRPr sz="1376" dirty="0">
              <a:solidFill>
                <a:prstClr val="white">
                  <a:lumMod val="50000"/>
                </a:prstClr>
              </a:solidFill>
              <a:latin typeface="Calibri Light" panose="020F0302020204030204" pitchFamily="34" charset="0"/>
              <a:cs typeface="Calibri" panose="020F0502020204030204" pitchFamily="34" charset="0"/>
            </a:endParaRPr>
          </a:p>
        </p:txBody>
      </p:sp>
      <p:sp>
        <p:nvSpPr>
          <p:cNvPr id="6" name="Title 5"/>
          <p:cNvSpPr>
            <a:spLocks noGrp="1"/>
          </p:cNvSpPr>
          <p:nvPr>
            <p:ph type="title"/>
          </p:nvPr>
        </p:nvSpPr>
        <p:spPr/>
        <p:txBody>
          <a:bodyPr/>
          <a:lstStyle/>
          <a:p>
            <a:r>
              <a:rPr lang="en-US" smtClean="0"/>
              <a:t>Click to edit Master title style</a:t>
            </a:r>
            <a:endParaRPr lang="en-US"/>
          </a:p>
        </p:txBody>
      </p:sp>
      <p:sp>
        <p:nvSpPr>
          <p:cNvPr id="31" name="Text Placeholder 6"/>
          <p:cNvSpPr>
            <a:spLocks noGrp="1"/>
          </p:cNvSpPr>
          <p:nvPr>
            <p:ph type="body" sz="quarter" idx="36"/>
          </p:nvPr>
        </p:nvSpPr>
        <p:spPr bwMode="auto">
          <a:xfrm>
            <a:off x="321735" y="852897"/>
            <a:ext cx="8381781" cy="134653"/>
          </a:xfrm>
        </p:spPr>
        <p:txBody>
          <a:bodyPr anchor="ctr">
            <a:noAutofit/>
          </a:bodyPr>
          <a:lstStyle>
            <a:lvl1pPr marL="0" indent="0">
              <a:spcBef>
                <a:spcPts val="0"/>
              </a:spcBef>
              <a:buNone/>
              <a:defRPr sz="751">
                <a:solidFill>
                  <a:schemeClr val="bg1">
                    <a:lumMod val="75000"/>
                  </a:schemeClr>
                </a:solidFill>
              </a:defRPr>
            </a:lvl1pPr>
            <a:lvl2pPr marL="0" indent="0">
              <a:spcBef>
                <a:spcPts val="0"/>
              </a:spcBef>
              <a:buNone/>
              <a:defRPr sz="500">
                <a:solidFill>
                  <a:schemeClr val="bg1"/>
                </a:solidFill>
              </a:defRPr>
            </a:lvl2pPr>
            <a:lvl3pPr marL="0" indent="0">
              <a:spcBef>
                <a:spcPts val="0"/>
              </a:spcBef>
              <a:buNone/>
              <a:defRPr sz="500">
                <a:solidFill>
                  <a:schemeClr val="bg1"/>
                </a:solidFill>
              </a:defRPr>
            </a:lvl3pPr>
            <a:lvl4pPr marL="0" indent="0">
              <a:spcBef>
                <a:spcPts val="0"/>
              </a:spcBef>
              <a:buNone/>
              <a:defRPr sz="500">
                <a:solidFill>
                  <a:schemeClr val="bg1"/>
                </a:solidFill>
              </a:defRPr>
            </a:lvl4pPr>
            <a:lvl5pPr marL="0" indent="0">
              <a:spcBef>
                <a:spcPts val="0"/>
              </a:spcBef>
              <a:buNone/>
              <a:defRPr sz="500">
                <a:solidFill>
                  <a:schemeClr val="bg1"/>
                </a:solidFill>
              </a:defRPr>
            </a:lvl5pPr>
            <a:lvl6pPr marL="0" indent="0">
              <a:spcBef>
                <a:spcPts val="0"/>
              </a:spcBef>
              <a:buNone/>
              <a:defRPr sz="500">
                <a:solidFill>
                  <a:schemeClr val="bg1"/>
                </a:solidFill>
              </a:defRPr>
            </a:lvl6pPr>
            <a:lvl7pPr marL="0" indent="0">
              <a:spcBef>
                <a:spcPts val="0"/>
              </a:spcBef>
              <a:buNone/>
              <a:defRPr sz="500">
                <a:solidFill>
                  <a:schemeClr val="bg1"/>
                </a:solidFill>
              </a:defRPr>
            </a:lvl7pPr>
            <a:lvl8pPr marL="0" indent="0">
              <a:spcBef>
                <a:spcPts val="0"/>
              </a:spcBef>
              <a:buNone/>
              <a:defRPr sz="500">
                <a:solidFill>
                  <a:schemeClr val="bg1"/>
                </a:solidFill>
              </a:defRPr>
            </a:lvl8pPr>
            <a:lvl9pPr marL="0" indent="0">
              <a:spcBef>
                <a:spcPts val="0"/>
              </a:spcBef>
              <a:buNone/>
              <a:defRPr sz="500">
                <a:solidFill>
                  <a:schemeClr val="bg1"/>
                </a:solidFill>
              </a:defRPr>
            </a:lvl9pPr>
          </a:lstStyle>
          <a:p>
            <a:pPr lvl="0"/>
            <a:r>
              <a:rPr lang="en-US" smtClean="0"/>
              <a:t>Click to edit Master text styles</a:t>
            </a:r>
          </a:p>
        </p:txBody>
      </p:sp>
      <p:sp>
        <p:nvSpPr>
          <p:cNvPr id="7" name="Text Placeholder 6"/>
          <p:cNvSpPr>
            <a:spLocks noGrp="1"/>
          </p:cNvSpPr>
          <p:nvPr>
            <p:ph type="body" sz="quarter" idx="13" hasCustomPrompt="1"/>
          </p:nvPr>
        </p:nvSpPr>
        <p:spPr>
          <a:xfrm>
            <a:off x="317500" y="1181101"/>
            <a:ext cx="3556000" cy="2667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9" name="Text Placeholder 8"/>
          <p:cNvSpPr>
            <a:spLocks noGrp="1"/>
          </p:cNvSpPr>
          <p:nvPr>
            <p:ph type="body" sz="quarter" idx="39" hasCustomPrompt="1"/>
          </p:nvPr>
        </p:nvSpPr>
        <p:spPr bwMode="ltGray">
          <a:xfrm>
            <a:off x="317500" y="1482090"/>
            <a:ext cx="3556000" cy="569286"/>
          </a:xfrm>
          <a:solidFill>
            <a:schemeClr val="tx2">
              <a:lumMod val="10000"/>
              <a:lumOff val="90000"/>
            </a:schemeClr>
          </a:solidFill>
        </p:spPr>
        <p:txBody>
          <a:bodyPr lIns="365760" rIns="365760" anchor="ctr">
            <a:noAutofit/>
          </a:bodyPr>
          <a:lstStyle>
            <a:lvl1pPr marL="0" indent="0">
              <a:spcBef>
                <a:spcPts val="251"/>
              </a:spcBef>
              <a:buFont typeface="Arial" panose="020B0604020202020204" pitchFamily="34" charset="0"/>
              <a:buNone/>
              <a:defRPr sz="917" baseline="0"/>
            </a:lvl1pPr>
            <a:lvl2pPr marL="119081" indent="-119081">
              <a:spcBef>
                <a:spcPts val="251"/>
              </a:spcBef>
              <a:buFont typeface="Arial" panose="020B0604020202020204" pitchFamily="34" charset="0"/>
              <a:buChar char="•"/>
              <a:defRPr sz="917"/>
            </a:lvl2pPr>
            <a:lvl3pPr marL="119081" indent="-119081">
              <a:spcBef>
                <a:spcPts val="251"/>
              </a:spcBef>
              <a:buFont typeface="Arial" panose="020B0604020202020204" pitchFamily="34" charset="0"/>
              <a:buChar char="•"/>
              <a:defRPr sz="917"/>
            </a:lvl3pPr>
            <a:lvl4pPr marL="0" indent="0">
              <a:spcBef>
                <a:spcPts val="251"/>
              </a:spcBef>
              <a:buNone/>
              <a:defRPr sz="917"/>
            </a:lvl4pPr>
            <a:lvl5pPr marL="0" indent="0">
              <a:spcBef>
                <a:spcPts val="251"/>
              </a:spcBef>
              <a:buNone/>
              <a:defRPr sz="917"/>
            </a:lvl5pPr>
            <a:lvl6pPr marL="0" indent="0">
              <a:spcBef>
                <a:spcPts val="251"/>
              </a:spcBef>
              <a:buNone/>
              <a:defRPr sz="917"/>
            </a:lvl6pPr>
            <a:lvl7pPr marL="0" indent="0">
              <a:spcBef>
                <a:spcPts val="251"/>
              </a:spcBef>
              <a:buNone/>
              <a:defRPr sz="917"/>
            </a:lvl7pPr>
            <a:lvl8pPr marL="0" indent="0">
              <a:spcBef>
                <a:spcPts val="251"/>
              </a:spcBef>
              <a:buNone/>
              <a:defRPr sz="917"/>
            </a:lvl8pPr>
            <a:lvl9pPr marL="0" indent="0">
              <a:spcBef>
                <a:spcPts val="251"/>
              </a:spcBef>
              <a:buNone/>
              <a:defRPr sz="917"/>
            </a:lvl9pPr>
          </a:lstStyle>
          <a:p>
            <a:pPr lvl="0"/>
            <a:r>
              <a:rPr lang="en-US" dirty="0" smtClean="0"/>
              <a:t>Type your question or a statement of the problem here</a:t>
            </a:r>
            <a:endParaRPr lang="en-US" dirty="0"/>
          </a:p>
        </p:txBody>
      </p:sp>
      <p:sp>
        <p:nvSpPr>
          <p:cNvPr id="36" name="Text Placeholder 6"/>
          <p:cNvSpPr>
            <a:spLocks noGrp="1"/>
          </p:cNvSpPr>
          <p:nvPr>
            <p:ph type="body" sz="quarter" idx="37" hasCustomPrompt="1"/>
          </p:nvPr>
        </p:nvSpPr>
        <p:spPr>
          <a:xfrm>
            <a:off x="317500" y="2186941"/>
            <a:ext cx="3556000" cy="2667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37" name="Content Placeholder 17"/>
          <p:cNvSpPr>
            <a:spLocks noGrp="1"/>
          </p:cNvSpPr>
          <p:nvPr>
            <p:ph sz="quarter" idx="38" hasCustomPrompt="1"/>
          </p:nvPr>
        </p:nvSpPr>
        <p:spPr>
          <a:xfrm>
            <a:off x="317500" y="2472692"/>
            <a:ext cx="3556000" cy="584897"/>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p:txBody>
      </p:sp>
      <p:sp>
        <p:nvSpPr>
          <p:cNvPr id="11" name="Text Placeholder 6"/>
          <p:cNvSpPr>
            <a:spLocks noGrp="1"/>
          </p:cNvSpPr>
          <p:nvPr>
            <p:ph type="body" sz="quarter" idx="17" hasCustomPrompt="1"/>
          </p:nvPr>
        </p:nvSpPr>
        <p:spPr>
          <a:xfrm>
            <a:off x="317500" y="3114675"/>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0" name="Content Placeholder 17"/>
          <p:cNvSpPr>
            <a:spLocks noGrp="1"/>
          </p:cNvSpPr>
          <p:nvPr>
            <p:ph sz="quarter" idx="25" hasCustomPrompt="1"/>
          </p:nvPr>
        </p:nvSpPr>
        <p:spPr>
          <a:xfrm>
            <a:off x="317500" y="3425192"/>
            <a:ext cx="3556000" cy="1255721"/>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13" name="Text Placeholder 6"/>
          <p:cNvSpPr>
            <a:spLocks noGrp="1"/>
          </p:cNvSpPr>
          <p:nvPr>
            <p:ph type="body" sz="quarter" idx="19" hasCustomPrompt="1"/>
          </p:nvPr>
        </p:nvSpPr>
        <p:spPr>
          <a:xfrm>
            <a:off x="317500" y="4768216"/>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1" name="Content Placeholder 17"/>
          <p:cNvSpPr>
            <a:spLocks noGrp="1"/>
          </p:cNvSpPr>
          <p:nvPr>
            <p:ph sz="quarter" idx="26" hasCustomPrompt="1"/>
          </p:nvPr>
        </p:nvSpPr>
        <p:spPr>
          <a:xfrm>
            <a:off x="317500" y="5069205"/>
            <a:ext cx="3556000" cy="1520190"/>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15" name="Text Placeholder 6"/>
          <p:cNvSpPr>
            <a:spLocks noGrp="1"/>
          </p:cNvSpPr>
          <p:nvPr>
            <p:ph type="body" sz="quarter" idx="21" hasCustomPrompt="1"/>
          </p:nvPr>
        </p:nvSpPr>
        <p:spPr>
          <a:xfrm>
            <a:off x="4318000" y="1181100"/>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2" name="Content Placeholder 17"/>
          <p:cNvSpPr>
            <a:spLocks noGrp="1"/>
          </p:cNvSpPr>
          <p:nvPr>
            <p:ph sz="quarter" idx="27" hasCustomPrompt="1"/>
          </p:nvPr>
        </p:nvSpPr>
        <p:spPr>
          <a:xfrm>
            <a:off x="4318000" y="1482092"/>
            <a:ext cx="3556000" cy="1415741"/>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38" name="Text Placeholder 6"/>
          <p:cNvSpPr>
            <a:spLocks noGrp="1"/>
          </p:cNvSpPr>
          <p:nvPr>
            <p:ph type="body" sz="quarter" idx="40" hasCustomPrompt="1"/>
          </p:nvPr>
        </p:nvSpPr>
        <p:spPr>
          <a:xfrm>
            <a:off x="4318000" y="2985136"/>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18" name="Content Placeholder 17"/>
          <p:cNvSpPr>
            <a:spLocks noGrp="1"/>
          </p:cNvSpPr>
          <p:nvPr>
            <p:ph sz="quarter" idx="23" hasCustomPrompt="1"/>
          </p:nvPr>
        </p:nvSpPr>
        <p:spPr>
          <a:xfrm>
            <a:off x="4318000" y="3286126"/>
            <a:ext cx="3556000" cy="1394786"/>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24" name="Text Placeholder 6"/>
          <p:cNvSpPr>
            <a:spLocks noGrp="1"/>
          </p:cNvSpPr>
          <p:nvPr>
            <p:ph type="body" sz="quarter" idx="29" hasCustomPrompt="1"/>
          </p:nvPr>
        </p:nvSpPr>
        <p:spPr>
          <a:xfrm>
            <a:off x="4318000" y="4768216"/>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5" name="Content Placeholder 17"/>
          <p:cNvSpPr>
            <a:spLocks noGrp="1"/>
          </p:cNvSpPr>
          <p:nvPr>
            <p:ph sz="quarter" idx="30" hasCustomPrompt="1"/>
          </p:nvPr>
        </p:nvSpPr>
        <p:spPr>
          <a:xfrm>
            <a:off x="4318000" y="5069205"/>
            <a:ext cx="3556000" cy="1520190"/>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26" name="Text Placeholder 6"/>
          <p:cNvSpPr>
            <a:spLocks noGrp="1"/>
          </p:cNvSpPr>
          <p:nvPr>
            <p:ph type="body" sz="quarter" idx="31" hasCustomPrompt="1"/>
          </p:nvPr>
        </p:nvSpPr>
        <p:spPr>
          <a:xfrm>
            <a:off x="8305801" y="1181100"/>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27" name="Content Placeholder 17"/>
          <p:cNvSpPr>
            <a:spLocks noGrp="1"/>
          </p:cNvSpPr>
          <p:nvPr>
            <p:ph sz="quarter" idx="32" hasCustomPrompt="1"/>
          </p:nvPr>
        </p:nvSpPr>
        <p:spPr>
          <a:xfrm>
            <a:off x="8305801" y="1482091"/>
            <a:ext cx="3556000" cy="1524000"/>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p>
          <a:p>
            <a:pPr lvl="6"/>
            <a:r>
              <a:rPr lang="en-US" dirty="0" smtClean="0"/>
              <a:t>Seven</a:t>
            </a:r>
          </a:p>
          <a:p>
            <a:pPr lvl="7"/>
            <a:r>
              <a:rPr lang="en-US" dirty="0" smtClean="0"/>
              <a:t>Eight</a:t>
            </a:r>
          </a:p>
          <a:p>
            <a:pPr lvl="8"/>
            <a:r>
              <a:rPr lang="en-US" dirty="0" smtClean="0"/>
              <a:t>Nine</a:t>
            </a:r>
            <a:endParaRPr lang="en-US" dirty="0"/>
          </a:p>
        </p:txBody>
      </p:sp>
      <p:sp>
        <p:nvSpPr>
          <p:cNvPr id="28" name="Content Placeholder 17"/>
          <p:cNvSpPr>
            <a:spLocks noGrp="1"/>
          </p:cNvSpPr>
          <p:nvPr>
            <p:ph sz="quarter" idx="33" hasCustomPrompt="1"/>
          </p:nvPr>
        </p:nvSpPr>
        <p:spPr>
          <a:xfrm>
            <a:off x="8305801" y="3107257"/>
            <a:ext cx="3556000" cy="945544"/>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endParaRPr lang="en-US" dirty="0"/>
          </a:p>
        </p:txBody>
      </p:sp>
      <p:sp>
        <p:nvSpPr>
          <p:cNvPr id="39" name="Text Placeholder 6"/>
          <p:cNvSpPr>
            <a:spLocks noGrp="1"/>
          </p:cNvSpPr>
          <p:nvPr>
            <p:ph type="body" sz="quarter" idx="41" hasCustomPrompt="1"/>
          </p:nvPr>
        </p:nvSpPr>
        <p:spPr>
          <a:xfrm>
            <a:off x="8305801" y="4118249"/>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40" name="Content Placeholder 17"/>
          <p:cNvSpPr>
            <a:spLocks noGrp="1"/>
          </p:cNvSpPr>
          <p:nvPr>
            <p:ph sz="quarter" idx="42" hasCustomPrompt="1"/>
          </p:nvPr>
        </p:nvSpPr>
        <p:spPr>
          <a:xfrm>
            <a:off x="8305801" y="4419239"/>
            <a:ext cx="3556000" cy="905164"/>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endParaRPr lang="en-US" dirty="0"/>
          </a:p>
        </p:txBody>
      </p:sp>
      <p:sp>
        <p:nvSpPr>
          <p:cNvPr id="29" name="Text Placeholder 6"/>
          <p:cNvSpPr>
            <a:spLocks noGrp="1"/>
          </p:cNvSpPr>
          <p:nvPr>
            <p:ph type="body" sz="quarter" idx="34" hasCustomPrompt="1"/>
          </p:nvPr>
        </p:nvSpPr>
        <p:spPr>
          <a:xfrm>
            <a:off x="8305801" y="5358765"/>
            <a:ext cx="3556000" cy="2540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1125" cap="none" baseline="0">
                <a:solidFill>
                  <a:schemeClr val="bg1"/>
                </a:solidFill>
                <a:latin typeface="+mj-lt"/>
              </a:defRPr>
            </a:lvl1pPr>
            <a:lvl2pPr marL="0" indent="0">
              <a:spcBef>
                <a:spcPts val="0"/>
              </a:spcBef>
              <a:buNone/>
              <a:defRPr sz="1250" cap="all" baseline="0">
                <a:solidFill>
                  <a:schemeClr val="bg1"/>
                </a:solidFill>
                <a:latin typeface="+mj-lt"/>
              </a:defRPr>
            </a:lvl2pPr>
            <a:lvl3pPr marL="0" indent="0">
              <a:spcBef>
                <a:spcPts val="0"/>
              </a:spcBef>
              <a:buNone/>
              <a:defRPr sz="1250" cap="all" baseline="0">
                <a:solidFill>
                  <a:schemeClr val="bg1"/>
                </a:solidFill>
                <a:latin typeface="+mj-lt"/>
              </a:defRPr>
            </a:lvl3pPr>
            <a:lvl4pPr marL="0" indent="0">
              <a:spcBef>
                <a:spcPts val="0"/>
              </a:spcBef>
              <a:buNone/>
              <a:defRPr sz="1250" cap="all" baseline="0">
                <a:solidFill>
                  <a:schemeClr val="bg1"/>
                </a:solidFill>
                <a:latin typeface="+mj-lt"/>
              </a:defRPr>
            </a:lvl4pPr>
            <a:lvl5pPr marL="0" indent="0">
              <a:spcBef>
                <a:spcPts val="0"/>
              </a:spcBef>
              <a:buNone/>
              <a:defRPr sz="1250" cap="all" baseline="0">
                <a:solidFill>
                  <a:schemeClr val="bg1"/>
                </a:solidFill>
                <a:latin typeface="+mj-lt"/>
              </a:defRPr>
            </a:lvl5pPr>
            <a:lvl6pPr marL="0" indent="0">
              <a:spcBef>
                <a:spcPts val="0"/>
              </a:spcBef>
              <a:buNone/>
              <a:defRPr sz="1250" cap="all" baseline="0">
                <a:solidFill>
                  <a:schemeClr val="bg1"/>
                </a:solidFill>
                <a:latin typeface="+mj-lt"/>
              </a:defRPr>
            </a:lvl6pPr>
            <a:lvl7pPr marL="0" indent="0">
              <a:spcBef>
                <a:spcPts val="0"/>
              </a:spcBef>
              <a:buNone/>
              <a:defRPr sz="1250" cap="all" baseline="0">
                <a:solidFill>
                  <a:schemeClr val="bg1"/>
                </a:solidFill>
                <a:latin typeface="+mj-lt"/>
              </a:defRPr>
            </a:lvl7pPr>
            <a:lvl8pPr marL="0" indent="0">
              <a:spcBef>
                <a:spcPts val="0"/>
              </a:spcBef>
              <a:buNone/>
              <a:defRPr sz="1250" cap="all" baseline="0">
                <a:solidFill>
                  <a:schemeClr val="bg1"/>
                </a:solidFill>
                <a:latin typeface="+mj-lt"/>
              </a:defRPr>
            </a:lvl8pPr>
            <a:lvl9pPr marL="0" indent="0">
              <a:spcBef>
                <a:spcPts val="0"/>
              </a:spcBef>
              <a:buNone/>
              <a:defRPr sz="1250" cap="all" baseline="0">
                <a:solidFill>
                  <a:schemeClr val="bg1"/>
                </a:solidFill>
                <a:latin typeface="+mj-lt"/>
              </a:defRPr>
            </a:lvl9pPr>
          </a:lstStyle>
          <a:p>
            <a:pPr lvl="0"/>
            <a:r>
              <a:rPr lang="en-US" dirty="0" smtClean="0"/>
              <a:t>Heading</a:t>
            </a:r>
            <a:endParaRPr lang="en-US" dirty="0"/>
          </a:p>
        </p:txBody>
      </p:sp>
      <p:sp>
        <p:nvSpPr>
          <p:cNvPr id="30" name="Content Placeholder 17"/>
          <p:cNvSpPr>
            <a:spLocks noGrp="1"/>
          </p:cNvSpPr>
          <p:nvPr>
            <p:ph sz="quarter" idx="35" hasCustomPrompt="1"/>
          </p:nvPr>
        </p:nvSpPr>
        <p:spPr>
          <a:xfrm>
            <a:off x="8305801" y="5659756"/>
            <a:ext cx="3556000" cy="929640"/>
          </a:xfrm>
        </p:spPr>
        <p:txBody>
          <a:bodyPr lIns="91440" tIns="182880"/>
          <a:lstStyle>
            <a:lvl1pPr>
              <a:defRPr sz="667" baseline="0"/>
            </a:lvl1pPr>
            <a:lvl2pPr>
              <a:defRPr sz="584"/>
            </a:lvl2pPr>
            <a:lvl3pPr>
              <a:defRPr sz="584"/>
            </a:lvl3pPr>
            <a:lvl4pPr>
              <a:defRPr sz="584"/>
            </a:lvl4pPr>
            <a:lvl5pPr>
              <a:defRPr sz="584"/>
            </a:lvl5pPr>
            <a:lvl6pPr>
              <a:defRPr sz="584"/>
            </a:lvl6pPr>
            <a:lvl7pPr>
              <a:defRPr sz="584"/>
            </a:lvl7pPr>
            <a:lvl8pPr>
              <a:defRPr sz="584"/>
            </a:lvl8pPr>
            <a:lvl9pPr>
              <a:defRPr sz="584"/>
            </a:lvl9pPr>
          </a:lstStyle>
          <a:p>
            <a:pPr lvl="0"/>
            <a:r>
              <a:rPr lang="en-US" dirty="0" smtClean="0"/>
              <a:t>Use this placeholder to add text or other content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a:t>
            </a:r>
            <a:endParaRPr lang="en-US" dirty="0"/>
          </a:p>
        </p:txBody>
      </p:sp>
      <p:sp>
        <p:nvSpPr>
          <p:cNvPr id="3" name="Date Placeholder 2"/>
          <p:cNvSpPr>
            <a:spLocks noGrp="1"/>
          </p:cNvSpPr>
          <p:nvPr>
            <p:ph type="dt" sz="half" idx="10"/>
          </p:nvPr>
        </p:nvSpPr>
        <p:spPr/>
        <p:txBody>
          <a:bodyPr/>
          <a:lstStyle/>
          <a:p>
            <a:fld id="{ECAA57DF-1C19-4726-AB84-014692BAD8F5}" type="datetimeFigureOut">
              <a:rPr lang="en-US" smtClean="0"/>
              <a:t>12/14/2018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8" name="Picture Placeholder 7"/>
          <p:cNvSpPr>
            <a:spLocks noGrp="1"/>
          </p:cNvSpPr>
          <p:nvPr>
            <p:ph type="pic" sz="quarter" idx="43"/>
          </p:nvPr>
        </p:nvSpPr>
        <p:spPr>
          <a:xfrm>
            <a:off x="8964085" y="2"/>
            <a:ext cx="3227916" cy="800509"/>
          </a:xfrm>
          <a:effectDag name="">
            <a:cont type="tree" name="">
              <a:effect ref="fillLine"/>
              <a:alphaMod>
                <a:cont name="">
                  <a:fill>
                    <a:gradFill>
                      <a:gsLst>
                        <a:gs pos="60000">
                          <a:srgbClr val="000000">
                            <a:alpha val="100000"/>
                          </a:srgbClr>
                        </a:gs>
                        <a:gs pos="97000">
                          <a:srgbClr val="000000">
                            <a:alpha val="0"/>
                          </a:srgbClr>
                        </a:gs>
                      </a:gsLst>
                      <a:lin ang="10800000"/>
                    </a:gradFill>
                  </a:fill>
                </a:cont>
              </a:alphaMod>
            </a:cont>
          </a:effectDag>
        </p:spPr>
        <p:txBody>
          <a:bodyPr lIns="91440" tIns="457200" rIns="91440"/>
          <a:lstStyle>
            <a:lvl1pPr marL="0" indent="0" algn="ctr">
              <a:buNone/>
              <a:defRPr>
                <a:solidFill>
                  <a:schemeClr val="bg1"/>
                </a:solidFill>
              </a:defRPr>
            </a:lvl1pPr>
          </a:lstStyle>
          <a:p>
            <a:r>
              <a:rPr lang="en-US" smtClean="0"/>
              <a:t>Click icon to add picture</a:t>
            </a:r>
            <a:endParaRPr lang="en-US" dirty="0"/>
          </a:p>
        </p:txBody>
      </p:sp>
    </p:spTree>
    <p:extLst>
      <p:ext uri="{BB962C8B-B14F-4D97-AF65-F5344CB8AC3E}">
        <p14:creationId xmlns:p14="http://schemas.microsoft.com/office/powerpoint/2010/main" val="4155420129"/>
      </p:ext>
    </p:extLst>
  </p:cSld>
  <p:clrMapOvr>
    <a:masterClrMapping/>
  </p:clrMapOvr>
  <p:extLst mod="1">
    <p:ext uri="{DCECCB84-F9BA-43D5-87BE-67443E8EF086}">
      <p15:sldGuideLst xmlns:p15="http://schemas.microsoft.com/office/powerpoint/2012/main">
        <p15:guide id="1" pos="2070">
          <p15:clr>
            <a:srgbClr val="A4A3A4"/>
          </p15:clr>
        </p15:guide>
        <p15:guide id="2" pos="4172">
          <p15:clr>
            <a:srgbClr val="A4A3A4"/>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CFB1828-82A9-476B-A0AE-068DF613E3DC}" type="datetimeFigureOut">
              <a:rPr lang="en-IE" smtClean="0"/>
              <a:t>14/12/2018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2046275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FB1828-82A9-476B-A0AE-068DF613E3DC}" type="datetimeFigureOut">
              <a:rPr lang="en-IE" smtClean="0"/>
              <a:t>14/12/2018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31B23118-A08C-4286-B395-936673350BA4}"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798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FB1828-82A9-476B-A0AE-068DF613E3DC}" type="datetimeFigureOut">
              <a:rPr lang="en-IE" smtClean="0"/>
              <a:t>14/12/2018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374007863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CFB1828-82A9-476B-A0AE-068DF613E3DC}" type="datetimeFigureOut">
              <a:rPr lang="en-IE" smtClean="0"/>
              <a:t>14/12/2018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201876749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CFB1828-82A9-476B-A0AE-068DF613E3DC}" type="datetimeFigureOut">
              <a:rPr lang="en-IE" smtClean="0"/>
              <a:t>14/12/2018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3475383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CFB1828-82A9-476B-A0AE-068DF613E3DC}" type="datetimeFigureOut">
              <a:rPr lang="en-IE" smtClean="0"/>
              <a:t>14/12/2018</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342732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CFB1828-82A9-476B-A0AE-068DF613E3DC}" type="datetimeFigureOut">
              <a:rPr lang="en-IE" smtClean="0"/>
              <a:t>14/12/2018</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1B23118-A08C-4286-B395-936673350BA4}" type="slidenum">
              <a:rPr lang="en-IE" smtClean="0"/>
              <a:t>‹#›</a:t>
            </a:fld>
            <a:endParaRPr lang="en-IE"/>
          </a:p>
        </p:txBody>
      </p:sp>
    </p:spTree>
    <p:extLst>
      <p:ext uri="{BB962C8B-B14F-4D97-AF65-F5344CB8AC3E}">
        <p14:creationId xmlns:p14="http://schemas.microsoft.com/office/powerpoint/2010/main" val="30192692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FB1828-82A9-476B-A0AE-068DF613E3DC}" type="datetimeFigureOut">
              <a:rPr lang="en-IE" smtClean="0"/>
              <a:t>14/12/2018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31B23118-A08C-4286-B395-936673350BA4}" type="slidenum">
              <a:rPr lang="en-IE" smtClean="0"/>
              <a:t>‹#›</a:t>
            </a:fld>
            <a:endParaRPr lang="en-IE"/>
          </a:p>
        </p:txBody>
      </p:sp>
    </p:spTree>
    <p:extLst>
      <p:ext uri="{BB962C8B-B14F-4D97-AF65-F5344CB8AC3E}">
        <p14:creationId xmlns:p14="http://schemas.microsoft.com/office/powerpoint/2010/main" val="1002734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92D050"/>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CFB1828-82A9-476B-A0AE-068DF613E3DC}" type="datetimeFigureOut">
              <a:rPr lang="en-IE" smtClean="0"/>
              <a:t>14/12/2018</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1B23118-A08C-4286-B395-936673350BA4}"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160348"/>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5.png"/><Relationship Id="rId21" Type="http://schemas.openxmlformats.org/officeDocument/2006/relationships/image" Target="../media/image22.png"/><Relationship Id="rId7" Type="http://schemas.openxmlformats.org/officeDocument/2006/relationships/image" Target="../media/image9.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4.png"/><Relationship Id="rId16" Type="http://schemas.openxmlformats.org/officeDocument/2006/relationships/image" Target="../media/image17.gif"/><Relationship Id="rId20" Type="http://schemas.openxmlformats.org/officeDocument/2006/relationships/image" Target="../media/image21.png"/><Relationship Id="rId29" Type="http://schemas.openxmlformats.org/officeDocument/2006/relationships/image" Target="../media/image29.jpeg"/><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7.png"/><Relationship Id="rId15" Type="http://schemas.openxmlformats.org/officeDocument/2006/relationships/image" Target="../media/image16.png"/><Relationship Id="rId23" Type="http://schemas.openxmlformats.org/officeDocument/2006/relationships/image" Target="../media/image24.jpeg"/><Relationship Id="rId28" Type="http://schemas.openxmlformats.org/officeDocument/2006/relationships/hyperlink" Target="https://www.google.ie/url?sa=i&amp;rct=j&amp;q=&amp;esrc=s&amp;source=images&amp;cd=&amp;cad=rja&amp;uact=8&amp;ved=&amp;url=https://www.tripadvisor.co.uk/LocationPhotoDirectLink-g503756-d3387802-i55801019-Egerton_Park-Bexhill_on_Sea_East_Sussex_England.html&amp;psig=AOvVaw0lZqJxAx9qrzKT0pduyk_y&amp;ust=1524581743037347" TargetMode="External"/><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6.png"/><Relationship Id="rId9" Type="http://schemas.openxmlformats.org/officeDocument/2006/relationships/image" Target="../media/image1.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6.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23.png"/><Relationship Id="rId2" Type="http://schemas.openxmlformats.org/officeDocument/2006/relationships/image" Target="../media/image31.emf"/><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34.png"/><Relationship Id="rId4" Type="http://schemas.openxmlformats.org/officeDocument/2006/relationships/image" Target="../media/image33.png"/></Relationships>
</file>

<file path=ppt/slides/_rels/slide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slides/_rels/slide8.xml.rels><?xml version="1.0" encoding="UTF-8" standalone="yes"?>
<Relationships xmlns="http://schemas.openxmlformats.org/package/2006/relationships"><Relationship Id="rId8" Type="http://schemas.openxmlformats.org/officeDocument/2006/relationships/image" Target="../media/image46.emf"/><Relationship Id="rId3" Type="http://schemas.openxmlformats.org/officeDocument/2006/relationships/image" Target="../media/image41.emf"/><Relationship Id="rId7" Type="http://schemas.openxmlformats.org/officeDocument/2006/relationships/image" Target="../media/image45.emf"/><Relationship Id="rId2" Type="http://schemas.openxmlformats.org/officeDocument/2006/relationships/image" Target="../media/image40.emf"/><Relationship Id="rId1" Type="http://schemas.openxmlformats.org/officeDocument/2006/relationships/slideLayout" Target="../slideLayouts/slideLayout7.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 Id="rId9" Type="http://schemas.openxmlformats.org/officeDocument/2006/relationships/image" Target="../media/image47.emf"/></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49.emf"/><Relationship Id="rId7" Type="http://schemas.openxmlformats.org/officeDocument/2006/relationships/image" Target="../media/image34.png"/><Relationship Id="rId2" Type="http://schemas.openxmlformats.org/officeDocument/2006/relationships/image" Target="../media/image48.emf"/><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51.emf"/><Relationship Id="rId4" Type="http://schemas.openxmlformats.org/officeDocument/2006/relationships/image" Target="../media/image50.emf"/><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618739"/>
            <a:ext cx="10058400" cy="3566160"/>
          </a:xfrm>
        </p:spPr>
        <p:txBody>
          <a:bodyPr>
            <a:normAutofit/>
          </a:bodyPr>
          <a:lstStyle/>
          <a:p>
            <a:pPr algn="ctr"/>
            <a:r>
              <a:rPr lang="en-IE" sz="4400" b="1" dirty="0" smtClean="0">
                <a:solidFill>
                  <a:schemeClr val="tx1">
                    <a:lumMod val="75000"/>
                    <a:lumOff val="25000"/>
                  </a:schemeClr>
                </a:solidFill>
              </a:rPr>
              <a:t>Final </a:t>
            </a:r>
            <a:r>
              <a:rPr lang="en-IE" sz="4400" b="1" dirty="0">
                <a:solidFill>
                  <a:schemeClr val="tx1">
                    <a:lumMod val="75000"/>
                    <a:lumOff val="25000"/>
                  </a:schemeClr>
                </a:solidFill>
              </a:rPr>
              <a:t>Report on the Teenage </a:t>
            </a:r>
            <a:r>
              <a:rPr lang="en-IE" sz="4400" b="1" dirty="0" smtClean="0">
                <a:solidFill>
                  <a:schemeClr val="tx1">
                    <a:lumMod val="75000"/>
                    <a:lumOff val="25000"/>
                  </a:schemeClr>
                </a:solidFill>
              </a:rPr>
              <a:t>Study</a:t>
            </a:r>
            <a:br>
              <a:rPr lang="en-IE" sz="4400" b="1" dirty="0" smtClean="0">
                <a:solidFill>
                  <a:schemeClr val="tx1">
                    <a:lumMod val="75000"/>
                    <a:lumOff val="25000"/>
                  </a:schemeClr>
                </a:solidFill>
              </a:rPr>
            </a:br>
            <a:r>
              <a:rPr lang="en-IE" sz="4400" b="1" dirty="0" smtClean="0">
                <a:solidFill>
                  <a:schemeClr val="tx1">
                    <a:lumMod val="75000"/>
                    <a:lumOff val="25000"/>
                  </a:schemeClr>
                </a:solidFill>
              </a:rPr>
              <a:t>with</a:t>
            </a:r>
            <a:r>
              <a:rPr lang="en-IE" sz="4400" b="1" dirty="0">
                <a:solidFill>
                  <a:schemeClr val="tx1">
                    <a:lumMod val="75000"/>
                    <a:lumOff val="25000"/>
                  </a:schemeClr>
                </a:solidFill>
              </a:rPr>
              <a:t/>
            </a:r>
            <a:br>
              <a:rPr lang="en-IE" sz="4400" b="1" dirty="0">
                <a:solidFill>
                  <a:schemeClr val="tx1">
                    <a:lumMod val="75000"/>
                    <a:lumOff val="25000"/>
                  </a:schemeClr>
                </a:solidFill>
              </a:rPr>
            </a:br>
            <a:r>
              <a:rPr lang="en-IE" sz="4400" b="1" dirty="0" smtClean="0">
                <a:solidFill>
                  <a:schemeClr val="tx1">
                    <a:lumMod val="75000"/>
                    <a:lumOff val="25000"/>
                  </a:schemeClr>
                </a:solidFill>
              </a:rPr>
              <a:t>Recommendations</a:t>
            </a:r>
            <a:endParaRPr lang="en-IE" sz="4400" b="1" dirty="0">
              <a:solidFill>
                <a:schemeClr val="tx1">
                  <a:lumMod val="75000"/>
                  <a:lumOff val="25000"/>
                </a:schemeClr>
              </a:solidFill>
            </a:endParaRPr>
          </a:p>
        </p:txBody>
      </p:sp>
      <p:sp>
        <p:nvSpPr>
          <p:cNvPr id="3" name="Subtitle 2"/>
          <p:cNvSpPr>
            <a:spLocks noGrp="1"/>
          </p:cNvSpPr>
          <p:nvPr>
            <p:ph type="subTitle" idx="1"/>
          </p:nvPr>
        </p:nvSpPr>
        <p:spPr>
          <a:xfrm>
            <a:off x="1524000" y="4851583"/>
            <a:ext cx="9144000" cy="1655762"/>
          </a:xfrm>
        </p:spPr>
        <p:txBody>
          <a:bodyPr/>
          <a:lstStyle/>
          <a:p>
            <a:pPr algn="ctr"/>
            <a:r>
              <a:rPr lang="en-IE" dirty="0" smtClean="0"/>
              <a:t>December 2018 / JANUARY 2019</a:t>
            </a:r>
            <a:endParaRPr lang="en-IE" dirty="0"/>
          </a:p>
        </p:txBody>
      </p:sp>
      <p:pic>
        <p:nvPicPr>
          <p:cNvPr id="4"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942" y="557659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44714" y="557659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967" y="84571"/>
            <a:ext cx="3458548" cy="91401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9308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8878" y="1788438"/>
            <a:ext cx="10289060" cy="4154984"/>
          </a:xfrm>
          <a:prstGeom prst="rect">
            <a:avLst/>
          </a:prstGeom>
        </p:spPr>
        <p:txBody>
          <a:bodyPr wrap="square">
            <a:spAutoFit/>
          </a:bodyPr>
          <a:lstStyle/>
          <a:p>
            <a:r>
              <a:rPr lang="en-IE" sz="2400" b="0" i="0" u="none" strike="noStrike" baseline="0" dirty="0" smtClean="0">
                <a:solidFill>
                  <a:schemeClr val="tx1">
                    <a:lumMod val="75000"/>
                    <a:lumOff val="25000"/>
                  </a:schemeClr>
                </a:solidFill>
              </a:rPr>
              <a:t>Delivering the following</a:t>
            </a:r>
            <a:r>
              <a:rPr lang="en-IE" sz="2400" b="0" i="0" u="none" strike="noStrike" dirty="0" smtClean="0">
                <a:solidFill>
                  <a:schemeClr val="tx1">
                    <a:lumMod val="75000"/>
                    <a:lumOff val="25000"/>
                  </a:schemeClr>
                </a:solidFill>
              </a:rPr>
              <a:t> type of facility:</a:t>
            </a:r>
            <a:endParaRPr lang="en-IE" sz="2400" b="0" i="0" u="none" strike="noStrike" baseline="0" dirty="0" smtClean="0">
              <a:solidFill>
                <a:schemeClr val="tx1">
                  <a:lumMod val="75000"/>
                  <a:lumOff val="25000"/>
                </a:schemeClr>
              </a:solidFill>
            </a:endParaRPr>
          </a:p>
          <a:p>
            <a:pPr marL="342900" indent="-342900">
              <a:buAutoNum type="arabicPeriod"/>
            </a:pPr>
            <a:endParaRPr lang="en-IE" sz="2400" dirty="0">
              <a:solidFill>
                <a:schemeClr val="tx1">
                  <a:lumMod val="75000"/>
                  <a:lumOff val="25000"/>
                </a:schemeClr>
              </a:solidFill>
            </a:endParaRPr>
          </a:p>
          <a:p>
            <a:pPr marL="342900" indent="-342900">
              <a:buAutoNum type="arabicPeriod"/>
            </a:pPr>
            <a:r>
              <a:rPr lang="en-IE" sz="2400" b="0" i="0" u="none" strike="noStrike" baseline="0" dirty="0" smtClean="0">
                <a:solidFill>
                  <a:schemeClr val="tx1">
                    <a:lumMod val="75000"/>
                    <a:lumOff val="25000"/>
                  </a:schemeClr>
                </a:solidFill>
              </a:rPr>
              <a:t>A series of </a:t>
            </a:r>
            <a:r>
              <a:rPr lang="en-IE" sz="2400" b="1" i="0" u="none" strike="noStrike" baseline="0" dirty="0" smtClean="0">
                <a:solidFill>
                  <a:schemeClr val="tx1">
                    <a:lumMod val="75000"/>
                    <a:lumOff val="25000"/>
                  </a:schemeClr>
                </a:solidFill>
              </a:rPr>
              <a:t>Outdoor Hangout/Meeting Places </a:t>
            </a:r>
          </a:p>
          <a:p>
            <a:r>
              <a:rPr lang="en-IE" sz="2400" b="0" i="0" u="none" strike="noStrike" baseline="0" dirty="0" smtClean="0">
                <a:solidFill>
                  <a:schemeClr val="tx1">
                    <a:lumMod val="75000"/>
                    <a:lumOff val="25000"/>
                  </a:schemeClr>
                </a:solidFill>
              </a:rPr>
              <a:t>2. </a:t>
            </a:r>
            <a:r>
              <a:rPr lang="en-IE" sz="2400" dirty="0">
                <a:solidFill>
                  <a:schemeClr val="tx1">
                    <a:lumMod val="75000"/>
                    <a:lumOff val="25000"/>
                  </a:schemeClr>
                </a:solidFill>
              </a:rPr>
              <a:t>A</a:t>
            </a:r>
            <a:r>
              <a:rPr lang="en-IE" sz="2400" b="0" i="0" u="none" strike="noStrike" baseline="0" dirty="0" smtClean="0">
                <a:solidFill>
                  <a:schemeClr val="tx1">
                    <a:lumMod val="75000"/>
                    <a:lumOff val="25000"/>
                  </a:schemeClr>
                </a:solidFill>
              </a:rPr>
              <a:t>reas for </a:t>
            </a:r>
            <a:r>
              <a:rPr lang="en-IE" sz="2400" b="1" i="0" u="none" strike="noStrike" baseline="0" dirty="0" smtClean="0">
                <a:solidFill>
                  <a:schemeClr val="tx1">
                    <a:lumMod val="75000"/>
                    <a:lumOff val="25000"/>
                  </a:schemeClr>
                </a:solidFill>
              </a:rPr>
              <a:t>Outdoor Unstructured Physical Activity</a:t>
            </a:r>
            <a:endParaRPr lang="en-IE" sz="2400" b="0" i="0" u="none" strike="noStrike" baseline="0" dirty="0" smtClean="0">
              <a:solidFill>
                <a:schemeClr val="tx1">
                  <a:lumMod val="75000"/>
                  <a:lumOff val="25000"/>
                </a:schemeClr>
              </a:solidFill>
            </a:endParaRPr>
          </a:p>
          <a:p>
            <a:r>
              <a:rPr lang="en-IE" sz="2400" b="0" i="0" u="none" strike="noStrike" baseline="0" dirty="0" smtClean="0">
                <a:solidFill>
                  <a:schemeClr val="tx1">
                    <a:lumMod val="75000"/>
                    <a:lumOff val="25000"/>
                  </a:schemeClr>
                </a:solidFill>
              </a:rPr>
              <a:t>3. Providing</a:t>
            </a:r>
            <a:r>
              <a:rPr lang="en-IE" sz="2400" b="0" i="0" u="none" strike="noStrike" dirty="0" smtClean="0">
                <a:solidFill>
                  <a:schemeClr val="tx1">
                    <a:lumMod val="75000"/>
                    <a:lumOff val="25000"/>
                  </a:schemeClr>
                </a:solidFill>
              </a:rPr>
              <a:t> </a:t>
            </a:r>
            <a:r>
              <a:rPr lang="en-IE" sz="2400" b="1" i="0" u="none" strike="noStrike" baseline="0" dirty="0" smtClean="0">
                <a:solidFill>
                  <a:schemeClr val="tx1">
                    <a:lumMod val="75000"/>
                    <a:lumOff val="25000"/>
                  </a:schemeClr>
                </a:solidFill>
              </a:rPr>
              <a:t>Indoor Hangout / Meeting Places such as:</a:t>
            </a:r>
          </a:p>
          <a:p>
            <a:pPr marL="342900" indent="-342900">
              <a:buFont typeface="Arial" panose="020B0604020202020204" pitchFamily="34" charset="0"/>
              <a:buChar char="•"/>
            </a:pPr>
            <a:r>
              <a:rPr lang="en-IE" sz="2400" b="1" i="0" u="none" strike="noStrike" baseline="0" dirty="0" smtClean="0">
                <a:solidFill>
                  <a:schemeClr val="tx1">
                    <a:lumMod val="75000"/>
                    <a:lumOff val="25000"/>
                  </a:schemeClr>
                </a:solidFill>
              </a:rPr>
              <a:t> </a:t>
            </a:r>
            <a:r>
              <a:rPr lang="en-IE" sz="2400" b="0" i="0" u="none" strike="noStrike" baseline="0" dirty="0" smtClean="0">
                <a:solidFill>
                  <a:schemeClr val="tx1">
                    <a:lumMod val="75000"/>
                    <a:lumOff val="25000"/>
                  </a:schemeClr>
                </a:solidFill>
              </a:rPr>
              <a:t> </a:t>
            </a:r>
            <a:r>
              <a:rPr lang="en-IE" sz="2400" b="1" i="0" u="none" strike="noStrike" baseline="0" dirty="0" smtClean="0">
                <a:solidFill>
                  <a:schemeClr val="tx1">
                    <a:lumMod val="75000"/>
                    <a:lumOff val="25000"/>
                  </a:schemeClr>
                </a:solidFill>
              </a:rPr>
              <a:t>Unstructured Hangout Areas in Community Centres</a:t>
            </a:r>
            <a:r>
              <a:rPr lang="en-IE" sz="2400" b="0" i="0" u="none" strike="noStrike" baseline="0" dirty="0" smtClean="0">
                <a:solidFill>
                  <a:schemeClr val="tx1">
                    <a:lumMod val="75000"/>
                    <a:lumOff val="25000"/>
                  </a:schemeClr>
                </a:solidFill>
              </a:rPr>
              <a:t> </a:t>
            </a:r>
          </a:p>
          <a:p>
            <a:r>
              <a:rPr lang="en-IE" sz="2400" b="0" i="0" u="none" strike="noStrike" baseline="0" dirty="0" smtClean="0">
                <a:solidFill>
                  <a:schemeClr val="tx1">
                    <a:lumMod val="75000"/>
                    <a:lumOff val="25000"/>
                  </a:schemeClr>
                </a:solidFill>
              </a:rPr>
              <a:t>	</a:t>
            </a:r>
            <a:r>
              <a:rPr lang="en-IE" sz="2400" dirty="0" smtClean="0">
                <a:solidFill>
                  <a:schemeClr val="tx1">
                    <a:lumMod val="75000"/>
                    <a:lumOff val="25000"/>
                  </a:schemeClr>
                </a:solidFill>
              </a:rPr>
              <a:t>and</a:t>
            </a:r>
            <a:endParaRPr lang="en-IE" sz="2400" b="0" i="0" u="none" strike="noStrike" baseline="0" dirty="0" smtClean="0">
              <a:solidFill>
                <a:schemeClr val="tx1">
                  <a:lumMod val="75000"/>
                  <a:lumOff val="25000"/>
                </a:schemeClr>
              </a:solidFill>
            </a:endParaRPr>
          </a:p>
          <a:p>
            <a:pPr marL="342900" indent="-342900">
              <a:buFont typeface="Arial" panose="020B0604020202020204" pitchFamily="34" charset="0"/>
              <a:buChar char="•"/>
            </a:pPr>
            <a:r>
              <a:rPr lang="en-IE" sz="2400" b="1" dirty="0">
                <a:solidFill>
                  <a:schemeClr val="tx1">
                    <a:lumMod val="75000"/>
                    <a:lumOff val="25000"/>
                  </a:schemeClr>
                </a:solidFill>
              </a:rPr>
              <a:t> </a:t>
            </a:r>
            <a:r>
              <a:rPr lang="en-IE" sz="2400" b="1" dirty="0" smtClean="0">
                <a:solidFill>
                  <a:schemeClr val="tx1">
                    <a:lumMod val="75000"/>
                    <a:lumOff val="25000"/>
                  </a:schemeClr>
                </a:solidFill>
              </a:rPr>
              <a:t> </a:t>
            </a:r>
            <a:r>
              <a:rPr lang="en-IE" sz="2400" b="1" i="0" u="none" strike="noStrike" baseline="0" dirty="0" smtClean="0">
                <a:solidFill>
                  <a:schemeClr val="tx1">
                    <a:lumMod val="75000"/>
                    <a:lumOff val="25000"/>
                  </a:schemeClr>
                </a:solidFill>
              </a:rPr>
              <a:t>Cafés in</a:t>
            </a:r>
            <a:r>
              <a:rPr lang="en-IE" sz="2400" b="1" i="0" u="none" strike="noStrike" dirty="0" smtClean="0">
                <a:solidFill>
                  <a:schemeClr val="tx1">
                    <a:lumMod val="75000"/>
                    <a:lumOff val="25000"/>
                  </a:schemeClr>
                </a:solidFill>
              </a:rPr>
              <a:t> </a:t>
            </a:r>
            <a:r>
              <a:rPr lang="en-IE" sz="2400" b="1" i="0" u="none" strike="noStrike" baseline="0" dirty="0" smtClean="0">
                <a:solidFill>
                  <a:schemeClr val="tx1">
                    <a:lumMod val="75000"/>
                    <a:lumOff val="25000"/>
                  </a:schemeClr>
                </a:solidFill>
              </a:rPr>
              <a:t>Parks. </a:t>
            </a:r>
          </a:p>
          <a:p>
            <a:endParaRPr lang="en-IE" sz="2400" b="1" dirty="0" smtClean="0">
              <a:solidFill>
                <a:schemeClr val="tx1">
                  <a:lumMod val="75000"/>
                  <a:lumOff val="25000"/>
                </a:schemeClr>
              </a:solidFill>
            </a:endParaRPr>
          </a:p>
          <a:p>
            <a:r>
              <a:rPr lang="en-IE" sz="2400" b="1" dirty="0" smtClean="0">
                <a:solidFill>
                  <a:schemeClr val="tx1">
                    <a:lumMod val="75000"/>
                    <a:lumOff val="25000"/>
                  </a:schemeClr>
                </a:solidFill>
              </a:rPr>
              <a:t>Provision has been made in the capital budget for Year 1 of a 3 Year delivery programme.</a:t>
            </a:r>
            <a:endParaRPr lang="en-IE" sz="2400" dirty="0">
              <a:solidFill>
                <a:schemeClr val="tx1">
                  <a:lumMod val="75000"/>
                  <a:lumOff val="25000"/>
                </a:schemeClr>
              </a:solidFill>
            </a:endParaRPr>
          </a:p>
        </p:txBody>
      </p:sp>
      <p:sp>
        <p:nvSpPr>
          <p:cNvPr id="4" name="Rectangle 3"/>
          <p:cNvSpPr/>
          <p:nvPr/>
        </p:nvSpPr>
        <p:spPr>
          <a:xfrm>
            <a:off x="408878" y="664558"/>
            <a:ext cx="12120465" cy="523220"/>
          </a:xfrm>
          <a:prstGeom prst="rect">
            <a:avLst/>
          </a:prstGeom>
        </p:spPr>
        <p:txBody>
          <a:bodyPr wrap="square">
            <a:spAutoFit/>
          </a:bodyPr>
          <a:lstStyle/>
          <a:p>
            <a:r>
              <a:rPr lang="en-IE" sz="2800" b="1" i="0" u="none" strike="noStrike" baseline="0" dirty="0" smtClean="0">
                <a:solidFill>
                  <a:schemeClr val="tx1">
                    <a:lumMod val="75000"/>
                    <a:lumOff val="25000"/>
                  </a:schemeClr>
                </a:solidFill>
              </a:rPr>
              <a:t>Proposed Teenage Facility Programme 2019-2021:</a:t>
            </a:r>
          </a:p>
        </p:txBody>
      </p:sp>
      <p:pic>
        <p:nvPicPr>
          <p:cNvPr id="6"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6671" y="557155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5167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24492" y="923378"/>
            <a:ext cx="10289060" cy="5232202"/>
          </a:xfrm>
          <a:prstGeom prst="rect">
            <a:avLst/>
          </a:prstGeom>
        </p:spPr>
        <p:txBody>
          <a:bodyPr wrap="square">
            <a:spAutoFit/>
          </a:bodyPr>
          <a:lstStyle/>
          <a:p>
            <a:r>
              <a:rPr lang="en-IE" sz="2000" b="1" dirty="0" smtClean="0">
                <a:solidFill>
                  <a:prstClr val="black">
                    <a:lumMod val="75000"/>
                    <a:lumOff val="25000"/>
                  </a:prstClr>
                </a:solidFill>
              </a:rPr>
              <a:t>Clondalkin</a:t>
            </a:r>
          </a:p>
          <a:p>
            <a:pPr lvl="0"/>
            <a:r>
              <a:rPr lang="en-IE" sz="1400" dirty="0" err="1"/>
              <a:t>Collinstown</a:t>
            </a:r>
            <a:r>
              <a:rPr lang="en-IE" sz="1400" dirty="0"/>
              <a:t> </a:t>
            </a:r>
            <a:r>
              <a:rPr lang="en-IE" sz="1400" dirty="0" smtClean="0"/>
              <a:t>Park: A </a:t>
            </a:r>
            <a:r>
              <a:rPr lang="en-IE" sz="1400" dirty="0"/>
              <a:t>robust area of activity for teenagers, with a goal, basketball net and a large play equipment items, provision of </a:t>
            </a:r>
            <a:r>
              <a:rPr lang="en-IE" sz="1400" dirty="0" err="1"/>
              <a:t>wi-fi</a:t>
            </a:r>
            <a:r>
              <a:rPr lang="en-IE" sz="1400" dirty="0"/>
              <a:t> and seating scattered throughout the </a:t>
            </a:r>
            <a:r>
              <a:rPr lang="en-IE" sz="1400" dirty="0" smtClean="0"/>
              <a:t>area. Estimate</a:t>
            </a:r>
            <a:r>
              <a:rPr lang="en-IE" sz="1400" dirty="0"/>
              <a:t>: €120,000</a:t>
            </a:r>
          </a:p>
          <a:p>
            <a:endParaRPr lang="en-IE" sz="2000" b="1" dirty="0" smtClean="0">
              <a:solidFill>
                <a:prstClr val="black">
                  <a:lumMod val="75000"/>
                  <a:lumOff val="25000"/>
                </a:prstClr>
              </a:solidFill>
            </a:endParaRPr>
          </a:p>
          <a:p>
            <a:r>
              <a:rPr lang="en-IE" sz="2000" b="1" dirty="0" smtClean="0">
                <a:solidFill>
                  <a:prstClr val="black">
                    <a:lumMod val="75000"/>
                    <a:lumOff val="25000"/>
                  </a:prstClr>
                </a:solidFill>
              </a:rPr>
              <a:t>Lucan</a:t>
            </a:r>
            <a:r>
              <a:rPr lang="en-IE" sz="2000" b="1" dirty="0" smtClean="0">
                <a:solidFill>
                  <a:prstClr val="black">
                    <a:lumMod val="75000"/>
                    <a:lumOff val="25000"/>
                  </a:prstClr>
                </a:solidFill>
              </a:rPr>
              <a:t>:</a:t>
            </a:r>
          </a:p>
          <a:p>
            <a:r>
              <a:rPr lang="en-IE" sz="1400" dirty="0" err="1" smtClean="0">
                <a:solidFill>
                  <a:prstClr val="black">
                    <a:lumMod val="75000"/>
                    <a:lumOff val="25000"/>
                  </a:prstClr>
                </a:solidFill>
              </a:rPr>
              <a:t>Griffeen</a:t>
            </a:r>
            <a:r>
              <a:rPr lang="en-IE" sz="1400" dirty="0" smtClean="0">
                <a:solidFill>
                  <a:prstClr val="black">
                    <a:lumMod val="75000"/>
                    <a:lumOff val="25000"/>
                  </a:prstClr>
                </a:solidFill>
              </a:rPr>
              <a:t> Park Esker side: </a:t>
            </a:r>
            <a:r>
              <a:rPr lang="en-IE" sz="1400" dirty="0">
                <a:solidFill>
                  <a:prstClr val="black">
                    <a:lumMod val="75000"/>
                    <a:lumOff val="25000"/>
                  </a:prstClr>
                </a:solidFill>
              </a:rPr>
              <a:t>Enhance </a:t>
            </a:r>
            <a:r>
              <a:rPr lang="en-IE" sz="1400" dirty="0" smtClean="0">
                <a:solidFill>
                  <a:prstClr val="black">
                    <a:lumMod val="75000"/>
                    <a:lumOff val="25000"/>
                  </a:prstClr>
                </a:solidFill>
              </a:rPr>
              <a:t>informal ball-wall </a:t>
            </a:r>
            <a:r>
              <a:rPr lang="en-IE" sz="1400" dirty="0">
                <a:solidFill>
                  <a:prstClr val="black">
                    <a:lumMod val="75000"/>
                    <a:lumOff val="25000"/>
                  </a:prstClr>
                </a:solidFill>
              </a:rPr>
              <a:t>meeting </a:t>
            </a:r>
            <a:r>
              <a:rPr lang="en-IE" sz="1400" dirty="0" smtClean="0">
                <a:solidFill>
                  <a:prstClr val="black">
                    <a:lumMod val="75000"/>
                    <a:lumOff val="25000"/>
                  </a:prstClr>
                </a:solidFill>
              </a:rPr>
              <a:t>area </a:t>
            </a:r>
            <a:r>
              <a:rPr lang="en-IE" sz="1400" dirty="0">
                <a:solidFill>
                  <a:prstClr val="black">
                    <a:lumMod val="75000"/>
                    <a:lumOff val="25000"/>
                  </a:prstClr>
                </a:solidFill>
              </a:rPr>
              <a:t>for teenagers interested in sport. It is proposed to augment the facilities at this location to allow for multi-use by a wider section of </a:t>
            </a:r>
            <a:r>
              <a:rPr lang="en-IE" sz="1400" dirty="0" smtClean="0">
                <a:solidFill>
                  <a:prstClr val="black">
                    <a:lumMod val="75000"/>
                    <a:lumOff val="25000"/>
                  </a:prstClr>
                </a:solidFill>
              </a:rPr>
              <a:t>teenagers. </a:t>
            </a:r>
            <a:r>
              <a:rPr lang="en-IE" sz="1400" dirty="0" smtClean="0">
                <a:solidFill>
                  <a:prstClr val="black">
                    <a:lumMod val="75000"/>
                    <a:lumOff val="25000"/>
                  </a:prstClr>
                </a:solidFill>
              </a:rPr>
              <a:t>Provision of </a:t>
            </a:r>
            <a:r>
              <a:rPr lang="en-IE" sz="1400" dirty="0" smtClean="0">
                <a:solidFill>
                  <a:prstClr val="black">
                    <a:lumMod val="75000"/>
                    <a:lumOff val="25000"/>
                  </a:prstClr>
                </a:solidFill>
              </a:rPr>
              <a:t>a </a:t>
            </a:r>
            <a:r>
              <a:rPr lang="en-IE" sz="1400" dirty="0">
                <a:solidFill>
                  <a:prstClr val="black">
                    <a:lumMod val="75000"/>
                    <a:lumOff val="25000"/>
                  </a:prstClr>
                </a:solidFill>
              </a:rPr>
              <a:t>tea shop / coffee-pod facility to serve this area of the park </a:t>
            </a:r>
            <a:r>
              <a:rPr lang="en-IE" sz="1400" dirty="0" smtClean="0">
                <a:solidFill>
                  <a:prstClr val="black">
                    <a:lumMod val="75000"/>
                    <a:lumOff val="25000"/>
                  </a:prstClr>
                </a:solidFill>
              </a:rPr>
              <a:t>and which would also </a:t>
            </a:r>
            <a:r>
              <a:rPr lang="en-IE" sz="1400" dirty="0">
                <a:solidFill>
                  <a:prstClr val="black">
                    <a:lumMod val="75000"/>
                    <a:lumOff val="25000"/>
                  </a:prstClr>
                </a:solidFill>
              </a:rPr>
              <a:t>provide both supervision and toilet facilities to park users. </a:t>
            </a:r>
            <a:r>
              <a:rPr lang="en-IE" sz="1400" dirty="0" smtClean="0">
                <a:solidFill>
                  <a:prstClr val="black">
                    <a:lumMod val="75000"/>
                    <a:lumOff val="25000"/>
                  </a:prstClr>
                </a:solidFill>
              </a:rPr>
              <a:t>Provide </a:t>
            </a:r>
            <a:r>
              <a:rPr lang="en-IE" sz="1400" dirty="0" smtClean="0">
                <a:solidFill>
                  <a:prstClr val="black">
                    <a:lumMod val="75000"/>
                    <a:lumOff val="25000"/>
                  </a:prstClr>
                </a:solidFill>
              </a:rPr>
              <a:t>further seating</a:t>
            </a:r>
            <a:r>
              <a:rPr lang="en-IE" sz="1400" dirty="0">
                <a:solidFill>
                  <a:prstClr val="black">
                    <a:lumMod val="75000"/>
                    <a:lumOff val="25000"/>
                  </a:prstClr>
                </a:solidFill>
              </a:rPr>
              <a:t> </a:t>
            </a:r>
            <a:r>
              <a:rPr lang="en-IE" sz="1400" dirty="0" smtClean="0">
                <a:solidFill>
                  <a:prstClr val="black">
                    <a:lumMod val="75000"/>
                    <a:lumOff val="25000"/>
                  </a:prstClr>
                </a:solidFill>
              </a:rPr>
              <a:t>and</a:t>
            </a:r>
            <a:r>
              <a:rPr lang="en-IE" sz="1400" dirty="0" smtClean="0">
                <a:solidFill>
                  <a:prstClr val="black">
                    <a:lumMod val="75000"/>
                    <a:lumOff val="25000"/>
                  </a:prstClr>
                </a:solidFill>
              </a:rPr>
              <a:t> </a:t>
            </a:r>
            <a:r>
              <a:rPr lang="en-IE" sz="1400" dirty="0" err="1" smtClean="0">
                <a:solidFill>
                  <a:prstClr val="black">
                    <a:lumMod val="75000"/>
                    <a:lumOff val="25000"/>
                  </a:prstClr>
                </a:solidFill>
              </a:rPr>
              <a:t>wi-fi</a:t>
            </a:r>
            <a:r>
              <a:rPr lang="en-IE" sz="1400" dirty="0" smtClean="0">
                <a:solidFill>
                  <a:prstClr val="black">
                    <a:lumMod val="75000"/>
                    <a:lumOff val="25000"/>
                  </a:prstClr>
                </a:solidFill>
              </a:rPr>
              <a:t>. </a:t>
            </a:r>
            <a:r>
              <a:rPr lang="en-IE" sz="1400" dirty="0" smtClean="0">
                <a:solidFill>
                  <a:prstClr val="black">
                    <a:lumMod val="75000"/>
                    <a:lumOff val="25000"/>
                  </a:prstClr>
                </a:solidFill>
              </a:rPr>
              <a:t>Estimate </a:t>
            </a:r>
            <a:r>
              <a:rPr lang="en-IE" sz="1400" dirty="0">
                <a:solidFill>
                  <a:prstClr val="black">
                    <a:lumMod val="75000"/>
                    <a:lumOff val="25000"/>
                  </a:prstClr>
                </a:solidFill>
              </a:rPr>
              <a:t>€120,000</a:t>
            </a:r>
          </a:p>
          <a:p>
            <a:endParaRPr lang="en-IE" sz="2000" b="1" dirty="0" smtClean="0">
              <a:solidFill>
                <a:prstClr val="black">
                  <a:lumMod val="75000"/>
                  <a:lumOff val="25000"/>
                </a:prstClr>
              </a:solidFill>
            </a:endParaRPr>
          </a:p>
          <a:p>
            <a:r>
              <a:rPr lang="en-IE" sz="2000" b="1" dirty="0" smtClean="0">
                <a:solidFill>
                  <a:prstClr val="black">
                    <a:lumMod val="75000"/>
                    <a:lumOff val="25000"/>
                  </a:prstClr>
                </a:solidFill>
              </a:rPr>
              <a:t>Rathfarnham:</a:t>
            </a:r>
          </a:p>
          <a:p>
            <a:pPr lvl="0"/>
            <a:r>
              <a:rPr lang="en-IE" sz="1400" dirty="0" err="1"/>
              <a:t>Ballycragh</a:t>
            </a:r>
            <a:r>
              <a:rPr lang="en-IE" sz="1400" dirty="0"/>
              <a:t> </a:t>
            </a:r>
            <a:r>
              <a:rPr lang="en-IE" sz="1400" dirty="0" smtClean="0"/>
              <a:t>Park: Formal </a:t>
            </a:r>
            <a:r>
              <a:rPr lang="en-IE" sz="1400" dirty="0"/>
              <a:t>play space / activity area for teenagers with equipment designed for use by older children. Providing a formal meeting place for teenagers with </a:t>
            </a:r>
            <a:r>
              <a:rPr lang="en-IE" sz="1400" dirty="0" smtClean="0"/>
              <a:t>seating, </a:t>
            </a:r>
            <a:r>
              <a:rPr lang="en-IE" sz="1400" dirty="0" err="1"/>
              <a:t>wi-fi</a:t>
            </a:r>
            <a:r>
              <a:rPr lang="en-IE" sz="1400" dirty="0"/>
              <a:t> and an area of activity.</a:t>
            </a:r>
          </a:p>
          <a:p>
            <a:r>
              <a:rPr lang="en-IE" sz="1400" dirty="0"/>
              <a:t>Estimate: €</a:t>
            </a:r>
            <a:r>
              <a:rPr lang="en-IE" sz="1400" dirty="0" smtClean="0"/>
              <a:t>110,000</a:t>
            </a:r>
            <a:endParaRPr lang="en-IE" sz="1400" dirty="0"/>
          </a:p>
          <a:p>
            <a:endParaRPr lang="en-IE" sz="2000" b="1" dirty="0">
              <a:solidFill>
                <a:prstClr val="black">
                  <a:lumMod val="75000"/>
                  <a:lumOff val="25000"/>
                </a:prstClr>
              </a:solidFill>
            </a:endParaRPr>
          </a:p>
          <a:p>
            <a:r>
              <a:rPr lang="en-IE" sz="2000" b="1" dirty="0" smtClean="0">
                <a:solidFill>
                  <a:prstClr val="black">
                    <a:lumMod val="75000"/>
                    <a:lumOff val="25000"/>
                  </a:prstClr>
                </a:solidFill>
              </a:rPr>
              <a:t>Tallaght:</a:t>
            </a:r>
          </a:p>
          <a:p>
            <a:r>
              <a:rPr lang="en-IE" sz="1400" dirty="0" smtClean="0"/>
              <a:t>Kingswood: Giant </a:t>
            </a:r>
            <a:r>
              <a:rPr lang="en-IE" sz="1400" dirty="0"/>
              <a:t>bench as a formal meeting area for teenagers, include </a:t>
            </a:r>
            <a:r>
              <a:rPr lang="en-IE" sz="1400" dirty="0" smtClean="0"/>
              <a:t>other large play </a:t>
            </a:r>
            <a:r>
              <a:rPr lang="en-IE" sz="1400" dirty="0"/>
              <a:t>type equipment for older children and </a:t>
            </a:r>
            <a:r>
              <a:rPr lang="en-IE" sz="1400" dirty="0" err="1"/>
              <a:t>wi-fi</a:t>
            </a:r>
            <a:r>
              <a:rPr lang="en-IE" sz="1400" dirty="0"/>
              <a:t> provision</a:t>
            </a:r>
            <a:r>
              <a:rPr lang="en-IE" sz="1400" dirty="0" smtClean="0"/>
              <a:t>. Estimate</a:t>
            </a:r>
            <a:r>
              <a:rPr lang="en-IE" sz="1400" dirty="0"/>
              <a:t>: </a:t>
            </a:r>
            <a:r>
              <a:rPr lang="en-IE" sz="1400" dirty="0" smtClean="0"/>
              <a:t>€40,000</a:t>
            </a:r>
            <a:endParaRPr lang="en-IE" sz="1400" dirty="0"/>
          </a:p>
          <a:p>
            <a:pPr lvl="0"/>
            <a:r>
              <a:rPr lang="en-IE" sz="1400" dirty="0" err="1" smtClean="0"/>
              <a:t>Avonbeg</a:t>
            </a:r>
            <a:r>
              <a:rPr lang="en-IE" sz="1400" dirty="0" smtClean="0"/>
              <a:t>: </a:t>
            </a:r>
            <a:r>
              <a:rPr lang="en-IE" sz="1400" dirty="0"/>
              <a:t>A MUGA type </a:t>
            </a:r>
            <a:r>
              <a:rPr lang="en-IE" sz="1400" dirty="0" smtClean="0"/>
              <a:t>facility </a:t>
            </a:r>
            <a:r>
              <a:rPr lang="en-IE" sz="1400" dirty="0"/>
              <a:t>was agreed in principal during the </a:t>
            </a:r>
            <a:r>
              <a:rPr lang="en-IE" sz="1400" dirty="0" err="1"/>
              <a:t>playspace</a:t>
            </a:r>
            <a:r>
              <a:rPr lang="en-IE" sz="1400" dirty="0"/>
              <a:t> programme, close to the existing </a:t>
            </a:r>
            <a:r>
              <a:rPr lang="en-IE" sz="1400" dirty="0" err="1" smtClean="0"/>
              <a:t>playspace</a:t>
            </a:r>
            <a:r>
              <a:rPr lang="en-IE" sz="1400" dirty="0" smtClean="0"/>
              <a:t>. Estimate</a:t>
            </a:r>
            <a:r>
              <a:rPr lang="en-IE" sz="1400" dirty="0"/>
              <a:t>: 80,000</a:t>
            </a:r>
          </a:p>
          <a:p>
            <a:endParaRPr lang="en-IE" sz="2000" b="1" dirty="0" smtClean="0">
              <a:solidFill>
                <a:prstClr val="black">
                  <a:lumMod val="75000"/>
                  <a:lumOff val="25000"/>
                </a:prstClr>
              </a:solidFill>
            </a:endParaRPr>
          </a:p>
          <a:p>
            <a:endParaRPr lang="en-IE" sz="2000" b="1" dirty="0">
              <a:solidFill>
                <a:prstClr val="black">
                  <a:lumMod val="75000"/>
                  <a:lumOff val="25000"/>
                </a:prstClr>
              </a:solidFill>
            </a:endParaRPr>
          </a:p>
        </p:txBody>
      </p:sp>
      <p:sp>
        <p:nvSpPr>
          <p:cNvPr id="4" name="Rectangle 3"/>
          <p:cNvSpPr/>
          <p:nvPr/>
        </p:nvSpPr>
        <p:spPr>
          <a:xfrm>
            <a:off x="71535" y="103498"/>
            <a:ext cx="12120465" cy="523220"/>
          </a:xfrm>
          <a:prstGeom prst="rect">
            <a:avLst/>
          </a:prstGeom>
        </p:spPr>
        <p:txBody>
          <a:bodyPr wrap="square">
            <a:spAutoFit/>
          </a:bodyPr>
          <a:lstStyle/>
          <a:p>
            <a:r>
              <a:rPr lang="en-IE" sz="2800" b="1" smtClean="0">
                <a:solidFill>
                  <a:prstClr val="black">
                    <a:lumMod val="75000"/>
                    <a:lumOff val="25000"/>
                  </a:prstClr>
                </a:solidFill>
              </a:rPr>
              <a:t>Proposed Initial </a:t>
            </a:r>
            <a:r>
              <a:rPr lang="en-IE" sz="2800" b="1" dirty="0" smtClean="0">
                <a:solidFill>
                  <a:prstClr val="black">
                    <a:lumMod val="75000"/>
                    <a:lumOff val="25000"/>
                  </a:prstClr>
                </a:solidFill>
              </a:rPr>
              <a:t>Projects 2019 </a:t>
            </a:r>
          </a:p>
        </p:txBody>
      </p:sp>
      <p:pic>
        <p:nvPicPr>
          <p:cNvPr id="6"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6671" y="557155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923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43" y="-640808"/>
            <a:ext cx="10058400" cy="1450757"/>
          </a:xfrm>
        </p:spPr>
        <p:txBody>
          <a:bodyPr/>
          <a:lstStyle/>
          <a:p>
            <a:r>
              <a:rPr lang="en-IE" dirty="0" smtClean="0"/>
              <a:t>Background</a:t>
            </a:r>
            <a:endParaRPr lang="en-IE" dirty="0"/>
          </a:p>
        </p:txBody>
      </p:sp>
      <p:sp>
        <p:nvSpPr>
          <p:cNvPr id="3" name="Content Placeholder 2"/>
          <p:cNvSpPr>
            <a:spLocks noGrp="1"/>
          </p:cNvSpPr>
          <p:nvPr>
            <p:ph idx="1"/>
          </p:nvPr>
        </p:nvSpPr>
        <p:spPr>
          <a:xfrm>
            <a:off x="186614" y="932361"/>
            <a:ext cx="10515600" cy="5052970"/>
          </a:xfrm>
        </p:spPr>
        <p:txBody>
          <a:bodyPr>
            <a:normAutofit/>
          </a:bodyPr>
          <a:lstStyle/>
          <a:p>
            <a:pPr>
              <a:buFont typeface="Courier New" panose="02070309020205020404" pitchFamily="49" charset="0"/>
              <a:buChar char="o"/>
            </a:pPr>
            <a:r>
              <a:rPr lang="en-IE" dirty="0"/>
              <a:t>During the roll out of the </a:t>
            </a:r>
            <a:r>
              <a:rPr lang="en-IE" dirty="0" err="1" smtClean="0"/>
              <a:t>playspace</a:t>
            </a:r>
            <a:r>
              <a:rPr lang="en-IE" dirty="0" smtClean="0"/>
              <a:t> </a:t>
            </a:r>
            <a:r>
              <a:rPr lang="en-IE" dirty="0"/>
              <a:t>programme, </a:t>
            </a:r>
            <a:r>
              <a:rPr lang="en-IE" dirty="0" smtClean="0"/>
              <a:t>there </a:t>
            </a:r>
            <a:r>
              <a:rPr lang="en-IE" dirty="0"/>
              <a:t>were repeated requests for the provision of additional facilities </a:t>
            </a:r>
            <a:r>
              <a:rPr lang="en-IE" dirty="0" smtClean="0"/>
              <a:t>for older </a:t>
            </a:r>
            <a:r>
              <a:rPr lang="en-IE" dirty="0"/>
              <a:t>children </a:t>
            </a:r>
            <a:r>
              <a:rPr lang="en-IE" dirty="0" smtClean="0"/>
              <a:t>and teenagers. </a:t>
            </a:r>
          </a:p>
          <a:p>
            <a:pPr>
              <a:buFont typeface="Courier New" panose="02070309020205020404" pitchFamily="49" charset="0"/>
              <a:buChar char="o"/>
            </a:pPr>
            <a:r>
              <a:rPr lang="en-IE" dirty="0" smtClean="0"/>
              <a:t>Allied </a:t>
            </a:r>
            <a:r>
              <a:rPr lang="en-IE" dirty="0"/>
              <a:t>to this was </a:t>
            </a:r>
            <a:r>
              <a:rPr lang="en-IE" dirty="0" smtClean="0"/>
              <a:t>the use </a:t>
            </a:r>
            <a:r>
              <a:rPr lang="en-IE" dirty="0"/>
              <a:t>of the new </a:t>
            </a:r>
            <a:r>
              <a:rPr lang="en-IE" dirty="0" err="1"/>
              <a:t>playspaces</a:t>
            </a:r>
            <a:r>
              <a:rPr lang="en-IE" dirty="0"/>
              <a:t> by teenagers which sometimes </a:t>
            </a:r>
            <a:r>
              <a:rPr lang="en-IE" dirty="0" smtClean="0"/>
              <a:t>led to conflicts with other users.</a:t>
            </a:r>
            <a:endParaRPr lang="en-IE" dirty="0"/>
          </a:p>
          <a:p>
            <a:pPr>
              <a:buFont typeface="Courier New" panose="02070309020205020404" pitchFamily="49" charset="0"/>
              <a:buChar char="o"/>
            </a:pPr>
            <a:r>
              <a:rPr lang="en-IE" dirty="0" smtClean="0"/>
              <a:t>Teenagers regularly expressed the view that they were being excluded from facilities which they believed that they should have access to.  </a:t>
            </a:r>
          </a:p>
          <a:p>
            <a:pPr>
              <a:buFont typeface="Courier New" panose="02070309020205020404" pitchFamily="49" charset="0"/>
              <a:buChar char="o"/>
            </a:pPr>
            <a:r>
              <a:rPr lang="en-IE" dirty="0" smtClean="0"/>
              <a:t>In 2017 it was decided to carry out a </a:t>
            </a:r>
            <a:r>
              <a:rPr lang="en-IE" dirty="0"/>
              <a:t>study regarding the facilities for teenagers in parks and open spaces in South Dublin County; including the consideration of an increased provision of Youth Cafés where appropriate within parks and open space locations. </a:t>
            </a:r>
          </a:p>
          <a:p>
            <a:pPr>
              <a:buFont typeface="Courier New" panose="02070309020205020404" pitchFamily="49" charset="0"/>
              <a:buChar char="o"/>
            </a:pPr>
            <a:r>
              <a:rPr lang="en-IE" dirty="0" smtClean="0"/>
              <a:t>In 2018 consultation was carried out to identify the </a:t>
            </a:r>
            <a:r>
              <a:rPr lang="en-IE" dirty="0"/>
              <a:t>current level of </a:t>
            </a:r>
            <a:r>
              <a:rPr lang="en-IE" dirty="0" smtClean="0"/>
              <a:t>provision for teenagers, assess of needs and Identify opportunities for future provision of facilities and services</a:t>
            </a:r>
            <a:endParaRPr lang="en-IE" dirty="0"/>
          </a:p>
        </p:txBody>
      </p:sp>
      <p:pic>
        <p:nvPicPr>
          <p:cNvPr id="4" name="Picture 2" descr="Image result for teen spac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Image result for south dublin count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43" y="6082864"/>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0" descr="Image result for south dublin county council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33321" y="610774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teens having fu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16" y="4734572"/>
            <a:ext cx="3518694" cy="1980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4580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utoShape 4" descr="Image result for south dublin county council logo"/>
          <p:cNvSpPr>
            <a:spLocks noChangeAspect="1" noChangeArrowheads="1"/>
          </p:cNvSpPr>
          <p:nvPr/>
        </p:nvSpPr>
        <p:spPr bwMode="auto">
          <a:xfrm>
            <a:off x="1556413" y="-30095"/>
            <a:ext cx="63500" cy="63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9051" tIns="9525" rIns="19051" bIns="9525" numCol="1" anchor="t" anchorCtr="0" compatLnSpc="1">
            <a:prstTxWarp prst="textNoShape">
              <a:avLst/>
            </a:prstTxWarp>
          </a:bodyPr>
          <a:lstStyle/>
          <a:p>
            <a:endParaRPr lang="en-IE" sz="331">
              <a:latin typeface="Verdana" panose="020B0604030504040204" pitchFamily="34" charset="0"/>
              <a:ea typeface="Verdana" panose="020B0604030504040204" pitchFamily="34" charset="0"/>
              <a:cs typeface="Verdana" panose="020B0604030504040204" pitchFamily="34" charset="0"/>
            </a:endParaRPr>
          </a:p>
        </p:txBody>
      </p:sp>
      <p:sp>
        <p:nvSpPr>
          <p:cNvPr id="25" name="AutoShape 6" descr="Image result for south dublin county council logo"/>
          <p:cNvSpPr>
            <a:spLocks noChangeAspect="1" noChangeArrowheads="1"/>
          </p:cNvSpPr>
          <p:nvPr/>
        </p:nvSpPr>
        <p:spPr bwMode="auto">
          <a:xfrm>
            <a:off x="1588162" y="1654"/>
            <a:ext cx="63500" cy="63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9051" tIns="9525" rIns="19051" bIns="9525" numCol="1" anchor="t" anchorCtr="0" compatLnSpc="1">
            <a:prstTxWarp prst="textNoShape">
              <a:avLst/>
            </a:prstTxWarp>
          </a:bodyPr>
          <a:lstStyle/>
          <a:p>
            <a:endParaRPr lang="en-IE" sz="331">
              <a:latin typeface="Verdana" panose="020B0604030504040204" pitchFamily="34" charset="0"/>
              <a:ea typeface="Verdana" panose="020B0604030504040204" pitchFamily="34" charset="0"/>
              <a:cs typeface="Verdana" panose="020B0604030504040204" pitchFamily="34" charset="0"/>
            </a:endParaRPr>
          </a:p>
        </p:txBody>
      </p:sp>
      <p:sp>
        <p:nvSpPr>
          <p:cNvPr id="28" name="Text Placeholder 27"/>
          <p:cNvSpPr>
            <a:spLocks noGrp="1"/>
          </p:cNvSpPr>
          <p:nvPr>
            <p:ph type="body" sz="quarter" idx="13"/>
          </p:nvPr>
        </p:nvSpPr>
        <p:spPr>
          <a:xfrm>
            <a:off x="1094123" y="1484341"/>
            <a:ext cx="6446502" cy="266700"/>
          </a:xfrm>
        </p:spPr>
        <p:txBody>
          <a:bodyPr/>
          <a:lstStyle/>
          <a:p>
            <a:r>
              <a:rPr lang="en-IE" b="1" dirty="0">
                <a:latin typeface="Verdana" panose="020B0604030504040204" pitchFamily="34" charset="0"/>
                <a:ea typeface="Verdana" panose="020B0604030504040204" pitchFamily="34" charset="0"/>
                <a:cs typeface="Verdana" panose="020B0604030504040204" pitchFamily="34" charset="0"/>
              </a:rPr>
              <a:t>E</a:t>
            </a:r>
            <a:r>
              <a:rPr lang="en-IE" b="1" dirty="0" smtClean="0">
                <a:latin typeface="Verdana" panose="020B0604030504040204" pitchFamily="34" charset="0"/>
                <a:ea typeface="Verdana" panose="020B0604030504040204" pitchFamily="34" charset="0"/>
                <a:cs typeface="Verdana" panose="020B0604030504040204" pitchFamily="34" charset="0"/>
              </a:rPr>
              <a:t>xisting Facilities  </a:t>
            </a:r>
            <a:endParaRPr lang="en-IE" b="1" dirty="0">
              <a:latin typeface="Verdana" panose="020B0604030504040204" pitchFamily="34" charset="0"/>
              <a:ea typeface="Verdana" panose="020B0604030504040204" pitchFamily="34" charset="0"/>
              <a:cs typeface="Verdana" panose="020B0604030504040204" pitchFamily="34" charset="0"/>
            </a:endParaRPr>
          </a:p>
        </p:txBody>
      </p:sp>
      <p:sp>
        <p:nvSpPr>
          <p:cNvPr id="58" name="Text Placeholder 67"/>
          <p:cNvSpPr>
            <a:spLocks noGrp="1"/>
          </p:cNvSpPr>
          <p:nvPr>
            <p:ph type="body" sz="quarter" idx="17"/>
          </p:nvPr>
        </p:nvSpPr>
        <p:spPr>
          <a:xfrm>
            <a:off x="4698579" y="5948"/>
            <a:ext cx="6350421" cy="266700"/>
          </a:xfrm>
        </p:spPr>
        <p:txBody>
          <a:bodyPr/>
          <a:lstStyle/>
          <a:p>
            <a:r>
              <a:rPr lang="en-US" b="1" dirty="0" smtClean="0">
                <a:latin typeface="Verdana" panose="020B0604030504040204" pitchFamily="34" charset="0"/>
                <a:ea typeface="Verdana" panose="020B0604030504040204" pitchFamily="34" charset="0"/>
                <a:cs typeface="Verdana" panose="020B0604030504040204" pitchFamily="34" charset="0"/>
              </a:rPr>
              <a:t>Teen Study Overview</a:t>
            </a:r>
            <a:endParaRPr lang="en-US" b="1" dirty="0">
              <a:latin typeface="Verdana" panose="020B0604030504040204" pitchFamily="34" charset="0"/>
              <a:ea typeface="Verdana" panose="020B0604030504040204" pitchFamily="34" charset="0"/>
              <a:cs typeface="Verdana" panose="020B0604030504040204" pitchFamily="34" charset="0"/>
            </a:endParaRPr>
          </a:p>
        </p:txBody>
      </p:sp>
      <p:sp>
        <p:nvSpPr>
          <p:cNvPr id="132" name="Text Placeholder 27"/>
          <p:cNvSpPr>
            <a:spLocks noGrp="1"/>
          </p:cNvSpPr>
          <p:nvPr>
            <p:ph type="body" sz="quarter" idx="19"/>
          </p:nvPr>
        </p:nvSpPr>
        <p:spPr>
          <a:xfrm>
            <a:off x="7648010" y="1481091"/>
            <a:ext cx="3385924" cy="266700"/>
          </a:xfrm>
        </p:spPr>
        <p:txBody>
          <a:bodyPr/>
          <a:lstStyle/>
          <a:p>
            <a:r>
              <a:rPr lang="en-IE" b="1" dirty="0" smtClean="0">
                <a:latin typeface="Verdana" panose="020B0604030504040204" pitchFamily="34" charset="0"/>
                <a:ea typeface="Verdana" panose="020B0604030504040204" pitchFamily="34" charset="0"/>
                <a:cs typeface="Verdana" panose="020B0604030504040204" pitchFamily="34" charset="0"/>
              </a:rPr>
              <a:t>What do Teens Do?</a:t>
            </a:r>
            <a:endParaRPr lang="en-IE" b="1" dirty="0">
              <a:latin typeface="Verdana" panose="020B0604030504040204" pitchFamily="34" charset="0"/>
              <a:ea typeface="Verdana" panose="020B0604030504040204" pitchFamily="34" charset="0"/>
              <a:cs typeface="Verdana" panose="020B0604030504040204" pitchFamily="34" charset="0"/>
            </a:endParaRPr>
          </a:p>
        </p:txBody>
      </p:sp>
      <p:sp>
        <p:nvSpPr>
          <p:cNvPr id="138" name="Text Placeholder 27"/>
          <p:cNvSpPr>
            <a:spLocks noGrp="1"/>
          </p:cNvSpPr>
          <p:nvPr>
            <p:ph type="body" sz="quarter" idx="21"/>
          </p:nvPr>
        </p:nvSpPr>
        <p:spPr>
          <a:xfrm>
            <a:off x="1143001" y="3423238"/>
            <a:ext cx="2531854" cy="333061"/>
          </a:xfrm>
        </p:spPr>
        <p:txBody>
          <a:bodyPr/>
          <a:lstStyle/>
          <a:p>
            <a:r>
              <a:rPr lang="en-IE" b="1" dirty="0" smtClean="0">
                <a:latin typeface="Verdana" panose="020B0604030504040204" pitchFamily="34" charset="0"/>
                <a:ea typeface="Verdana" panose="020B0604030504040204" pitchFamily="34" charset="0"/>
                <a:cs typeface="Verdana" panose="020B0604030504040204" pitchFamily="34" charset="0"/>
              </a:rPr>
              <a:t>What facilities do Teenagers want?</a:t>
            </a:r>
            <a:endParaRPr lang="en-IE" b="1" dirty="0">
              <a:latin typeface="Verdana" panose="020B0604030504040204" pitchFamily="34" charset="0"/>
              <a:ea typeface="Verdana" panose="020B0604030504040204" pitchFamily="34" charset="0"/>
              <a:cs typeface="Verdana" panose="020B0604030504040204" pitchFamily="34" charset="0"/>
            </a:endParaRPr>
          </a:p>
        </p:txBody>
      </p:sp>
      <p:pic>
        <p:nvPicPr>
          <p:cNvPr id="54" name="Picture 12" descr="Image result for facebook logo"/>
          <p:cNvPicPr>
            <a:picLocks noGrp="1" noChangeAspect="1" noChangeArrowheads="1"/>
          </p:cNvPicPr>
          <p:nvPr>
            <p:ph sz="quarter" idx="23"/>
          </p:nvPr>
        </p:nvPicPr>
        <p:blipFill>
          <a:blip r:embed="rId2" cstate="print">
            <a:extLst>
              <a:ext uri="{28A0092B-C50C-407E-A947-70E740481C1C}">
                <a14:useLocalDpi xmlns:a14="http://schemas.microsoft.com/office/drawing/2010/main" val="0"/>
              </a:ext>
            </a:extLst>
          </a:blip>
          <a:srcRect/>
          <a:stretch>
            <a:fillRect/>
          </a:stretch>
        </p:blipFill>
        <p:spPr bwMode="auto">
          <a:xfrm>
            <a:off x="8287025" y="793263"/>
            <a:ext cx="300724" cy="300724"/>
          </a:xfrm>
          <a:prstGeom prst="rect">
            <a:avLst/>
          </a:prstGeom>
          <a:noFill/>
          <a:extLst>
            <a:ext uri="{909E8E84-426E-40DD-AFC4-6F175D3DCCD1}">
              <a14:hiddenFill xmlns:a14="http://schemas.microsoft.com/office/drawing/2010/main">
                <a:solidFill>
                  <a:srgbClr val="FFFFFF"/>
                </a:solidFill>
              </a14:hiddenFill>
            </a:ext>
          </a:extLst>
        </p:spPr>
      </p:pic>
      <p:sp>
        <p:nvSpPr>
          <p:cNvPr id="151" name="Text Placeholder 27"/>
          <p:cNvSpPr>
            <a:spLocks noGrp="1"/>
          </p:cNvSpPr>
          <p:nvPr>
            <p:ph type="body" sz="quarter" idx="29"/>
          </p:nvPr>
        </p:nvSpPr>
        <p:spPr>
          <a:xfrm>
            <a:off x="3746097" y="3421405"/>
            <a:ext cx="7287837" cy="333061"/>
          </a:xfrm>
        </p:spPr>
        <p:txBody>
          <a:bodyPr/>
          <a:lstStyle/>
          <a:p>
            <a:r>
              <a:rPr lang="en-IE" b="1" dirty="0" smtClean="0">
                <a:latin typeface="Verdana" panose="020B0604030504040204" pitchFamily="34" charset="0"/>
                <a:ea typeface="Verdana" panose="020B0604030504040204" pitchFamily="34" charset="0"/>
                <a:cs typeface="Verdana" panose="020B0604030504040204" pitchFamily="34" charset="0"/>
              </a:rPr>
              <a:t>Recommendations  </a:t>
            </a:r>
            <a:endParaRPr lang="en-IE" b="1" dirty="0">
              <a:latin typeface="Verdana" panose="020B0604030504040204" pitchFamily="34" charset="0"/>
              <a:ea typeface="Verdana" panose="020B0604030504040204" pitchFamily="34" charset="0"/>
              <a:cs typeface="Verdana" panose="020B0604030504040204" pitchFamily="34" charset="0"/>
            </a:endParaRPr>
          </a:p>
        </p:txBody>
      </p:sp>
      <p:sp>
        <p:nvSpPr>
          <p:cNvPr id="35" name="TextBox 34"/>
          <p:cNvSpPr txBox="1"/>
          <p:nvPr/>
        </p:nvSpPr>
        <p:spPr>
          <a:xfrm>
            <a:off x="6495002" y="537078"/>
            <a:ext cx="1269272" cy="1046440"/>
          </a:xfrm>
          <a:prstGeom prst="rect">
            <a:avLst/>
          </a:prstGeom>
          <a:noFill/>
        </p:spPr>
        <p:txBody>
          <a:bodyPr wrap="square" rtlCol="0">
            <a:spAutoFit/>
          </a:bodyPr>
          <a:lstStyle/>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10</a:t>
            </a:r>
            <a:r>
              <a:rPr lang="en-IE" sz="900" baseline="30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th</a:t>
            </a: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Nov 2017 to 19</a:t>
            </a:r>
            <a:r>
              <a:rPr lang="en-IE" sz="900" baseline="30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th</a:t>
            </a: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Jan2018</a:t>
            </a: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55" name="Picture 14" descr="Image result for twitter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95869" y="807160"/>
            <a:ext cx="302666" cy="295280"/>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16" descr="Image result for instagram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87025" y="1114368"/>
            <a:ext cx="300724" cy="295825"/>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8" descr="Image result for south dublin county council logo"/>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 r="748" b="19268"/>
          <a:stretch/>
        </p:blipFill>
        <p:spPr bwMode="auto">
          <a:xfrm>
            <a:off x="8597811" y="1160487"/>
            <a:ext cx="308844" cy="203611"/>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Image result for sand timer animation"/>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62036" y="1043474"/>
            <a:ext cx="286583" cy="402221"/>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61"/>
          <p:cNvSpPr txBox="1"/>
          <p:nvPr/>
        </p:nvSpPr>
        <p:spPr>
          <a:xfrm>
            <a:off x="6348261" y="238736"/>
            <a:ext cx="1395479" cy="400110"/>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Time Frame For Survey</a:t>
            </a:r>
            <a:endParaRPr lang="en-IE" sz="1000" dirty="0">
              <a:latin typeface="Verdana" panose="020B0604030504040204" pitchFamily="34" charset="0"/>
              <a:ea typeface="Verdana" panose="020B0604030504040204" pitchFamily="34" charset="0"/>
              <a:cs typeface="Verdana" panose="020B0604030504040204" pitchFamily="34" charset="0"/>
            </a:endParaRPr>
          </a:p>
        </p:txBody>
      </p:sp>
      <p:pic>
        <p:nvPicPr>
          <p:cNvPr id="1050" name="Picture 26" descr="Image result for Teen spac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38261" y="-36877"/>
            <a:ext cx="3603798" cy="1517139"/>
          </a:xfrm>
          <a:prstGeom prst="rect">
            <a:avLst/>
          </a:prstGeom>
          <a:noFill/>
          <a:extLst>
            <a:ext uri="{909E8E84-426E-40DD-AFC4-6F175D3DCCD1}">
              <a14:hiddenFill xmlns:a14="http://schemas.microsoft.com/office/drawing/2010/main">
                <a:solidFill>
                  <a:srgbClr val="FFFFFF"/>
                </a:solidFill>
              </a14:hiddenFill>
            </a:ext>
          </a:extLst>
        </p:spPr>
      </p:pic>
      <p:sp>
        <p:nvSpPr>
          <p:cNvPr id="66" name="TextBox 65"/>
          <p:cNvSpPr txBox="1"/>
          <p:nvPr/>
        </p:nvSpPr>
        <p:spPr>
          <a:xfrm>
            <a:off x="7831273" y="298113"/>
            <a:ext cx="1712935" cy="400110"/>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Promoted Extensively Through </a:t>
            </a:r>
          </a:p>
        </p:txBody>
      </p:sp>
      <p:sp>
        <p:nvSpPr>
          <p:cNvPr id="77" name="TextBox 76"/>
          <p:cNvSpPr txBox="1"/>
          <p:nvPr/>
        </p:nvSpPr>
        <p:spPr>
          <a:xfrm>
            <a:off x="9531229" y="315682"/>
            <a:ext cx="1712935" cy="246221"/>
          </a:xfrm>
          <a:prstGeom prst="rect">
            <a:avLst/>
          </a:prstGeom>
          <a:noFill/>
        </p:spPr>
        <p:txBody>
          <a:bodyPr wrap="square" rtlCol="0">
            <a:spAutoFit/>
          </a:bodyPr>
          <a:lstStyle/>
          <a:p>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Respondents</a:t>
            </a:r>
          </a:p>
        </p:txBody>
      </p:sp>
      <p:sp>
        <p:nvSpPr>
          <p:cNvPr id="78" name="TextBox 77"/>
          <p:cNvSpPr txBox="1"/>
          <p:nvPr/>
        </p:nvSpPr>
        <p:spPr>
          <a:xfrm>
            <a:off x="9440329" y="474241"/>
            <a:ext cx="1269272" cy="1477328"/>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458 </a:t>
            </a:r>
          </a:p>
          <a:p>
            <a:pPr algn="ct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80% of whom were in the target age range of 9 to 18 years old</a:t>
            </a: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79" name="TextBox 78"/>
          <p:cNvSpPr txBox="1"/>
          <p:nvPr/>
        </p:nvSpPr>
        <p:spPr>
          <a:xfrm>
            <a:off x="4754212" y="257764"/>
            <a:ext cx="1712935" cy="400110"/>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The Main Questions Evaluates</a:t>
            </a:r>
          </a:p>
        </p:txBody>
      </p:sp>
      <p:sp>
        <p:nvSpPr>
          <p:cNvPr id="80" name="TextBox 79"/>
          <p:cNvSpPr txBox="1"/>
          <p:nvPr/>
        </p:nvSpPr>
        <p:spPr>
          <a:xfrm>
            <a:off x="4765020" y="633147"/>
            <a:ext cx="1555222" cy="1046440"/>
          </a:xfrm>
          <a:prstGeom prst="rect">
            <a:avLst/>
          </a:prstGeom>
          <a:noFill/>
        </p:spPr>
        <p:txBody>
          <a:bodyPr wrap="square" rtlCol="0">
            <a:spAutoFit/>
          </a:bodyPr>
          <a:lstStyle/>
          <a:p>
            <a:pPr marL="171450" indent="-171450">
              <a:buFont typeface="Arial" panose="020B0604020202020204" pitchFamily="34" charset="0"/>
              <a:buChar char="•"/>
            </a:pP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What facilities do teens need?</a:t>
            </a: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0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052" name="Picture 28" descr="Image result for transparency picture question ico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62593" y="1014002"/>
            <a:ext cx="550453" cy="416309"/>
          </a:xfrm>
          <a:prstGeom prst="rect">
            <a:avLst/>
          </a:prstGeom>
          <a:noFill/>
          <a:extLst>
            <a:ext uri="{909E8E84-426E-40DD-AFC4-6F175D3DCCD1}">
              <a14:hiddenFill xmlns:a14="http://schemas.microsoft.com/office/drawing/2010/main">
                <a:solidFill>
                  <a:srgbClr val="FFFFFF"/>
                </a:solidFill>
              </a14:hiddenFill>
            </a:ext>
          </a:extLst>
        </p:spPr>
      </p:pic>
      <p:sp>
        <p:nvSpPr>
          <p:cNvPr id="92" name="TextBox 91"/>
          <p:cNvSpPr txBox="1"/>
          <p:nvPr/>
        </p:nvSpPr>
        <p:spPr>
          <a:xfrm>
            <a:off x="1224765" y="1893138"/>
            <a:ext cx="1029000"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Park’s</a:t>
            </a:r>
          </a:p>
        </p:txBody>
      </p:sp>
      <p:sp>
        <p:nvSpPr>
          <p:cNvPr id="93" name="TextBox 92"/>
          <p:cNvSpPr txBox="1"/>
          <p:nvPr/>
        </p:nvSpPr>
        <p:spPr>
          <a:xfrm>
            <a:off x="1269026" y="2217430"/>
            <a:ext cx="1103505" cy="1046440"/>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68%</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 respondents visit parks daily</a:t>
            </a: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94" name="TextBox 93"/>
          <p:cNvSpPr txBox="1"/>
          <p:nvPr/>
        </p:nvSpPr>
        <p:spPr>
          <a:xfrm>
            <a:off x="2145765" y="1693251"/>
            <a:ext cx="1455852" cy="553998"/>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Community Centres/ Youth Café</a:t>
            </a:r>
          </a:p>
        </p:txBody>
      </p:sp>
      <p:sp>
        <p:nvSpPr>
          <p:cNvPr id="95" name="TextBox 94"/>
          <p:cNvSpPr txBox="1"/>
          <p:nvPr/>
        </p:nvSpPr>
        <p:spPr>
          <a:xfrm>
            <a:off x="2280677" y="2140644"/>
            <a:ext cx="1499011" cy="1184940"/>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14%</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 respondents visit Community Centres or Youth Café’s daily</a:t>
            </a:r>
          </a:p>
          <a:p>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97" name="TextBox 96"/>
          <p:cNvSpPr txBox="1"/>
          <p:nvPr/>
        </p:nvSpPr>
        <p:spPr>
          <a:xfrm>
            <a:off x="3514190" y="1841900"/>
            <a:ext cx="1402782"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Library's</a:t>
            </a:r>
          </a:p>
        </p:txBody>
      </p:sp>
      <p:sp>
        <p:nvSpPr>
          <p:cNvPr id="98" name="TextBox 97"/>
          <p:cNvSpPr txBox="1"/>
          <p:nvPr/>
        </p:nvSpPr>
        <p:spPr>
          <a:xfrm>
            <a:off x="3654692" y="2136330"/>
            <a:ext cx="1227592" cy="1000274"/>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6%</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 respondents use a Library’s daily</a:t>
            </a:r>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99" name="TextBox 98"/>
          <p:cNvSpPr txBox="1"/>
          <p:nvPr/>
        </p:nvSpPr>
        <p:spPr>
          <a:xfrm>
            <a:off x="4544014" y="1845115"/>
            <a:ext cx="1402782"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Swimming Pools</a:t>
            </a:r>
          </a:p>
        </p:txBody>
      </p:sp>
      <p:sp>
        <p:nvSpPr>
          <p:cNvPr id="100" name="TextBox 99"/>
          <p:cNvSpPr txBox="1"/>
          <p:nvPr/>
        </p:nvSpPr>
        <p:spPr>
          <a:xfrm>
            <a:off x="4674557" y="2139358"/>
            <a:ext cx="1227592" cy="1000274"/>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5%</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Of respondents use a swimming pool daily</a:t>
            </a:r>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104" name="TextBox 103"/>
          <p:cNvSpPr txBox="1"/>
          <p:nvPr/>
        </p:nvSpPr>
        <p:spPr>
          <a:xfrm>
            <a:off x="5921587" y="1700807"/>
            <a:ext cx="1402782" cy="553998"/>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Reason For Not Using Public Facilities</a:t>
            </a:r>
          </a:p>
        </p:txBody>
      </p:sp>
      <p:sp>
        <p:nvSpPr>
          <p:cNvPr id="106" name="TextBox 105"/>
          <p:cNvSpPr txBox="1"/>
          <p:nvPr/>
        </p:nvSpPr>
        <p:spPr>
          <a:xfrm>
            <a:off x="5733804" y="2183845"/>
            <a:ext cx="2037385" cy="692497"/>
          </a:xfrm>
          <a:prstGeom prst="rect">
            <a:avLst/>
          </a:prstGeom>
          <a:noFill/>
        </p:spPr>
        <p:txBody>
          <a:bodyPr wrap="square" rtlCol="0">
            <a:spAutoFit/>
          </a:bodyPr>
          <a:lstStyle/>
          <a:p>
            <a:pPr marL="171450" indent="-171450">
              <a:buFont typeface="Courier New" panose="02070309020205020404" pitchFamily="49" charset="0"/>
              <a:buChar char="o"/>
            </a:pP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Feeling unsafe/ unwelcomed </a:t>
            </a:r>
          </a:p>
          <a:p>
            <a:pPr marL="171450" indent="-171450">
              <a:buFont typeface="Courier New" panose="02070309020205020404" pitchFamily="49" charset="0"/>
              <a:buChar char="o"/>
            </a:pP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Fear of anti social activity</a:t>
            </a:r>
          </a:p>
          <a:p>
            <a:pPr marL="171450" indent="-171450">
              <a:buFont typeface="Courier New" panose="02070309020205020404" pitchFamily="49" charset="0"/>
              <a:buChar char="o"/>
            </a:pPr>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Facility being unsuitable</a:t>
            </a: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07" name="Picture 10" descr="Image result for south dublin county council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35879" y="6341625"/>
            <a:ext cx="1344298" cy="510833"/>
          </a:xfrm>
          <a:prstGeom prst="rect">
            <a:avLst/>
          </a:prstGeom>
          <a:noFill/>
          <a:extLst>
            <a:ext uri="{909E8E84-426E-40DD-AFC4-6F175D3DCCD1}">
              <a14:hiddenFill xmlns:a14="http://schemas.microsoft.com/office/drawing/2010/main">
                <a:solidFill>
                  <a:srgbClr val="FFFFFF"/>
                </a:solidFill>
              </a14:hiddenFill>
            </a:ext>
          </a:extLst>
        </p:spPr>
      </p:pic>
      <p:pic>
        <p:nvPicPr>
          <p:cNvPr id="1062" name="Picture 38" descr="Image result for football logo"/>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85058" y="2904064"/>
            <a:ext cx="505389" cy="530659"/>
          </a:xfrm>
          <a:prstGeom prst="rect">
            <a:avLst/>
          </a:prstGeom>
          <a:noFill/>
          <a:extLst>
            <a:ext uri="{909E8E84-426E-40DD-AFC4-6F175D3DCCD1}">
              <a14:hiddenFill xmlns:a14="http://schemas.microsoft.com/office/drawing/2010/main">
                <a:solidFill>
                  <a:srgbClr val="FFFFFF"/>
                </a:solidFill>
              </a14:hiddenFill>
            </a:ext>
          </a:extLst>
        </p:spPr>
      </p:pic>
      <p:pic>
        <p:nvPicPr>
          <p:cNvPr id="1070" name="Picture 46" descr="Image result for transparent coffe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50228" y="2948430"/>
            <a:ext cx="454823" cy="425721"/>
          </a:xfrm>
          <a:prstGeom prst="rect">
            <a:avLst/>
          </a:prstGeom>
          <a:noFill/>
          <a:extLst>
            <a:ext uri="{909E8E84-426E-40DD-AFC4-6F175D3DCCD1}">
              <a14:hiddenFill xmlns:a14="http://schemas.microsoft.com/office/drawing/2010/main">
                <a:solidFill>
                  <a:srgbClr val="FFFFFF"/>
                </a:solidFill>
              </a14:hiddenFill>
            </a:ext>
          </a:extLst>
        </p:spPr>
      </p:pic>
      <p:pic>
        <p:nvPicPr>
          <p:cNvPr id="1072" name="Picture 48" descr="Image result for transparent book"/>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856766" y="2957345"/>
            <a:ext cx="497915" cy="404090"/>
          </a:xfrm>
          <a:prstGeom prst="rect">
            <a:avLst/>
          </a:prstGeom>
          <a:noFill/>
          <a:extLst>
            <a:ext uri="{909E8E84-426E-40DD-AFC4-6F175D3DCCD1}">
              <a14:hiddenFill xmlns:a14="http://schemas.microsoft.com/office/drawing/2010/main">
                <a:solidFill>
                  <a:srgbClr val="FFFFFF"/>
                </a:solidFill>
              </a14:hiddenFill>
            </a:ext>
          </a:extLst>
        </p:spPr>
      </p:pic>
      <p:pic>
        <p:nvPicPr>
          <p:cNvPr id="1076" name="Picture 52" descr="Image result for transparent pool"/>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882284" y="2977086"/>
            <a:ext cx="669428" cy="334714"/>
          </a:xfrm>
          <a:prstGeom prst="rect">
            <a:avLst/>
          </a:prstGeom>
          <a:noFill/>
          <a:extLst>
            <a:ext uri="{909E8E84-426E-40DD-AFC4-6F175D3DCCD1}">
              <a14:hiddenFill xmlns:a14="http://schemas.microsoft.com/office/drawing/2010/main">
                <a:solidFill>
                  <a:srgbClr val="FFFFFF"/>
                </a:solidFill>
              </a14:hiddenFill>
            </a:ext>
          </a:extLst>
        </p:spPr>
      </p:pic>
      <p:pic>
        <p:nvPicPr>
          <p:cNvPr id="1078" name="Picture 54" descr="Image result for transparent bully"/>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368611" y="2712131"/>
            <a:ext cx="629198" cy="586924"/>
          </a:xfrm>
          <a:prstGeom prst="rect">
            <a:avLst/>
          </a:prstGeom>
          <a:noFill/>
          <a:extLst>
            <a:ext uri="{909E8E84-426E-40DD-AFC4-6F175D3DCCD1}">
              <a14:hiddenFill xmlns:a14="http://schemas.microsoft.com/office/drawing/2010/main">
                <a:solidFill>
                  <a:srgbClr val="FFFFFF"/>
                </a:solidFill>
              </a14:hiddenFill>
            </a:ext>
          </a:extLst>
        </p:spPr>
      </p:pic>
      <p:sp>
        <p:nvSpPr>
          <p:cNvPr id="120" name="TextBox 119"/>
          <p:cNvSpPr txBox="1"/>
          <p:nvPr/>
        </p:nvSpPr>
        <p:spPr>
          <a:xfrm>
            <a:off x="7764275" y="1769059"/>
            <a:ext cx="3092069"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How Teens Currently Spend Their Time</a:t>
            </a:r>
          </a:p>
        </p:txBody>
      </p:sp>
      <p:sp>
        <p:nvSpPr>
          <p:cNvPr id="122" name="TextBox 121"/>
          <p:cNvSpPr txBox="1"/>
          <p:nvPr/>
        </p:nvSpPr>
        <p:spPr>
          <a:xfrm>
            <a:off x="7540625" y="1937002"/>
            <a:ext cx="1664018" cy="707886"/>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Structured 44%</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123" name="TextBox 122"/>
          <p:cNvSpPr txBox="1"/>
          <p:nvPr/>
        </p:nvSpPr>
        <p:spPr>
          <a:xfrm>
            <a:off x="9115996" y="1942693"/>
            <a:ext cx="1917939" cy="707886"/>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Unstructured 56%</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82" name="Down Arrow 81"/>
          <p:cNvSpPr/>
          <p:nvPr/>
        </p:nvSpPr>
        <p:spPr>
          <a:xfrm>
            <a:off x="8097682" y="2561165"/>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sp>
        <p:nvSpPr>
          <p:cNvPr id="125" name="Down Arrow 124"/>
          <p:cNvSpPr/>
          <p:nvPr/>
        </p:nvSpPr>
        <p:spPr>
          <a:xfrm>
            <a:off x="9810444" y="2558504"/>
            <a:ext cx="308844" cy="107729"/>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pic>
        <p:nvPicPr>
          <p:cNvPr id="1080" name="Picture 56" descr="Image result for transparent sport"/>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456257" y="2694451"/>
            <a:ext cx="835062" cy="507744"/>
          </a:xfrm>
          <a:prstGeom prst="rect">
            <a:avLst/>
          </a:prstGeom>
          <a:noFill/>
          <a:extLst>
            <a:ext uri="{909E8E84-426E-40DD-AFC4-6F175D3DCCD1}">
              <a14:hiddenFill xmlns:a14="http://schemas.microsoft.com/office/drawing/2010/main">
                <a:solidFill>
                  <a:srgbClr val="FFFFFF"/>
                </a:solidFill>
              </a14:hiddenFill>
            </a:ext>
          </a:extLst>
        </p:spPr>
      </p:pic>
      <p:pic>
        <p:nvPicPr>
          <p:cNvPr id="1082" name="Picture 58" descr="Image result for transparent school groups"/>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432687" y="2709125"/>
            <a:ext cx="629030" cy="507218"/>
          </a:xfrm>
          <a:prstGeom prst="rect">
            <a:avLst/>
          </a:prstGeom>
          <a:noFill/>
          <a:extLst>
            <a:ext uri="{909E8E84-426E-40DD-AFC4-6F175D3DCCD1}">
              <a14:hiddenFill xmlns:a14="http://schemas.microsoft.com/office/drawing/2010/main">
                <a:solidFill>
                  <a:srgbClr val="FFFFFF"/>
                </a:solidFill>
              </a14:hiddenFill>
            </a:ext>
          </a:extLst>
        </p:spPr>
      </p:pic>
      <p:pic>
        <p:nvPicPr>
          <p:cNvPr id="1084" name="Picture 60" descr="Image result for transparent gami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9440330" y="2777956"/>
            <a:ext cx="518867" cy="323751"/>
          </a:xfrm>
          <a:prstGeom prst="rect">
            <a:avLst/>
          </a:prstGeom>
          <a:noFill/>
          <a:extLst>
            <a:ext uri="{909E8E84-426E-40DD-AFC4-6F175D3DCCD1}">
              <a14:hiddenFill xmlns:a14="http://schemas.microsoft.com/office/drawing/2010/main">
                <a:solidFill>
                  <a:srgbClr val="FFFFFF"/>
                </a:solidFill>
              </a14:hiddenFill>
            </a:ext>
          </a:extLst>
        </p:spPr>
      </p:pic>
      <p:pic>
        <p:nvPicPr>
          <p:cNvPr id="1088" name="Picture 64" descr="Image result for transparent internet"/>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0086365" y="2713223"/>
            <a:ext cx="644198" cy="483149"/>
          </a:xfrm>
          <a:prstGeom prst="rect">
            <a:avLst/>
          </a:prstGeom>
          <a:noFill/>
          <a:extLst>
            <a:ext uri="{909E8E84-426E-40DD-AFC4-6F175D3DCCD1}">
              <a14:hiddenFill xmlns:a14="http://schemas.microsoft.com/office/drawing/2010/main">
                <a:solidFill>
                  <a:srgbClr val="FFFFFF"/>
                </a:solidFill>
              </a14:hiddenFill>
            </a:ext>
          </a:extLst>
        </p:spPr>
      </p:pic>
      <p:sp>
        <p:nvSpPr>
          <p:cNvPr id="140" name="TextBox 139"/>
          <p:cNvSpPr txBox="1"/>
          <p:nvPr/>
        </p:nvSpPr>
        <p:spPr>
          <a:xfrm>
            <a:off x="1135400" y="3753264"/>
            <a:ext cx="2676633"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Hangout Area</a:t>
            </a:r>
          </a:p>
        </p:txBody>
      </p:sp>
      <p:sp>
        <p:nvSpPr>
          <p:cNvPr id="141" name="TextBox 140"/>
          <p:cNvSpPr txBox="1"/>
          <p:nvPr/>
        </p:nvSpPr>
        <p:spPr>
          <a:xfrm>
            <a:off x="1241718" y="3935423"/>
            <a:ext cx="2593534" cy="861774"/>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90%</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Over 90% of teens want unstructured activities</a:t>
            </a:r>
            <a:endParaRPr lang="en-IE" sz="1200" dirty="0">
              <a:latin typeface="Verdana" panose="020B0604030504040204" pitchFamily="34" charset="0"/>
              <a:ea typeface="Verdana" panose="020B0604030504040204" pitchFamily="34" charset="0"/>
              <a:cs typeface="Verdana" panose="020B0604030504040204" pitchFamily="34" charset="0"/>
            </a:endParaRPr>
          </a:p>
          <a:p>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090" name="Picture 66" descr="Image result for transparent teenager "/>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207798" y="4554952"/>
            <a:ext cx="1107652" cy="685858"/>
          </a:xfrm>
          <a:prstGeom prst="rect">
            <a:avLst/>
          </a:prstGeom>
          <a:noFill/>
          <a:extLst>
            <a:ext uri="{909E8E84-426E-40DD-AFC4-6F175D3DCCD1}">
              <a14:hiddenFill xmlns:a14="http://schemas.microsoft.com/office/drawing/2010/main">
                <a:solidFill>
                  <a:srgbClr val="FFFFFF"/>
                </a:solidFill>
              </a14:hiddenFill>
            </a:ext>
          </a:extLst>
        </p:spPr>
      </p:pic>
      <p:pic>
        <p:nvPicPr>
          <p:cNvPr id="1092" name="Picture 68" descr="Image result for transparent relaxi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370191" y="4717660"/>
            <a:ext cx="1221579" cy="606018"/>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68" descr="Image result for transparent relaxin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2361891" y="4541015"/>
            <a:ext cx="1312191" cy="713735"/>
          </a:xfrm>
          <a:prstGeom prst="rect">
            <a:avLst/>
          </a:prstGeom>
          <a:noFill/>
          <a:extLst>
            <a:ext uri="{909E8E84-426E-40DD-AFC4-6F175D3DCCD1}">
              <a14:hiddenFill xmlns:a14="http://schemas.microsoft.com/office/drawing/2010/main">
                <a:solidFill>
                  <a:srgbClr val="FFFFFF"/>
                </a:solidFill>
              </a14:hiddenFill>
            </a:ext>
          </a:extLst>
        </p:spPr>
      </p:pic>
      <p:sp>
        <p:nvSpPr>
          <p:cNvPr id="147" name="Down Arrow 146"/>
          <p:cNvSpPr/>
          <p:nvPr/>
        </p:nvSpPr>
        <p:spPr>
          <a:xfrm>
            <a:off x="2331784" y="4507670"/>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pic>
        <p:nvPicPr>
          <p:cNvPr id="1094" name="Picture 70" descr="Image result for transparent MUGA sport"/>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207066" y="5391936"/>
            <a:ext cx="1306557" cy="949688"/>
          </a:xfrm>
          <a:prstGeom prst="rect">
            <a:avLst/>
          </a:prstGeom>
          <a:noFill/>
          <a:extLst>
            <a:ext uri="{909E8E84-426E-40DD-AFC4-6F175D3DCCD1}">
              <a14:hiddenFill xmlns:a14="http://schemas.microsoft.com/office/drawing/2010/main">
                <a:solidFill>
                  <a:srgbClr val="FFFFFF"/>
                </a:solidFill>
              </a14:hiddenFill>
            </a:ext>
          </a:extLst>
        </p:spPr>
      </p:pic>
      <p:pic>
        <p:nvPicPr>
          <p:cNvPr id="1098" name="Picture 74" descr="Image result for Teen space"/>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2514995" y="5212119"/>
            <a:ext cx="1153453" cy="1333501"/>
          </a:xfrm>
          <a:prstGeom prst="rect">
            <a:avLst/>
          </a:prstGeom>
          <a:noFill/>
          <a:extLst>
            <a:ext uri="{909E8E84-426E-40DD-AFC4-6F175D3DCCD1}">
              <a14:hiddenFill xmlns:a14="http://schemas.microsoft.com/office/drawing/2010/main">
                <a:solidFill>
                  <a:srgbClr val="FFFFFF"/>
                </a:solidFill>
              </a14:hiddenFill>
            </a:ext>
          </a:extLst>
        </p:spPr>
      </p:pic>
      <p:sp>
        <p:nvSpPr>
          <p:cNvPr id="157" name="TextBox 156"/>
          <p:cNvSpPr txBox="1"/>
          <p:nvPr/>
        </p:nvSpPr>
        <p:spPr>
          <a:xfrm>
            <a:off x="3755317" y="3761156"/>
            <a:ext cx="7174491" cy="246221"/>
          </a:xfrm>
          <a:prstGeom prst="rect">
            <a:avLst/>
          </a:prstGeom>
          <a:noFill/>
        </p:spPr>
        <p:txBody>
          <a:bodyPr wrap="square" rtlCol="0">
            <a:spAutoFit/>
          </a:bodyPr>
          <a:lstStyle/>
          <a:p>
            <a:pPr algn="ctr"/>
            <a:r>
              <a:rPr lang="en-IE" sz="1000" b="1" u="sng" dirty="0">
                <a:solidFill>
                  <a:schemeClr val="accent1"/>
                </a:solidFill>
                <a:latin typeface="Verdana" panose="020B0604030504040204" pitchFamily="34" charset="0"/>
                <a:ea typeface="Verdana" panose="020B0604030504040204" pitchFamily="34" charset="0"/>
                <a:cs typeface="Verdana" panose="020B0604030504040204" pitchFamily="34" charset="0"/>
              </a:rPr>
              <a:t>Research Conducted Highlights The Need for Teen Spaces</a:t>
            </a:r>
          </a:p>
        </p:txBody>
      </p:sp>
      <p:sp>
        <p:nvSpPr>
          <p:cNvPr id="159" name="TextBox 158"/>
          <p:cNvSpPr txBox="1"/>
          <p:nvPr/>
        </p:nvSpPr>
        <p:spPr>
          <a:xfrm>
            <a:off x="3782974" y="3902052"/>
            <a:ext cx="1724724" cy="815608"/>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60%</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Over 60% of teens want a hang out area to socialise with their friends</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sp>
        <p:nvSpPr>
          <p:cNvPr id="161" name="Down Arrow 160"/>
          <p:cNvSpPr/>
          <p:nvPr/>
        </p:nvSpPr>
        <p:spPr>
          <a:xfrm>
            <a:off x="4465483" y="4705711"/>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sp>
        <p:nvSpPr>
          <p:cNvPr id="162" name="TextBox 161"/>
          <p:cNvSpPr txBox="1"/>
          <p:nvPr/>
        </p:nvSpPr>
        <p:spPr>
          <a:xfrm>
            <a:off x="3731694" y="4873046"/>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Play Facilities </a:t>
            </a:r>
          </a:p>
        </p:txBody>
      </p:sp>
      <p:sp>
        <p:nvSpPr>
          <p:cNvPr id="166" name="TextBox 165"/>
          <p:cNvSpPr txBox="1"/>
          <p:nvPr/>
        </p:nvSpPr>
        <p:spPr>
          <a:xfrm>
            <a:off x="4650765" y="4873046"/>
            <a:ext cx="819792" cy="21544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Seating </a:t>
            </a:r>
          </a:p>
        </p:txBody>
      </p:sp>
      <p:sp>
        <p:nvSpPr>
          <p:cNvPr id="169" name="TextBox 168"/>
          <p:cNvSpPr txBox="1"/>
          <p:nvPr/>
        </p:nvSpPr>
        <p:spPr>
          <a:xfrm>
            <a:off x="3740741" y="5270962"/>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Shelter</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0" name="TextBox 169"/>
          <p:cNvSpPr txBox="1"/>
          <p:nvPr/>
        </p:nvSpPr>
        <p:spPr>
          <a:xfrm>
            <a:off x="4650765" y="5265558"/>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Music</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2" name="TextBox 171"/>
          <p:cNvSpPr txBox="1"/>
          <p:nvPr/>
        </p:nvSpPr>
        <p:spPr>
          <a:xfrm>
            <a:off x="3751550" y="5668879"/>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Toilets</a:t>
            </a:r>
          </a:p>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p>
        </p:txBody>
      </p:sp>
      <p:sp>
        <p:nvSpPr>
          <p:cNvPr id="173" name="TextBox 172"/>
          <p:cNvSpPr txBox="1"/>
          <p:nvPr/>
        </p:nvSpPr>
        <p:spPr>
          <a:xfrm>
            <a:off x="4648811" y="5658070"/>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Free Wi-Fi </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5" name="Down Arrow 174"/>
          <p:cNvSpPr/>
          <p:nvPr/>
        </p:nvSpPr>
        <p:spPr>
          <a:xfrm>
            <a:off x="6333521" y="4703396"/>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sp>
        <p:nvSpPr>
          <p:cNvPr id="182" name="TextBox 181"/>
          <p:cNvSpPr txBox="1"/>
          <p:nvPr/>
        </p:nvSpPr>
        <p:spPr>
          <a:xfrm>
            <a:off x="5612995" y="4862838"/>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MUGA</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3" name="TextBox 182"/>
          <p:cNvSpPr txBox="1"/>
          <p:nvPr/>
        </p:nvSpPr>
        <p:spPr>
          <a:xfrm>
            <a:off x="6532066" y="4862838"/>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Astro- Pitches</a:t>
            </a:r>
          </a:p>
        </p:txBody>
      </p:sp>
      <p:sp>
        <p:nvSpPr>
          <p:cNvPr id="184" name="TextBox 183"/>
          <p:cNvSpPr txBox="1"/>
          <p:nvPr/>
        </p:nvSpPr>
        <p:spPr>
          <a:xfrm>
            <a:off x="5622042" y="5260754"/>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Skate Parks </a:t>
            </a:r>
          </a:p>
          <a:p>
            <a:pPr algn="ctr"/>
            <a:endPar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5" name="TextBox 184"/>
          <p:cNvSpPr txBox="1"/>
          <p:nvPr/>
        </p:nvSpPr>
        <p:spPr>
          <a:xfrm>
            <a:off x="6532066" y="5255350"/>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Biking Facilities</a:t>
            </a:r>
          </a:p>
        </p:txBody>
      </p:sp>
      <p:sp>
        <p:nvSpPr>
          <p:cNvPr id="186" name="TextBox 185"/>
          <p:cNvSpPr txBox="1"/>
          <p:nvPr/>
        </p:nvSpPr>
        <p:spPr>
          <a:xfrm>
            <a:off x="5632851" y="5658671"/>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Basketball</a:t>
            </a:r>
          </a:p>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 </a:t>
            </a:r>
          </a:p>
        </p:txBody>
      </p:sp>
      <p:sp>
        <p:nvSpPr>
          <p:cNvPr id="187" name="TextBox 186"/>
          <p:cNvSpPr txBox="1"/>
          <p:nvPr/>
        </p:nvSpPr>
        <p:spPr>
          <a:xfrm>
            <a:off x="6530112" y="5647862"/>
            <a:ext cx="819792" cy="338554"/>
          </a:xfrm>
          <a:prstGeom prst="rect">
            <a:avLst/>
          </a:prstGeom>
          <a:noFill/>
          <a:ln>
            <a:solidFill>
              <a:schemeClr val="accent1"/>
            </a:solidFill>
            <a:prstDash val="lgDashDotDot"/>
          </a:ln>
        </p:spPr>
        <p:txBody>
          <a:bodyPr wrap="square" rtlCol="0">
            <a:spAutoFit/>
          </a:bodyPr>
          <a:lstStyle/>
          <a:p>
            <a:pPr algn="ctr"/>
            <a:r>
              <a:rPr lang="en-IE" sz="8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Outdoor Fitness</a:t>
            </a:r>
          </a:p>
        </p:txBody>
      </p:sp>
      <p:sp>
        <p:nvSpPr>
          <p:cNvPr id="188" name="TextBox 187"/>
          <p:cNvSpPr txBox="1"/>
          <p:nvPr/>
        </p:nvSpPr>
        <p:spPr>
          <a:xfrm>
            <a:off x="5619941" y="3909635"/>
            <a:ext cx="1724724" cy="815608"/>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30%</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In total 30% of teens want a place for unstructured activities </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89" name="Picture 10" descr="Image result for south dublin county council log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527270" y="6307890"/>
            <a:ext cx="1344298" cy="510833"/>
          </a:xfrm>
          <a:prstGeom prst="rect">
            <a:avLst/>
          </a:prstGeom>
          <a:noFill/>
          <a:extLst>
            <a:ext uri="{909E8E84-426E-40DD-AFC4-6F175D3DCCD1}">
              <a14:hiddenFill xmlns:a14="http://schemas.microsoft.com/office/drawing/2010/main">
                <a:solidFill>
                  <a:srgbClr val="FFFFFF"/>
                </a:solidFill>
              </a14:hiddenFill>
            </a:ext>
          </a:extLst>
        </p:spPr>
      </p:pic>
      <p:sp>
        <p:nvSpPr>
          <p:cNvPr id="190" name="TextBox 189"/>
          <p:cNvSpPr txBox="1"/>
          <p:nvPr/>
        </p:nvSpPr>
        <p:spPr>
          <a:xfrm>
            <a:off x="9181675" y="3931742"/>
            <a:ext cx="1775791" cy="1092607"/>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Cafés </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Cafes in parks would be particularly beneficial to teens and could be located to give passive security to play spaces or teen spaces.</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93" name="Picture 192" descr="Image result for wifi hotspot park"/>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812033" y="6221456"/>
            <a:ext cx="1451868" cy="597267"/>
          </a:xfrm>
          <a:prstGeom prst="rect">
            <a:avLst/>
          </a:prstGeom>
          <a:ln>
            <a:noFill/>
          </a:ln>
          <a:effectLst>
            <a:outerShdw blurRad="292100" dist="139700" dir="2700000" algn="tl" rotWithShape="0">
              <a:srgbClr val="333333">
                <a:alpha val="65000"/>
              </a:srgbClr>
            </a:outerShdw>
          </a:effectLst>
        </p:spPr>
      </p:pic>
      <p:sp>
        <p:nvSpPr>
          <p:cNvPr id="194" name="Down Arrow 193"/>
          <p:cNvSpPr/>
          <p:nvPr/>
        </p:nvSpPr>
        <p:spPr>
          <a:xfrm>
            <a:off x="4465483" y="6066797"/>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sp>
        <p:nvSpPr>
          <p:cNvPr id="195" name="Down Arrow 194"/>
          <p:cNvSpPr/>
          <p:nvPr/>
        </p:nvSpPr>
        <p:spPr>
          <a:xfrm>
            <a:off x="6327881" y="6009840"/>
            <a:ext cx="308844" cy="113913"/>
          </a:xfrm>
          <a:prstGeom prst="downArrow">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sz="6000" dirty="0" err="1">
              <a:latin typeface="Verdana" panose="020B0604030504040204" pitchFamily="34" charset="0"/>
              <a:ea typeface="Verdana" panose="020B0604030504040204" pitchFamily="34" charset="0"/>
              <a:cs typeface="Verdana" panose="020B0604030504040204" pitchFamily="34" charset="0"/>
            </a:endParaRPr>
          </a:p>
        </p:txBody>
      </p:sp>
      <p:pic>
        <p:nvPicPr>
          <p:cNvPr id="204" name="Picture 203"/>
          <p:cNvPicPr/>
          <p:nvPr/>
        </p:nvPicPr>
        <p:blipFill rotWithShape="1">
          <a:blip r:embed="rId24"/>
          <a:srcRect l="29082" t="31523" r="29377" b="27614"/>
          <a:stretch/>
        </p:blipFill>
        <p:spPr bwMode="auto">
          <a:xfrm>
            <a:off x="5825051" y="6147952"/>
            <a:ext cx="1372825" cy="662683"/>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205" name="TextBox 204"/>
          <p:cNvSpPr txBox="1"/>
          <p:nvPr/>
        </p:nvSpPr>
        <p:spPr>
          <a:xfrm>
            <a:off x="7505369" y="3928394"/>
            <a:ext cx="1775791" cy="1231106"/>
          </a:xfrm>
          <a:prstGeom prst="rect">
            <a:avLst/>
          </a:prstGeom>
          <a:noFill/>
        </p:spPr>
        <p:txBody>
          <a:bodyPr wrap="square" rtlCol="0">
            <a:spAutoFit/>
          </a:bodyPr>
          <a:lstStyle/>
          <a:p>
            <a:pPr algn="ctr"/>
            <a:r>
              <a:rPr lang="en-IE" sz="20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APP</a:t>
            </a:r>
          </a:p>
          <a:p>
            <a:r>
              <a:rPr lang="en-IE" sz="900" dirty="0">
                <a:solidFill>
                  <a:schemeClr val="tx1">
                    <a:lumMod val="75000"/>
                    <a:lumOff val="25000"/>
                  </a:schemeClr>
                </a:solidFill>
                <a:latin typeface="Verdana" panose="020B0604030504040204" pitchFamily="34" charset="0"/>
                <a:ea typeface="Verdana" panose="020B0604030504040204" pitchFamily="34" charset="0"/>
                <a:cs typeface="Verdana" panose="020B0604030504040204" pitchFamily="34" charset="0"/>
              </a:rPr>
              <a:t>Many teens are unaware of existing facilities. An app could compile all relevant Information on facilities and services together in the correct format</a:t>
            </a:r>
            <a:endParaRPr lang="en-IE" sz="1200" dirty="0">
              <a:latin typeface="Verdana" panose="020B0604030504040204" pitchFamily="34" charset="0"/>
              <a:ea typeface="Verdana" panose="020B0604030504040204" pitchFamily="34" charset="0"/>
              <a:cs typeface="Verdana" panose="020B0604030504040204" pitchFamily="34" charset="0"/>
            </a:endParaRPr>
          </a:p>
        </p:txBody>
      </p:sp>
      <p:pic>
        <p:nvPicPr>
          <p:cNvPr id="1114" name="Picture 90" descr="Image result for transparent Blank iPhone"/>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7382520" y="5317345"/>
            <a:ext cx="1583601" cy="1583601"/>
          </a:xfrm>
          <a:prstGeom prst="rect">
            <a:avLst/>
          </a:prstGeom>
          <a:noFill/>
          <a:extLst>
            <a:ext uri="{909E8E84-426E-40DD-AFC4-6F175D3DCCD1}">
              <a14:hiddenFill xmlns:a14="http://schemas.microsoft.com/office/drawing/2010/main">
                <a:solidFill>
                  <a:srgbClr val="FFFFFF"/>
                </a:solidFill>
              </a14:hiddenFill>
            </a:ext>
          </a:extLst>
        </p:spPr>
      </p:pic>
      <p:pic>
        <p:nvPicPr>
          <p:cNvPr id="208" name="Picture 10" descr="Image result for south dublin county council logo"/>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7890887" y="5587418"/>
            <a:ext cx="579902" cy="398999"/>
          </a:xfrm>
          <a:prstGeom prst="rect">
            <a:avLst/>
          </a:prstGeom>
          <a:noFill/>
          <a:extLst>
            <a:ext uri="{909E8E84-426E-40DD-AFC4-6F175D3DCCD1}">
              <a14:hiddenFill xmlns:a14="http://schemas.microsoft.com/office/drawing/2010/main">
                <a:solidFill>
                  <a:srgbClr val="FFFFFF"/>
                </a:solidFill>
              </a14:hiddenFill>
            </a:ext>
          </a:extLst>
        </p:spPr>
      </p:pic>
      <p:pic>
        <p:nvPicPr>
          <p:cNvPr id="211" name="Picture 26" descr="Image result for Teen space"/>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888734" y="5986417"/>
            <a:ext cx="571170" cy="607941"/>
          </a:xfrm>
          <a:prstGeom prst="rect">
            <a:avLst/>
          </a:prstGeom>
          <a:noFill/>
          <a:extLst>
            <a:ext uri="{909E8E84-426E-40DD-AFC4-6F175D3DCCD1}">
              <a14:hiddenFill xmlns:a14="http://schemas.microsoft.com/office/drawing/2010/main">
                <a:solidFill>
                  <a:srgbClr val="FFFFFF"/>
                </a:solidFill>
              </a14:hiddenFill>
            </a:ext>
          </a:extLst>
        </p:spPr>
      </p:pic>
      <p:pic>
        <p:nvPicPr>
          <p:cNvPr id="84" name="irc_mi" descr="Related image">
            <a:hlinkClick r:id="rId28"/>
          </p:cNvPr>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9088969" y="5038007"/>
            <a:ext cx="1868497" cy="1183449"/>
          </a:xfrm>
          <a:prstGeom prst="rect">
            <a:avLst/>
          </a:prstGeom>
          <a:noFill/>
          <a:ln>
            <a:noFill/>
          </a:ln>
        </p:spPr>
      </p:pic>
    </p:spTree>
    <p:extLst>
      <p:ext uri="{BB962C8B-B14F-4D97-AF65-F5344CB8AC3E}">
        <p14:creationId xmlns:p14="http://schemas.microsoft.com/office/powerpoint/2010/main" val="39656066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1595" y="541576"/>
            <a:ext cx="11112843" cy="4524315"/>
          </a:xfrm>
          <a:prstGeom prst="rect">
            <a:avLst/>
          </a:prstGeom>
        </p:spPr>
        <p:txBody>
          <a:bodyPr wrap="square">
            <a:spAutoFit/>
          </a:bodyPr>
          <a:lstStyle/>
          <a:p>
            <a:pPr algn="ctr"/>
            <a:endParaRPr lang="en-IE" sz="2400" b="1" i="0" u="none" strike="noStrike" baseline="0" dirty="0" smtClean="0">
              <a:latin typeface="Calibri-Bold"/>
            </a:endParaRPr>
          </a:p>
          <a:p>
            <a:pPr marL="342900" indent="-342900">
              <a:buFont typeface="Courier New" panose="02070309020205020404" pitchFamily="49" charset="0"/>
              <a:buChar char="o"/>
            </a:pPr>
            <a:r>
              <a:rPr lang="en-IE" sz="2400" i="0" u="none" strike="noStrike" baseline="0" dirty="0" smtClean="0">
                <a:solidFill>
                  <a:schemeClr val="tx1">
                    <a:lumMod val="75000"/>
                    <a:lumOff val="25000"/>
                  </a:schemeClr>
                </a:solidFill>
              </a:rPr>
              <a:t>The survey shows that teenagers </a:t>
            </a:r>
            <a:r>
              <a:rPr lang="en-IE" sz="2400" i="1" u="none" strike="noStrike" baseline="0" dirty="0" smtClean="0">
                <a:solidFill>
                  <a:srgbClr val="FF0000"/>
                </a:solidFill>
              </a:rPr>
              <a:t>feel excluded from many public places</a:t>
            </a:r>
            <a:r>
              <a:rPr lang="en-IE" sz="2400" i="0" u="none" strike="noStrike" baseline="0" dirty="0" smtClean="0">
                <a:solidFill>
                  <a:schemeClr val="tx1">
                    <a:lumMod val="75000"/>
                    <a:lumOff val="25000"/>
                  </a:schemeClr>
                </a:solidFill>
              </a:rPr>
              <a:t>. They report </a:t>
            </a:r>
            <a:r>
              <a:rPr lang="en-IE" sz="2400" i="1" u="none" strike="noStrike" baseline="0" dirty="0" smtClean="0">
                <a:solidFill>
                  <a:srgbClr val="FF0000"/>
                </a:solidFill>
              </a:rPr>
              <a:t>being unwelcome,</a:t>
            </a:r>
            <a:r>
              <a:rPr lang="en-IE" sz="2400" i="1" u="none" strike="noStrike" dirty="0" smtClean="0">
                <a:solidFill>
                  <a:srgbClr val="FF0000"/>
                </a:solidFill>
              </a:rPr>
              <a:t> </a:t>
            </a:r>
            <a:r>
              <a:rPr lang="en-IE" sz="2400" i="1" u="none" strike="noStrike" baseline="0" dirty="0" smtClean="0">
                <a:solidFill>
                  <a:srgbClr val="FF0000"/>
                </a:solidFill>
              </a:rPr>
              <a:t>feeling unsafe and being deterred by anti‐social activity</a:t>
            </a:r>
            <a:r>
              <a:rPr lang="en-IE" sz="2400" i="1" u="none" strike="noStrike" baseline="0" dirty="0" smtClean="0">
                <a:solidFill>
                  <a:schemeClr val="tx1">
                    <a:lumMod val="75000"/>
                    <a:lumOff val="25000"/>
                  </a:schemeClr>
                </a:solidFill>
              </a:rPr>
              <a:t>.</a:t>
            </a:r>
            <a:endParaRPr lang="en-IE" sz="2400" i="0" u="none" strike="noStrike" baseline="0" dirty="0" smtClean="0">
              <a:solidFill>
                <a:schemeClr val="tx1">
                  <a:lumMod val="75000"/>
                  <a:lumOff val="25000"/>
                </a:schemeClr>
              </a:solidFill>
            </a:endParaRPr>
          </a:p>
          <a:p>
            <a:pPr marL="342900" indent="-342900">
              <a:buFont typeface="Courier New" panose="02070309020205020404" pitchFamily="49" charset="0"/>
              <a:buChar char="o"/>
            </a:pPr>
            <a:r>
              <a:rPr lang="en-IE" sz="2400" i="1" u="none" strike="noStrike" baseline="0" dirty="0" smtClean="0">
                <a:solidFill>
                  <a:schemeClr val="tx1">
                    <a:lumMod val="75000"/>
                    <a:lumOff val="25000"/>
                  </a:schemeClr>
                </a:solidFill>
              </a:rPr>
              <a:t>Over 90% </a:t>
            </a:r>
            <a:r>
              <a:rPr lang="en-IE" sz="2400" i="0" u="none" strike="noStrike" baseline="0" dirty="0" smtClean="0">
                <a:solidFill>
                  <a:schemeClr val="tx1">
                    <a:lumMod val="75000"/>
                    <a:lumOff val="25000"/>
                  </a:schemeClr>
                </a:solidFill>
              </a:rPr>
              <a:t>of</a:t>
            </a:r>
            <a:r>
              <a:rPr lang="en-IE" sz="2400" i="0" u="none" strike="noStrike" dirty="0" smtClean="0">
                <a:solidFill>
                  <a:schemeClr val="tx1">
                    <a:lumMod val="75000"/>
                    <a:lumOff val="25000"/>
                  </a:schemeClr>
                </a:solidFill>
              </a:rPr>
              <a:t> </a:t>
            </a:r>
            <a:r>
              <a:rPr lang="en-IE" sz="2400" i="0" u="none" strike="noStrike" baseline="0" dirty="0" smtClean="0">
                <a:solidFill>
                  <a:schemeClr val="tx1">
                    <a:lumMod val="75000"/>
                    <a:lumOff val="25000"/>
                  </a:schemeClr>
                </a:solidFill>
              </a:rPr>
              <a:t>respondents want </a:t>
            </a:r>
            <a:r>
              <a:rPr lang="en-IE" sz="2400" i="1" u="none" strike="noStrike" baseline="0" dirty="0" smtClean="0">
                <a:solidFill>
                  <a:srgbClr val="FF0000"/>
                </a:solidFill>
              </a:rPr>
              <a:t>areas for hanging out </a:t>
            </a:r>
            <a:r>
              <a:rPr lang="en-IE" sz="2400" i="1" u="none" strike="noStrike" baseline="0" dirty="0" smtClean="0">
                <a:solidFill>
                  <a:schemeClr val="tx1">
                    <a:lumMod val="75000"/>
                    <a:lumOff val="25000"/>
                  </a:schemeClr>
                </a:solidFill>
              </a:rPr>
              <a:t>and </a:t>
            </a:r>
            <a:r>
              <a:rPr lang="en-IE" sz="2400" i="1" u="none" strike="noStrike" baseline="0" dirty="0" smtClean="0">
                <a:solidFill>
                  <a:srgbClr val="FF0000"/>
                </a:solidFill>
              </a:rPr>
              <a:t>unstructured physical activity </a:t>
            </a:r>
          </a:p>
          <a:p>
            <a:pPr marL="342900" indent="-342900">
              <a:buFont typeface="Courier New" panose="02070309020205020404" pitchFamily="49" charset="0"/>
              <a:buChar char="o"/>
            </a:pPr>
            <a:r>
              <a:rPr lang="en-IE" sz="2400" dirty="0">
                <a:solidFill>
                  <a:schemeClr val="tx1">
                    <a:lumMod val="75000"/>
                    <a:lumOff val="25000"/>
                  </a:schemeClr>
                </a:solidFill>
              </a:rPr>
              <a:t>W</a:t>
            </a:r>
            <a:r>
              <a:rPr lang="en-IE" sz="2400" i="0" u="none" strike="noStrike" baseline="0" dirty="0" smtClean="0">
                <a:solidFill>
                  <a:schemeClr val="tx1">
                    <a:lumMod val="75000"/>
                    <a:lumOff val="25000"/>
                  </a:schemeClr>
                </a:solidFill>
              </a:rPr>
              <a:t>ith only </a:t>
            </a:r>
            <a:r>
              <a:rPr lang="en-IE" sz="2400" i="1" u="sng" strike="noStrike" baseline="0" dirty="0" smtClean="0">
                <a:solidFill>
                  <a:schemeClr val="tx1">
                    <a:lumMod val="75000"/>
                    <a:lumOff val="25000"/>
                  </a:schemeClr>
                </a:solidFill>
              </a:rPr>
              <a:t>5%</a:t>
            </a:r>
            <a:r>
              <a:rPr lang="en-IE" sz="2400" i="1" u="sng" strike="noStrike" dirty="0" smtClean="0">
                <a:solidFill>
                  <a:schemeClr val="tx1">
                    <a:lumMod val="75000"/>
                    <a:lumOff val="25000"/>
                  </a:schemeClr>
                </a:solidFill>
              </a:rPr>
              <a:t> </a:t>
            </a:r>
            <a:r>
              <a:rPr lang="en-IE" sz="2400" i="1" u="sng" strike="noStrike" baseline="0" dirty="0" smtClean="0">
                <a:solidFill>
                  <a:schemeClr val="tx1">
                    <a:lumMod val="75000"/>
                    <a:lumOff val="25000"/>
                  </a:schemeClr>
                </a:solidFill>
              </a:rPr>
              <a:t>asking for more sports facilities</a:t>
            </a:r>
            <a:r>
              <a:rPr lang="en-IE" sz="2400" i="0" u="none" strike="noStrike" baseline="0" dirty="0" smtClean="0">
                <a:solidFill>
                  <a:schemeClr val="tx1">
                    <a:lumMod val="75000"/>
                    <a:lumOff val="25000"/>
                  </a:schemeClr>
                </a:solidFill>
              </a:rPr>
              <a:t>. </a:t>
            </a:r>
            <a:endParaRPr lang="en-IE" sz="2400" dirty="0">
              <a:solidFill>
                <a:schemeClr val="tx1">
                  <a:lumMod val="75000"/>
                  <a:lumOff val="25000"/>
                </a:schemeClr>
              </a:solidFill>
            </a:endParaRPr>
          </a:p>
          <a:p>
            <a:pPr marL="342900" indent="-342900">
              <a:buFont typeface="Courier New" panose="02070309020205020404" pitchFamily="49" charset="0"/>
              <a:buChar char="o"/>
            </a:pPr>
            <a:r>
              <a:rPr lang="en-IE" sz="2400" i="1" u="sng" strike="noStrike" baseline="0" dirty="0" smtClean="0">
                <a:solidFill>
                  <a:schemeClr val="tx1">
                    <a:lumMod val="75000"/>
                    <a:lumOff val="25000"/>
                  </a:schemeClr>
                </a:solidFill>
              </a:rPr>
              <a:t>Hanging out is seen as a desirable activity </a:t>
            </a:r>
            <a:r>
              <a:rPr lang="en-IE" sz="2400" i="1" u="none" strike="noStrike" baseline="0" dirty="0" smtClean="0">
                <a:solidFill>
                  <a:schemeClr val="tx1">
                    <a:lumMod val="75000"/>
                    <a:lumOff val="25000"/>
                  </a:schemeClr>
                </a:solidFill>
              </a:rPr>
              <a:t>in itself</a:t>
            </a:r>
            <a:r>
              <a:rPr lang="en-IE" sz="2400" i="0" u="none" strike="noStrike" baseline="0" dirty="0" smtClean="0">
                <a:solidFill>
                  <a:schemeClr val="tx1">
                    <a:lumMod val="75000"/>
                    <a:lumOff val="25000"/>
                  </a:schemeClr>
                </a:solidFill>
              </a:rPr>
              <a:t>.</a:t>
            </a:r>
          </a:p>
          <a:p>
            <a:pPr marL="342900" indent="-342900">
              <a:buFont typeface="Courier New" panose="02070309020205020404" pitchFamily="49" charset="0"/>
              <a:buChar char="o"/>
            </a:pPr>
            <a:r>
              <a:rPr lang="en-IE" sz="2400" i="0" u="none" strike="noStrike" baseline="0" dirty="0" smtClean="0">
                <a:solidFill>
                  <a:schemeClr val="tx1">
                    <a:lumMod val="75000"/>
                    <a:lumOff val="25000"/>
                  </a:schemeClr>
                </a:solidFill>
              </a:rPr>
              <a:t>Providing more </a:t>
            </a:r>
            <a:r>
              <a:rPr lang="en-IE" sz="2400" i="1" u="none" strike="noStrike" baseline="0" dirty="0" smtClean="0">
                <a:solidFill>
                  <a:srgbClr val="FF0000"/>
                </a:solidFill>
              </a:rPr>
              <a:t>organised activities for teenagers is not what they</a:t>
            </a:r>
            <a:r>
              <a:rPr lang="en-IE" sz="2400" i="1" u="none" strike="noStrike" dirty="0" smtClean="0">
                <a:solidFill>
                  <a:srgbClr val="FF0000"/>
                </a:solidFill>
              </a:rPr>
              <a:t> </a:t>
            </a:r>
            <a:r>
              <a:rPr lang="en-IE" sz="2400" i="1" u="none" strike="noStrike" baseline="0" dirty="0" smtClean="0">
                <a:solidFill>
                  <a:srgbClr val="FF0000"/>
                </a:solidFill>
              </a:rPr>
              <a:t>want</a:t>
            </a:r>
            <a:r>
              <a:rPr lang="en-IE" sz="2400" i="0" u="none" strike="noStrike" baseline="0" dirty="0" smtClean="0">
                <a:solidFill>
                  <a:srgbClr val="FF0000"/>
                </a:solidFill>
              </a:rPr>
              <a:t>.</a:t>
            </a:r>
            <a:r>
              <a:rPr lang="en-IE" sz="2400" i="0" u="none" strike="noStrike" baseline="0" dirty="0" smtClean="0">
                <a:solidFill>
                  <a:schemeClr val="tx1">
                    <a:lumMod val="75000"/>
                    <a:lumOff val="25000"/>
                  </a:schemeClr>
                </a:solidFill>
              </a:rPr>
              <a:t> </a:t>
            </a:r>
          </a:p>
          <a:p>
            <a:pPr marL="342900" indent="-342900">
              <a:buFont typeface="Courier New" panose="02070309020205020404" pitchFamily="49" charset="0"/>
              <a:buChar char="o"/>
            </a:pPr>
            <a:r>
              <a:rPr lang="en-IE" sz="2400" i="0" u="none" strike="noStrike" baseline="0" dirty="0" smtClean="0">
                <a:solidFill>
                  <a:schemeClr val="tx1">
                    <a:lumMod val="75000"/>
                    <a:lumOff val="25000"/>
                  </a:schemeClr>
                </a:solidFill>
              </a:rPr>
              <a:t>Research into provision of existing facilities for teenagers within the county has</a:t>
            </a:r>
            <a:r>
              <a:rPr lang="en-IE" sz="2400" i="0" u="none" strike="noStrike" dirty="0" smtClean="0">
                <a:solidFill>
                  <a:schemeClr val="tx1">
                    <a:lumMod val="75000"/>
                    <a:lumOff val="25000"/>
                  </a:schemeClr>
                </a:solidFill>
              </a:rPr>
              <a:t> </a:t>
            </a:r>
            <a:r>
              <a:rPr lang="en-IE" sz="2400" i="0" u="none" strike="noStrike" baseline="0" dirty="0" smtClean="0">
                <a:solidFill>
                  <a:schemeClr val="tx1">
                    <a:lumMod val="75000"/>
                    <a:lumOff val="25000"/>
                  </a:schemeClr>
                </a:solidFill>
              </a:rPr>
              <a:t>found that </a:t>
            </a:r>
            <a:r>
              <a:rPr lang="en-IE" sz="2400" i="1" u="none" strike="noStrike" baseline="0" dirty="0" smtClean="0">
                <a:solidFill>
                  <a:schemeClr val="tx1">
                    <a:lumMod val="75000"/>
                    <a:lumOff val="25000"/>
                  </a:schemeClr>
                </a:solidFill>
              </a:rPr>
              <a:t>there are </a:t>
            </a:r>
            <a:r>
              <a:rPr lang="en-IE" sz="2400" i="1" u="none" strike="noStrike" baseline="0" dirty="0" smtClean="0">
                <a:solidFill>
                  <a:srgbClr val="FF0000"/>
                </a:solidFill>
              </a:rPr>
              <a:t>ample opportunities for teenagers to engage in sport</a:t>
            </a:r>
            <a:endParaRPr lang="en-IE" sz="2400" i="1" dirty="0">
              <a:solidFill>
                <a:srgbClr val="FF0000"/>
              </a:solidFill>
            </a:endParaRPr>
          </a:p>
          <a:p>
            <a:pPr marL="342900" indent="-342900">
              <a:buFont typeface="Courier New" panose="02070309020205020404" pitchFamily="49" charset="0"/>
              <a:buChar char="o"/>
            </a:pPr>
            <a:r>
              <a:rPr lang="en-IE" sz="2400" i="1" u="none" strike="noStrike" baseline="0" dirty="0" smtClean="0">
                <a:solidFill>
                  <a:schemeClr val="tx1">
                    <a:lumMod val="75000"/>
                    <a:lumOff val="25000"/>
                  </a:schemeClr>
                </a:solidFill>
              </a:rPr>
              <a:t>Teenagers are </a:t>
            </a:r>
            <a:r>
              <a:rPr lang="en-IE" sz="2400" i="1" u="none" strike="noStrike" baseline="0" dirty="0" smtClean="0">
                <a:solidFill>
                  <a:srgbClr val="FF0000"/>
                </a:solidFill>
              </a:rPr>
              <a:t>not fully aware of existing facilities </a:t>
            </a:r>
            <a:r>
              <a:rPr lang="en-IE" sz="2400" i="1" u="none" strike="noStrike" baseline="0" dirty="0" smtClean="0">
                <a:solidFill>
                  <a:schemeClr val="tx1">
                    <a:lumMod val="75000"/>
                    <a:lumOff val="25000"/>
                  </a:schemeClr>
                </a:solidFill>
              </a:rPr>
              <a:t>that they could be availing of.</a:t>
            </a:r>
          </a:p>
          <a:p>
            <a:endParaRPr lang="en-IE" sz="2400" b="0" i="1" u="none" strike="noStrike" baseline="0" dirty="0" smtClean="0">
              <a:latin typeface="Calibri-Italic"/>
            </a:endParaRPr>
          </a:p>
        </p:txBody>
      </p:sp>
      <p:pic>
        <p:nvPicPr>
          <p:cNvPr id="3"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595" y="610774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07391" y="610583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765870" y="238004"/>
            <a:ext cx="11112843" cy="523220"/>
          </a:xfrm>
          <a:prstGeom prst="rect">
            <a:avLst/>
          </a:prstGeom>
        </p:spPr>
        <p:txBody>
          <a:bodyPr wrap="square">
            <a:spAutoFit/>
          </a:bodyPr>
          <a:lstStyle/>
          <a:p>
            <a:pPr algn="ctr"/>
            <a:r>
              <a:rPr lang="en-IE" sz="2800" b="1" i="0" u="none" strike="noStrike" baseline="0" dirty="0" smtClean="0">
                <a:latin typeface="Calibri-Bold"/>
              </a:rPr>
              <a:t>Survey Finding</a:t>
            </a:r>
          </a:p>
        </p:txBody>
      </p:sp>
      <p:pic>
        <p:nvPicPr>
          <p:cNvPr id="4098" name="Picture 2" descr="Image result for teen ques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5807" y="4850712"/>
            <a:ext cx="5329448" cy="18020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0092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3613" y="1594199"/>
            <a:ext cx="11112843" cy="1569660"/>
          </a:xfrm>
          <a:prstGeom prst="rect">
            <a:avLst/>
          </a:prstGeom>
        </p:spPr>
        <p:txBody>
          <a:bodyPr wrap="square">
            <a:spAutoFit/>
          </a:bodyPr>
          <a:lstStyle/>
          <a:p>
            <a:pPr algn="ctr"/>
            <a:endParaRPr lang="en-IE" sz="2400" b="1" dirty="0" smtClean="0">
              <a:solidFill>
                <a:prstClr val="black"/>
              </a:solidFill>
              <a:latin typeface="Calibri-Bold"/>
            </a:endParaRPr>
          </a:p>
          <a:p>
            <a:pPr marL="342900" indent="-342900">
              <a:buFont typeface="Courier New" panose="02070309020205020404" pitchFamily="49" charset="0"/>
              <a:buChar char="o"/>
            </a:pPr>
            <a:r>
              <a:rPr lang="en-IE" sz="2400" dirty="0" smtClean="0">
                <a:solidFill>
                  <a:prstClr val="black">
                    <a:lumMod val="75000"/>
                    <a:lumOff val="25000"/>
                  </a:prstClr>
                </a:solidFill>
              </a:rPr>
              <a:t>After the presentation of the survey results the council carried out further work with teenagers and service providers to confirm the results of the survey and robustly query the recommendations made at the draft stage.</a:t>
            </a:r>
            <a:endParaRPr lang="en-IE" sz="2400" i="1" dirty="0" smtClean="0">
              <a:solidFill>
                <a:prstClr val="black"/>
              </a:solidFill>
              <a:latin typeface="Calibri-Italic"/>
            </a:endParaRPr>
          </a:p>
        </p:txBody>
      </p:sp>
      <p:pic>
        <p:nvPicPr>
          <p:cNvPr id="3"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1595" y="6107743"/>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0" descr="Image result for south dublin county council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007391" y="6105838"/>
            <a:ext cx="1974362" cy="7502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teen spac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32485" y="84571"/>
            <a:ext cx="3458548" cy="91401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053488" y="279966"/>
            <a:ext cx="11112843" cy="523220"/>
          </a:xfrm>
          <a:prstGeom prst="rect">
            <a:avLst/>
          </a:prstGeom>
        </p:spPr>
        <p:txBody>
          <a:bodyPr wrap="square">
            <a:spAutoFit/>
          </a:bodyPr>
          <a:lstStyle/>
          <a:p>
            <a:pPr algn="ctr"/>
            <a:r>
              <a:rPr lang="en-IE" sz="2800" b="1" dirty="0" smtClean="0">
                <a:solidFill>
                  <a:prstClr val="black"/>
                </a:solidFill>
                <a:latin typeface="Calibri-Bold"/>
              </a:rPr>
              <a:t>Post Survey Consultation</a:t>
            </a:r>
          </a:p>
        </p:txBody>
      </p:sp>
      <p:pic>
        <p:nvPicPr>
          <p:cNvPr id="4098" name="Picture 2" descr="Image result for teen ques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5807" y="4850712"/>
            <a:ext cx="5329448" cy="18020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065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92157" y="781248"/>
            <a:ext cx="11598876" cy="1384995"/>
          </a:xfrm>
          <a:prstGeom prst="rect">
            <a:avLst/>
          </a:prstGeom>
        </p:spPr>
        <p:txBody>
          <a:bodyPr wrap="square">
            <a:spAutoFit/>
          </a:bodyPr>
          <a:lstStyle/>
          <a:p>
            <a:r>
              <a:rPr lang="en-IE" sz="2400" b="0" i="0" u="none" strike="noStrike" baseline="0" dirty="0" smtClean="0">
                <a:solidFill>
                  <a:schemeClr val="tx1">
                    <a:lumMod val="75000"/>
                    <a:lumOff val="25000"/>
                  </a:schemeClr>
                </a:solidFill>
              </a:rPr>
              <a:t>Create a series of </a:t>
            </a:r>
            <a:r>
              <a:rPr lang="en-IE" sz="2400" b="1" i="0" u="none" strike="noStrike" baseline="0" dirty="0" smtClean="0">
                <a:solidFill>
                  <a:schemeClr val="tx1">
                    <a:lumMod val="75000"/>
                    <a:lumOff val="25000"/>
                  </a:schemeClr>
                </a:solidFill>
              </a:rPr>
              <a:t>Outdoor Hangout/Meeting Places </a:t>
            </a:r>
            <a:r>
              <a:rPr lang="en-IE" sz="2400" b="0" i="0" u="none" strike="noStrike" baseline="0" dirty="0" smtClean="0">
                <a:solidFill>
                  <a:schemeClr val="tx1">
                    <a:lumMod val="75000"/>
                    <a:lumOff val="25000"/>
                  </a:schemeClr>
                </a:solidFill>
              </a:rPr>
              <a:t>for teenagers. </a:t>
            </a:r>
          </a:p>
          <a:p>
            <a:pPr marL="285750" indent="-285750">
              <a:buFont typeface="Arial" panose="020B0604020202020204" pitchFamily="34" charset="0"/>
              <a:buChar char="•"/>
            </a:pPr>
            <a:r>
              <a:rPr lang="en-IE" sz="2400" b="0" i="0" u="none" strike="noStrike" baseline="0" dirty="0" smtClean="0">
                <a:solidFill>
                  <a:schemeClr val="tx1">
                    <a:lumMod val="75000"/>
                    <a:lumOff val="25000"/>
                  </a:schemeClr>
                </a:solidFill>
              </a:rPr>
              <a:t>places to sit and chat ; access to play facilities; free WIFI;</a:t>
            </a:r>
            <a:r>
              <a:rPr lang="en-IE" sz="2400" b="0" i="0" u="none" strike="noStrike" dirty="0" smtClean="0">
                <a:solidFill>
                  <a:schemeClr val="tx1">
                    <a:lumMod val="75000"/>
                    <a:lumOff val="25000"/>
                  </a:schemeClr>
                </a:solidFill>
              </a:rPr>
              <a:t> </a:t>
            </a:r>
            <a:r>
              <a:rPr lang="en-IE" sz="2400" b="0" i="0" u="none" strike="noStrike" baseline="0" dirty="0" smtClean="0">
                <a:solidFill>
                  <a:schemeClr val="tx1">
                    <a:lumMod val="75000"/>
                    <a:lumOff val="25000"/>
                  </a:schemeClr>
                </a:solidFill>
              </a:rPr>
              <a:t> a place to</a:t>
            </a:r>
            <a:r>
              <a:rPr lang="en-IE" sz="2400" b="0" i="0" u="none" strike="noStrike" dirty="0" smtClean="0">
                <a:solidFill>
                  <a:schemeClr val="tx1">
                    <a:lumMod val="75000"/>
                    <a:lumOff val="25000"/>
                  </a:schemeClr>
                </a:solidFill>
              </a:rPr>
              <a:t> </a:t>
            </a:r>
            <a:r>
              <a:rPr lang="en-IE" sz="2400" b="0" i="0" u="none" strike="noStrike" baseline="0" dirty="0" smtClean="0">
                <a:solidFill>
                  <a:schemeClr val="tx1">
                    <a:lumMod val="75000"/>
                    <a:lumOff val="25000"/>
                  </a:schemeClr>
                </a:solidFill>
              </a:rPr>
              <a:t>play music</a:t>
            </a:r>
            <a:r>
              <a:rPr lang="en-IE" b="0" i="0" u="none" strike="noStrike" baseline="0" dirty="0" smtClean="0">
                <a:latin typeface="Calibri" panose="020F0502020204030204" pitchFamily="34" charset="0"/>
              </a:rPr>
              <a:t>.</a:t>
            </a:r>
            <a:endParaRPr lang="en-IE" dirty="0" smtClean="0"/>
          </a:p>
          <a:p>
            <a:pPr marL="285750" indent="-285750">
              <a:buFont typeface="Arial" panose="020B0604020202020204" pitchFamily="34" charset="0"/>
              <a:buChar char="•"/>
            </a:pPr>
            <a:endParaRPr lang="en-IE" b="0" i="0" u="none" strike="noStrike" baseline="0" dirty="0" smtClean="0">
              <a:latin typeface="Calibri" panose="020F0502020204030204" pitchFamily="34" charset="0"/>
            </a:endParaRPr>
          </a:p>
          <a:p>
            <a:r>
              <a:rPr lang="en-IE" b="0" i="0" u="none" strike="noStrike" baseline="0" dirty="0" smtClean="0">
                <a:latin typeface="Calibri" panose="020F0502020204030204" pitchFamily="34" charset="0"/>
              </a:rPr>
              <a:t>. </a:t>
            </a:r>
            <a:endParaRPr lang="en-IE" dirty="0"/>
          </a:p>
        </p:txBody>
      </p:sp>
      <p:pic>
        <p:nvPicPr>
          <p:cNvPr id="5" name="Picture 4"/>
          <p:cNvPicPr>
            <a:picLocks noChangeAspect="1"/>
          </p:cNvPicPr>
          <p:nvPr/>
        </p:nvPicPr>
        <p:blipFill>
          <a:blip r:embed="rId2"/>
          <a:stretch>
            <a:fillRect/>
          </a:stretch>
        </p:blipFill>
        <p:spPr>
          <a:xfrm>
            <a:off x="68955" y="2047568"/>
            <a:ext cx="6272636" cy="3254717"/>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p:cNvPicPr>
          <p:nvPr/>
        </p:nvPicPr>
        <p:blipFill>
          <a:blip r:embed="rId3"/>
          <a:stretch>
            <a:fillRect/>
          </a:stretch>
        </p:blipFill>
        <p:spPr>
          <a:xfrm>
            <a:off x="6462694" y="2047568"/>
            <a:ext cx="5628339" cy="3254717"/>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477530" y="5399796"/>
            <a:ext cx="11154561" cy="646331"/>
          </a:xfrm>
          <a:prstGeom prst="rect">
            <a:avLst/>
          </a:prstGeom>
        </p:spPr>
        <p:txBody>
          <a:bodyPr wrap="square">
            <a:spAutoFit/>
          </a:bodyPr>
          <a:lstStyle/>
          <a:p>
            <a:r>
              <a:rPr lang="en-IE" b="0" i="1" u="none" strike="noStrike" baseline="0" dirty="0" smtClean="0">
                <a:solidFill>
                  <a:schemeClr val="tx1">
                    <a:lumMod val="75000"/>
                    <a:lumOff val="25000"/>
                  </a:schemeClr>
                </a:solidFill>
                <a:latin typeface="Calibri-Italic"/>
              </a:rPr>
              <a:t>Example of stylish seating allowing teens to meet up and hangout in small or large groups. These spaces</a:t>
            </a:r>
          </a:p>
          <a:p>
            <a:r>
              <a:rPr lang="en-IE" b="0" i="1" u="none" strike="noStrike" baseline="0" dirty="0" smtClean="0">
                <a:solidFill>
                  <a:schemeClr val="tx1">
                    <a:lumMod val="75000"/>
                    <a:lumOff val="25000"/>
                  </a:schemeClr>
                </a:solidFill>
                <a:latin typeface="Calibri-Italic"/>
              </a:rPr>
              <a:t>are not only a destination for passive recreation but can add vibrancy to an area.</a:t>
            </a:r>
            <a:endParaRPr lang="en-IE" dirty="0">
              <a:solidFill>
                <a:schemeClr val="tx1">
                  <a:lumMod val="75000"/>
                  <a:lumOff val="25000"/>
                </a:schemeClr>
              </a:solidFill>
            </a:endParaRPr>
          </a:p>
        </p:txBody>
      </p:sp>
      <p:pic>
        <p:nvPicPr>
          <p:cNvPr id="5126" name="Picture 6" descr="Image result for wifi transpar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1659" y="6339980"/>
            <a:ext cx="640974" cy="480731"/>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Image result for music transparent symbo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77542" y="6198481"/>
            <a:ext cx="747991" cy="7479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8" descr="Image result for transparent relaxi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7784" y="6354916"/>
            <a:ext cx="1312191" cy="50308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74" descr="Image result for Teen spac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39788" y="6198481"/>
            <a:ext cx="637786" cy="73734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8955" y="217228"/>
            <a:ext cx="4447061" cy="5640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smtClean="0">
                <a:solidFill>
                  <a:schemeClr val="tx1">
                    <a:lumMod val="75000"/>
                    <a:lumOff val="25000"/>
                  </a:schemeClr>
                </a:solidFill>
              </a:rPr>
              <a:t>Recommendation 1.</a:t>
            </a:r>
            <a:endParaRPr lang="en-IE" sz="3200" dirty="0">
              <a:solidFill>
                <a:schemeClr val="tx1">
                  <a:lumMod val="75000"/>
                  <a:lumOff val="25000"/>
                </a:schemeClr>
              </a:solidFill>
            </a:endParaRPr>
          </a:p>
        </p:txBody>
      </p:sp>
    </p:spTree>
    <p:extLst>
      <p:ext uri="{BB962C8B-B14F-4D97-AF65-F5344CB8AC3E}">
        <p14:creationId xmlns:p14="http://schemas.microsoft.com/office/powerpoint/2010/main" val="2111023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0919" y="256277"/>
            <a:ext cx="4323086" cy="2881914"/>
          </a:xfrm>
          <a:prstGeom prst="rect">
            <a:avLst/>
          </a:prstGeom>
        </p:spPr>
      </p:pic>
      <p:pic>
        <p:nvPicPr>
          <p:cNvPr id="3" name="Picture 2"/>
          <p:cNvPicPr>
            <a:picLocks noChangeAspect="1"/>
          </p:cNvPicPr>
          <p:nvPr/>
        </p:nvPicPr>
        <p:blipFill>
          <a:blip r:embed="rId3"/>
          <a:stretch>
            <a:fillRect/>
          </a:stretch>
        </p:blipFill>
        <p:spPr>
          <a:xfrm>
            <a:off x="4714613" y="256277"/>
            <a:ext cx="2768367" cy="2881914"/>
          </a:xfrm>
          <a:prstGeom prst="rect">
            <a:avLst/>
          </a:prstGeom>
        </p:spPr>
      </p:pic>
      <p:pic>
        <p:nvPicPr>
          <p:cNvPr id="4" name="Picture 3"/>
          <p:cNvPicPr>
            <a:picLocks noChangeAspect="1"/>
          </p:cNvPicPr>
          <p:nvPr/>
        </p:nvPicPr>
        <p:blipFill>
          <a:blip r:embed="rId4"/>
          <a:stretch>
            <a:fillRect/>
          </a:stretch>
        </p:blipFill>
        <p:spPr>
          <a:xfrm>
            <a:off x="7734650" y="256277"/>
            <a:ext cx="4038994" cy="2874829"/>
          </a:xfrm>
          <a:prstGeom prst="rect">
            <a:avLst/>
          </a:prstGeom>
        </p:spPr>
      </p:pic>
      <p:pic>
        <p:nvPicPr>
          <p:cNvPr id="5" name="Picture 4"/>
          <p:cNvPicPr>
            <a:picLocks noChangeAspect="1"/>
          </p:cNvPicPr>
          <p:nvPr/>
        </p:nvPicPr>
        <p:blipFill>
          <a:blip r:embed="rId5"/>
          <a:stretch>
            <a:fillRect/>
          </a:stretch>
        </p:blipFill>
        <p:spPr>
          <a:xfrm>
            <a:off x="170919" y="3516985"/>
            <a:ext cx="4364550" cy="2894400"/>
          </a:xfrm>
          <a:prstGeom prst="rect">
            <a:avLst/>
          </a:prstGeom>
        </p:spPr>
      </p:pic>
      <p:pic>
        <p:nvPicPr>
          <p:cNvPr id="6" name="Picture 5"/>
          <p:cNvPicPr>
            <a:picLocks noChangeAspect="1"/>
          </p:cNvPicPr>
          <p:nvPr/>
        </p:nvPicPr>
        <p:blipFill>
          <a:blip r:embed="rId6"/>
          <a:stretch>
            <a:fillRect/>
          </a:stretch>
        </p:blipFill>
        <p:spPr>
          <a:xfrm>
            <a:off x="7734650" y="3649210"/>
            <a:ext cx="4441395" cy="2762175"/>
          </a:xfrm>
          <a:prstGeom prst="rect">
            <a:avLst/>
          </a:prstGeom>
        </p:spPr>
      </p:pic>
      <p:sp>
        <p:nvSpPr>
          <p:cNvPr id="7" name="TextBox 6"/>
          <p:cNvSpPr txBox="1"/>
          <p:nvPr/>
        </p:nvSpPr>
        <p:spPr>
          <a:xfrm>
            <a:off x="4714612" y="3516985"/>
            <a:ext cx="2768367" cy="2677656"/>
          </a:xfrm>
          <a:prstGeom prst="rect">
            <a:avLst/>
          </a:prstGeom>
          <a:noFill/>
          <a:ln w="57150">
            <a:solidFill>
              <a:srgbClr val="92D050"/>
            </a:solidFill>
            <a:prstDash val="dash"/>
          </a:ln>
        </p:spPr>
        <p:txBody>
          <a:bodyPr wrap="square" rtlCol="0">
            <a:spAutoFit/>
          </a:bodyPr>
          <a:lstStyle/>
          <a:p>
            <a:pPr algn="ctr"/>
            <a:r>
              <a:rPr lang="en-IE" sz="2400" dirty="0" smtClean="0"/>
              <a:t>Teenagers want to engage in play but are excluded from playgrounds.  Some play items should be included at teen meeting points</a:t>
            </a:r>
            <a:endParaRPr lang="en-IE" sz="2400" dirty="0"/>
          </a:p>
        </p:txBody>
      </p:sp>
    </p:spTree>
    <p:extLst>
      <p:ext uri="{BB962C8B-B14F-4D97-AF65-F5344CB8AC3E}">
        <p14:creationId xmlns:p14="http://schemas.microsoft.com/office/powerpoint/2010/main" val="583207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62056"/>
            <a:ext cx="11788346" cy="461665"/>
          </a:xfrm>
          <a:prstGeom prst="rect">
            <a:avLst/>
          </a:prstGeom>
        </p:spPr>
        <p:txBody>
          <a:bodyPr wrap="square">
            <a:spAutoFit/>
          </a:bodyPr>
          <a:lstStyle/>
          <a:p>
            <a:r>
              <a:rPr lang="en-IE" sz="2400" dirty="0" smtClean="0">
                <a:solidFill>
                  <a:schemeClr val="tx1">
                    <a:lumMod val="75000"/>
                    <a:lumOff val="25000"/>
                  </a:schemeClr>
                </a:solidFill>
              </a:rPr>
              <a:t>Provide </a:t>
            </a:r>
            <a:r>
              <a:rPr lang="en-IE" sz="2400" dirty="0">
                <a:solidFill>
                  <a:schemeClr val="tx1">
                    <a:lumMod val="75000"/>
                    <a:lumOff val="25000"/>
                  </a:schemeClr>
                </a:solidFill>
              </a:rPr>
              <a:t>Outdoor Areas for Unstructured Physical Activity.</a:t>
            </a:r>
          </a:p>
        </p:txBody>
      </p:sp>
      <p:pic>
        <p:nvPicPr>
          <p:cNvPr id="3" name="Picture 2"/>
          <p:cNvPicPr>
            <a:picLocks noChangeAspect="1"/>
          </p:cNvPicPr>
          <p:nvPr/>
        </p:nvPicPr>
        <p:blipFill>
          <a:blip r:embed="rId2"/>
          <a:stretch>
            <a:fillRect/>
          </a:stretch>
        </p:blipFill>
        <p:spPr>
          <a:xfrm>
            <a:off x="140043" y="1197892"/>
            <a:ext cx="6939835" cy="3991946"/>
          </a:xfrm>
          <a:prstGeom prst="rect">
            <a:avLst/>
          </a:prstGeom>
        </p:spPr>
      </p:pic>
      <p:pic>
        <p:nvPicPr>
          <p:cNvPr id="4" name="Picture 3"/>
          <p:cNvPicPr>
            <a:picLocks noChangeAspect="1"/>
          </p:cNvPicPr>
          <p:nvPr/>
        </p:nvPicPr>
        <p:blipFill>
          <a:blip r:embed="rId3"/>
          <a:stretch>
            <a:fillRect/>
          </a:stretch>
        </p:blipFill>
        <p:spPr>
          <a:xfrm>
            <a:off x="4211244" y="5343494"/>
            <a:ext cx="2321361" cy="1391194"/>
          </a:xfrm>
          <a:prstGeom prst="rect">
            <a:avLst/>
          </a:prstGeom>
        </p:spPr>
      </p:pic>
      <p:pic>
        <p:nvPicPr>
          <p:cNvPr id="5" name="Picture 4"/>
          <p:cNvPicPr>
            <a:picLocks noChangeAspect="1"/>
          </p:cNvPicPr>
          <p:nvPr/>
        </p:nvPicPr>
        <p:blipFill>
          <a:blip r:embed="rId4"/>
          <a:stretch>
            <a:fillRect/>
          </a:stretch>
        </p:blipFill>
        <p:spPr>
          <a:xfrm>
            <a:off x="6692543" y="5343494"/>
            <a:ext cx="2158100" cy="1391194"/>
          </a:xfrm>
          <a:prstGeom prst="rect">
            <a:avLst/>
          </a:prstGeom>
        </p:spPr>
      </p:pic>
      <p:pic>
        <p:nvPicPr>
          <p:cNvPr id="6" name="Picture 5"/>
          <p:cNvPicPr>
            <a:picLocks noChangeAspect="1"/>
          </p:cNvPicPr>
          <p:nvPr/>
        </p:nvPicPr>
        <p:blipFill>
          <a:blip r:embed="rId5"/>
          <a:stretch>
            <a:fillRect/>
          </a:stretch>
        </p:blipFill>
        <p:spPr>
          <a:xfrm>
            <a:off x="140043" y="5344307"/>
            <a:ext cx="1771136" cy="1390381"/>
          </a:xfrm>
          <a:prstGeom prst="rect">
            <a:avLst/>
          </a:prstGeom>
        </p:spPr>
      </p:pic>
      <p:pic>
        <p:nvPicPr>
          <p:cNvPr id="7" name="Picture 6"/>
          <p:cNvPicPr>
            <a:picLocks noChangeAspect="1"/>
          </p:cNvPicPr>
          <p:nvPr/>
        </p:nvPicPr>
        <p:blipFill>
          <a:blip r:embed="rId6"/>
          <a:stretch>
            <a:fillRect/>
          </a:stretch>
        </p:blipFill>
        <p:spPr>
          <a:xfrm>
            <a:off x="2019980" y="5354187"/>
            <a:ext cx="2082463" cy="1380501"/>
          </a:xfrm>
          <a:prstGeom prst="rect">
            <a:avLst/>
          </a:prstGeom>
        </p:spPr>
      </p:pic>
      <p:pic>
        <p:nvPicPr>
          <p:cNvPr id="8" name="Picture 7"/>
          <p:cNvPicPr>
            <a:picLocks noChangeAspect="1"/>
          </p:cNvPicPr>
          <p:nvPr/>
        </p:nvPicPr>
        <p:blipFill>
          <a:blip r:embed="rId7"/>
          <a:stretch>
            <a:fillRect/>
          </a:stretch>
        </p:blipFill>
        <p:spPr>
          <a:xfrm>
            <a:off x="7405687" y="0"/>
            <a:ext cx="4612281" cy="2550253"/>
          </a:xfrm>
          <a:prstGeom prst="rect">
            <a:avLst/>
          </a:prstGeom>
        </p:spPr>
      </p:pic>
      <p:pic>
        <p:nvPicPr>
          <p:cNvPr id="9" name="Picture 8"/>
          <p:cNvPicPr>
            <a:picLocks noChangeAspect="1"/>
          </p:cNvPicPr>
          <p:nvPr/>
        </p:nvPicPr>
        <p:blipFill>
          <a:blip r:embed="rId8"/>
          <a:stretch>
            <a:fillRect/>
          </a:stretch>
        </p:blipFill>
        <p:spPr>
          <a:xfrm>
            <a:off x="8946292" y="5354187"/>
            <a:ext cx="3071676" cy="1380501"/>
          </a:xfrm>
          <a:prstGeom prst="rect">
            <a:avLst/>
          </a:prstGeom>
        </p:spPr>
      </p:pic>
      <p:pic>
        <p:nvPicPr>
          <p:cNvPr id="10" name="Picture 9"/>
          <p:cNvPicPr>
            <a:picLocks noChangeAspect="1"/>
          </p:cNvPicPr>
          <p:nvPr/>
        </p:nvPicPr>
        <p:blipFill>
          <a:blip r:embed="rId9"/>
          <a:stretch>
            <a:fillRect/>
          </a:stretch>
        </p:blipFill>
        <p:spPr>
          <a:xfrm>
            <a:off x="7405686" y="2703909"/>
            <a:ext cx="4612281" cy="2491244"/>
          </a:xfrm>
          <a:prstGeom prst="rect">
            <a:avLst/>
          </a:prstGeom>
        </p:spPr>
      </p:pic>
      <p:sp>
        <p:nvSpPr>
          <p:cNvPr id="11" name="Rectangle 10"/>
          <p:cNvSpPr/>
          <p:nvPr/>
        </p:nvSpPr>
        <p:spPr>
          <a:xfrm>
            <a:off x="120147" y="67561"/>
            <a:ext cx="3848356" cy="6278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smtClean="0">
                <a:solidFill>
                  <a:schemeClr val="tx1">
                    <a:lumMod val="75000"/>
                    <a:lumOff val="25000"/>
                  </a:schemeClr>
                </a:solidFill>
              </a:rPr>
              <a:t>Recommendation 2.</a:t>
            </a:r>
            <a:endParaRPr lang="en-IE" sz="3200" dirty="0">
              <a:solidFill>
                <a:schemeClr val="tx1">
                  <a:lumMod val="75000"/>
                  <a:lumOff val="25000"/>
                </a:schemeClr>
              </a:solidFill>
            </a:endParaRPr>
          </a:p>
        </p:txBody>
      </p:sp>
    </p:spTree>
    <p:extLst>
      <p:ext uri="{BB962C8B-B14F-4D97-AF65-F5344CB8AC3E}">
        <p14:creationId xmlns:p14="http://schemas.microsoft.com/office/powerpoint/2010/main" val="2806790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56497" y="678223"/>
            <a:ext cx="10440034" cy="461665"/>
          </a:xfrm>
          <a:prstGeom prst="rect">
            <a:avLst/>
          </a:prstGeom>
        </p:spPr>
        <p:txBody>
          <a:bodyPr wrap="square">
            <a:spAutoFit/>
          </a:bodyPr>
          <a:lstStyle/>
          <a:p>
            <a:r>
              <a:rPr lang="en-IE" sz="2400" dirty="0" smtClean="0">
                <a:solidFill>
                  <a:schemeClr val="tx1">
                    <a:lumMod val="75000"/>
                    <a:lumOff val="25000"/>
                  </a:schemeClr>
                </a:solidFill>
                <a:latin typeface="Calibri-Bold"/>
              </a:rPr>
              <a:t>Provide </a:t>
            </a:r>
            <a:r>
              <a:rPr lang="en-IE" sz="2400" dirty="0">
                <a:solidFill>
                  <a:schemeClr val="tx1">
                    <a:lumMod val="75000"/>
                    <a:lumOff val="25000"/>
                  </a:schemeClr>
                </a:solidFill>
                <a:latin typeface="Calibri-Bold"/>
              </a:rPr>
              <a:t>Indoor Meeting Places/Hangouts </a:t>
            </a:r>
            <a:r>
              <a:rPr lang="en-IE" sz="2400" dirty="0" smtClean="0">
                <a:solidFill>
                  <a:schemeClr val="tx1">
                    <a:lumMod val="75000"/>
                    <a:lumOff val="25000"/>
                  </a:schemeClr>
                </a:solidFill>
                <a:latin typeface="Calibri-Bold"/>
              </a:rPr>
              <a:t>for Teenagers:</a:t>
            </a:r>
            <a:endParaRPr lang="en-IE" sz="2400" dirty="0">
              <a:solidFill>
                <a:schemeClr val="tx1">
                  <a:lumMod val="75000"/>
                  <a:lumOff val="25000"/>
                </a:schemeClr>
              </a:solidFill>
            </a:endParaRPr>
          </a:p>
        </p:txBody>
      </p:sp>
      <p:pic>
        <p:nvPicPr>
          <p:cNvPr id="3" name="Picture 2"/>
          <p:cNvPicPr>
            <a:picLocks noChangeAspect="1"/>
          </p:cNvPicPr>
          <p:nvPr/>
        </p:nvPicPr>
        <p:blipFill rotWithShape="1">
          <a:blip r:embed="rId2"/>
          <a:srcRect t="12117" r="7113"/>
          <a:stretch/>
        </p:blipFill>
        <p:spPr>
          <a:xfrm>
            <a:off x="710240" y="1195653"/>
            <a:ext cx="4680000" cy="2211335"/>
          </a:xfrm>
          <a:prstGeom prst="rect">
            <a:avLst/>
          </a:prstGeom>
        </p:spPr>
      </p:pic>
      <p:pic>
        <p:nvPicPr>
          <p:cNvPr id="4" name="Picture 3"/>
          <p:cNvPicPr>
            <a:picLocks noChangeAspect="1"/>
          </p:cNvPicPr>
          <p:nvPr/>
        </p:nvPicPr>
        <p:blipFill rotWithShape="1">
          <a:blip r:embed="rId3"/>
          <a:srcRect l="-153" t="12395" r="153" b="2536"/>
          <a:stretch/>
        </p:blipFill>
        <p:spPr>
          <a:xfrm>
            <a:off x="688505" y="4016888"/>
            <a:ext cx="4680000" cy="2537481"/>
          </a:xfrm>
          <a:prstGeom prst="rect">
            <a:avLst/>
          </a:prstGeom>
        </p:spPr>
      </p:pic>
      <p:pic>
        <p:nvPicPr>
          <p:cNvPr id="5" name="Picture 4"/>
          <p:cNvPicPr>
            <a:picLocks noChangeAspect="1"/>
          </p:cNvPicPr>
          <p:nvPr/>
        </p:nvPicPr>
        <p:blipFill rotWithShape="1">
          <a:blip r:embed="rId4"/>
          <a:srcRect l="-327" t="10187" r="327" b="13298"/>
          <a:stretch/>
        </p:blipFill>
        <p:spPr>
          <a:xfrm>
            <a:off x="6879212" y="1139888"/>
            <a:ext cx="4680000" cy="2211335"/>
          </a:xfrm>
          <a:prstGeom prst="rect">
            <a:avLst/>
          </a:prstGeom>
        </p:spPr>
      </p:pic>
      <p:sp>
        <p:nvSpPr>
          <p:cNvPr id="6" name="TextBox 5"/>
          <p:cNvSpPr txBox="1"/>
          <p:nvPr/>
        </p:nvSpPr>
        <p:spPr>
          <a:xfrm>
            <a:off x="1710451" y="3662719"/>
            <a:ext cx="2636108" cy="369332"/>
          </a:xfrm>
          <a:prstGeom prst="rect">
            <a:avLst/>
          </a:prstGeom>
          <a:noFill/>
        </p:spPr>
        <p:txBody>
          <a:bodyPr wrap="square" rtlCol="0">
            <a:spAutoFit/>
          </a:bodyPr>
          <a:lstStyle/>
          <a:p>
            <a:r>
              <a:rPr lang="en-IE" b="1" dirty="0" smtClean="0"/>
              <a:t>Community Centres</a:t>
            </a:r>
            <a:endParaRPr lang="en-IE" b="1" dirty="0"/>
          </a:p>
        </p:txBody>
      </p:sp>
      <p:pic>
        <p:nvPicPr>
          <p:cNvPr id="7" name="Picture 6"/>
          <p:cNvPicPr>
            <a:picLocks noChangeAspect="1"/>
          </p:cNvPicPr>
          <p:nvPr/>
        </p:nvPicPr>
        <p:blipFill>
          <a:blip r:embed="rId5"/>
          <a:stretch>
            <a:fillRect/>
          </a:stretch>
        </p:blipFill>
        <p:spPr>
          <a:xfrm>
            <a:off x="6954415" y="4075286"/>
            <a:ext cx="4680000" cy="2537480"/>
          </a:xfrm>
          <a:prstGeom prst="rect">
            <a:avLst/>
          </a:prstGeom>
        </p:spPr>
      </p:pic>
      <p:sp>
        <p:nvSpPr>
          <p:cNvPr id="8" name="Rectangle 7"/>
          <p:cNvSpPr/>
          <p:nvPr/>
        </p:nvSpPr>
        <p:spPr>
          <a:xfrm>
            <a:off x="8667735" y="3654614"/>
            <a:ext cx="1762021" cy="369332"/>
          </a:xfrm>
          <a:prstGeom prst="rect">
            <a:avLst/>
          </a:prstGeom>
        </p:spPr>
        <p:txBody>
          <a:bodyPr wrap="none">
            <a:spAutoFit/>
          </a:bodyPr>
          <a:lstStyle/>
          <a:p>
            <a:r>
              <a:rPr lang="en-IE" b="1" i="0" u="none" strike="noStrike" baseline="0" dirty="0" smtClean="0">
                <a:latin typeface="Calibri-Bold"/>
              </a:rPr>
              <a:t>Cafés in parks</a:t>
            </a:r>
            <a:endParaRPr lang="en-IE" dirty="0"/>
          </a:p>
        </p:txBody>
      </p:sp>
      <p:sp>
        <p:nvSpPr>
          <p:cNvPr id="9" name="Rectangle 8"/>
          <p:cNvSpPr/>
          <p:nvPr/>
        </p:nvSpPr>
        <p:spPr>
          <a:xfrm>
            <a:off x="120147" y="67561"/>
            <a:ext cx="3848356" cy="6278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dirty="0" smtClean="0">
                <a:solidFill>
                  <a:schemeClr val="tx1">
                    <a:lumMod val="75000"/>
                    <a:lumOff val="25000"/>
                  </a:schemeClr>
                </a:solidFill>
              </a:rPr>
              <a:t>Recommendation 3.</a:t>
            </a:r>
            <a:endParaRPr lang="en-IE" sz="3200" dirty="0">
              <a:solidFill>
                <a:schemeClr val="tx1">
                  <a:lumMod val="75000"/>
                  <a:lumOff val="25000"/>
                </a:schemeClr>
              </a:solidFill>
            </a:endParaRPr>
          </a:p>
        </p:txBody>
      </p:sp>
      <p:pic>
        <p:nvPicPr>
          <p:cNvPr id="10" name="Picture 6" descr="Image result for wifi transpare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59155" y="1738530"/>
            <a:ext cx="640974" cy="4807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Image result for music transparent symbo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93902" y="2817903"/>
            <a:ext cx="747991" cy="74799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8" descr="Image result for transparent relaxi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05364" y="5778189"/>
            <a:ext cx="1312191" cy="50308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4" descr="Image result for Teen spac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42567" y="4303371"/>
            <a:ext cx="637786" cy="7373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811066"/>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
  <TotalTime>358</TotalTime>
  <Words>939</Words>
  <Application>Microsoft Office PowerPoint</Application>
  <PresentationFormat>Widescreen</PresentationFormat>
  <Paragraphs>122</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Calibri-Bold</vt:lpstr>
      <vt:lpstr>Calibri-Italic</vt:lpstr>
      <vt:lpstr>Courier New</vt:lpstr>
      <vt:lpstr>Verdana</vt:lpstr>
      <vt:lpstr>Retrospect</vt:lpstr>
      <vt:lpstr>Final Report on the Teenage Study with Recommendations</vt:lpstr>
      <vt:lpstr>Background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Preliminary Report on the Teenage Study with Draft Recommendations</dc:title>
  <dc:creator>Laurence Colleran</dc:creator>
  <cp:lastModifiedBy>Teresa Walsh</cp:lastModifiedBy>
  <cp:revision>29</cp:revision>
  <cp:lastPrinted>2018-05-04T14:57:34Z</cp:lastPrinted>
  <dcterms:created xsi:type="dcterms:W3CDTF">2018-05-04T10:01:55Z</dcterms:created>
  <dcterms:modified xsi:type="dcterms:W3CDTF">2018-12-14T17:09:07Z</dcterms:modified>
</cp:coreProperties>
</file>