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7" r:id="rId3"/>
    <p:sldId id="261" r:id="rId4"/>
    <p:sldId id="264" r:id="rId5"/>
    <p:sldId id="262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79" d="100"/>
          <a:sy n="79" d="100"/>
        </p:scale>
        <p:origin x="12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9FA53-8AA2-4A42-8B99-A9F627A02A8E}" type="datetimeFigureOut">
              <a:rPr lang="en-IE" smtClean="0"/>
              <a:t>16/11/2018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3BCEA-7158-425D-A1DA-D4A92F78616E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2728364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9FA53-8AA2-4A42-8B99-A9F627A02A8E}" type="datetimeFigureOut">
              <a:rPr lang="en-IE" smtClean="0"/>
              <a:t>16/11/2018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3BCEA-7158-425D-A1DA-D4A92F78616E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9551470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9FA53-8AA2-4A42-8B99-A9F627A02A8E}" type="datetimeFigureOut">
              <a:rPr lang="en-IE" smtClean="0"/>
              <a:t>16/11/2018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3BCEA-7158-425D-A1DA-D4A92F78616E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1848736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I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19BC3D-ECD1-44B4-9901-619F727EB71E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991371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D6AE44-88AD-4D9F-8120-483671376163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995853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0BB1E9-E9EF-4765-B8B6-5ADB822E56DE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520424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981200"/>
            <a:ext cx="508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08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DFEFE9-9618-4107-9580-CB3BAF27B987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998184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6E2F01-C851-4BB9-8650-D2E71AEE5735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633234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33513E-65F4-4393-A1AA-9BD587AB7C31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369809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E51986-F786-4810-8581-70BC886F8D53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938870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4678C8-DAD3-4A46-8DB5-E836870D9017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14014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9FA53-8AA2-4A42-8B99-A9F627A02A8E}" type="datetimeFigureOut">
              <a:rPr lang="en-IE" smtClean="0"/>
              <a:t>16/11/2018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3BCEA-7158-425D-A1DA-D4A92F78616E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33786745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IE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C863F0-DE1A-4C5E-A958-59C56BB16600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454594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3BEEAB-4C22-4425-91BF-93B1EF4AB39F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242912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6800" y="609600"/>
            <a:ext cx="25908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09600"/>
            <a:ext cx="75692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638C15-2774-4BFE-8AAF-CEACBE6348F6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67760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9FA53-8AA2-4A42-8B99-A9F627A02A8E}" type="datetimeFigureOut">
              <a:rPr lang="en-IE" smtClean="0"/>
              <a:t>16/11/2018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3BCEA-7158-425D-A1DA-D4A92F78616E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9227203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9FA53-8AA2-4A42-8B99-A9F627A02A8E}" type="datetimeFigureOut">
              <a:rPr lang="en-IE" smtClean="0"/>
              <a:t>16/11/2018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3BCEA-7158-425D-A1DA-D4A92F78616E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3771211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9FA53-8AA2-4A42-8B99-A9F627A02A8E}" type="datetimeFigureOut">
              <a:rPr lang="en-IE" smtClean="0"/>
              <a:t>16/11/2018</a:t>
            </a:fld>
            <a:endParaRPr lang="en-I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3BCEA-7158-425D-A1DA-D4A92F78616E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7962583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9FA53-8AA2-4A42-8B99-A9F627A02A8E}" type="datetimeFigureOut">
              <a:rPr lang="en-IE" smtClean="0"/>
              <a:t>16/11/2018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3BCEA-7158-425D-A1DA-D4A92F78616E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1167173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9FA53-8AA2-4A42-8B99-A9F627A02A8E}" type="datetimeFigureOut">
              <a:rPr lang="en-IE" smtClean="0"/>
              <a:t>16/11/2018</a:t>
            </a:fld>
            <a:endParaRPr lang="en-I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3BCEA-7158-425D-A1DA-D4A92F78616E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0021643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9FA53-8AA2-4A42-8B99-A9F627A02A8E}" type="datetimeFigureOut">
              <a:rPr lang="en-IE" smtClean="0"/>
              <a:t>16/11/2018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3BCEA-7158-425D-A1DA-D4A92F78616E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725088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9FA53-8AA2-4A42-8B99-A9F627A02A8E}" type="datetimeFigureOut">
              <a:rPr lang="en-IE" smtClean="0"/>
              <a:t>16/11/2018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3BCEA-7158-425D-A1DA-D4A92F78616E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7657432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09FA53-8AA2-4A42-8B99-A9F627A02A8E}" type="datetimeFigureOut">
              <a:rPr lang="en-IE" smtClean="0"/>
              <a:t>16/11/2018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53BCEA-7158-425D-A1DA-D4A92F78616E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3301993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E0F1F2"/>
            </a:gs>
            <a:gs pos="14000">
              <a:srgbClr val="E0F1F2"/>
            </a:gs>
            <a:gs pos="100000">
              <a:srgbClr val="D95E00"/>
            </a:gs>
            <a:gs pos="100000">
              <a:srgbClr val="E0F1F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09600"/>
            <a:ext cx="10363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981200"/>
            <a:ext cx="10363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48400"/>
            <a:ext cx="2540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540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35941D24-EF12-486C-8C66-9CEEA984D1BA}" type="slidenum">
              <a:rPr lang="en-US" altLang="en-US">
                <a:solidFill>
                  <a:srgbClr val="000000"/>
                </a:solidFill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3192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34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34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34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34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34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34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34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34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9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552074" y="1125537"/>
            <a:ext cx="8999621" cy="4921035"/>
          </a:xfrm>
          <a:noFill/>
        </p:spPr>
        <p:txBody>
          <a:bodyPr>
            <a:normAutofit/>
          </a:bodyPr>
          <a:lstStyle/>
          <a:p>
            <a:pPr algn="l" eaLnBrk="1" hangingPunct="1">
              <a:lnSpc>
                <a:spcPct val="90000"/>
              </a:lnSpc>
            </a:pPr>
            <a:r>
              <a:rPr lang="en-IE" altLang="en-US" sz="4800" dirty="0">
                <a:solidFill>
                  <a:schemeClr val="bg1"/>
                </a:solidFill>
              </a:rPr>
              <a:t> </a:t>
            </a:r>
          </a:p>
          <a:p>
            <a:pPr eaLnBrk="1" hangingPunct="1">
              <a:lnSpc>
                <a:spcPct val="90000"/>
              </a:lnSpc>
            </a:pPr>
            <a:r>
              <a:rPr lang="en-IE" altLang="en-US" sz="4800" dirty="0">
                <a:solidFill>
                  <a:schemeClr val="bg1"/>
                </a:solidFill>
              </a:rPr>
              <a:t>	</a:t>
            </a:r>
            <a:r>
              <a:rPr lang="en-IE" altLang="en-US" sz="4800" dirty="0" smtClean="0">
                <a:solidFill>
                  <a:schemeClr val="bg1"/>
                </a:solidFill>
              </a:rPr>
              <a:t>Timelines for Delivery of New Traveller Accommodation Programme 2019 – 2024</a:t>
            </a:r>
          </a:p>
          <a:p>
            <a:pPr eaLnBrk="1" hangingPunct="1">
              <a:lnSpc>
                <a:spcPct val="90000"/>
              </a:lnSpc>
            </a:pPr>
            <a:endParaRPr lang="en-IE" altLang="en-US" sz="4800" dirty="0">
              <a:solidFill>
                <a:schemeClr val="bg1"/>
              </a:solidFill>
              <a:latin typeface="Corbel" panose="020B0503020204020204" pitchFamily="34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IE" altLang="en-US" sz="3600" dirty="0" smtClean="0">
                <a:solidFill>
                  <a:schemeClr val="bg1"/>
                </a:solidFill>
                <a:latin typeface="Corbel" panose="020B0503020204020204" pitchFamily="34" charset="0"/>
              </a:rPr>
              <a:t>Housing Strategic Policy Committee Meeting</a:t>
            </a:r>
          </a:p>
          <a:p>
            <a:pPr eaLnBrk="1" hangingPunct="1">
              <a:lnSpc>
                <a:spcPct val="90000"/>
              </a:lnSpc>
            </a:pPr>
            <a:r>
              <a:rPr lang="en-IE" altLang="en-US" sz="3600" dirty="0" smtClean="0">
                <a:solidFill>
                  <a:schemeClr val="bg1"/>
                </a:solidFill>
                <a:latin typeface="Corbel" panose="020B0503020204020204" pitchFamily="34" charset="0"/>
              </a:rPr>
              <a:t>19</a:t>
            </a:r>
            <a:r>
              <a:rPr lang="en-IE" altLang="en-US" sz="3600" baseline="30000" dirty="0" smtClean="0">
                <a:solidFill>
                  <a:schemeClr val="bg1"/>
                </a:solidFill>
                <a:latin typeface="Corbel" panose="020B0503020204020204" pitchFamily="34" charset="0"/>
              </a:rPr>
              <a:t>th</a:t>
            </a:r>
            <a:r>
              <a:rPr lang="en-IE" altLang="en-US" sz="3600" dirty="0" smtClean="0">
                <a:solidFill>
                  <a:schemeClr val="bg1"/>
                </a:solidFill>
                <a:latin typeface="Corbel" panose="020B0503020204020204" pitchFamily="34" charset="0"/>
              </a:rPr>
              <a:t> November 2018</a:t>
            </a:r>
            <a:endParaRPr lang="en-IE" altLang="en-US" sz="3600" dirty="0">
              <a:solidFill>
                <a:schemeClr val="bg1"/>
              </a:solidFill>
              <a:latin typeface="Corbel" panose="020B0503020204020204" pitchFamily="34" charset="0"/>
            </a:endParaRPr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1919288" y="5734050"/>
            <a:ext cx="8305800" cy="719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buFontTx/>
              <a:buNone/>
            </a:pPr>
            <a:endParaRPr lang="en-US" altLang="en-US" sz="2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6429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E0F1F2"/>
            </a:gs>
            <a:gs pos="14000">
              <a:srgbClr val="E0F1F2"/>
            </a:gs>
            <a:gs pos="100000">
              <a:srgbClr val="D95E00"/>
            </a:gs>
            <a:gs pos="100000">
              <a:srgbClr val="E0F1F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8916" y="101697"/>
            <a:ext cx="11843084" cy="1143000"/>
          </a:xfrm>
        </p:spPr>
        <p:txBody>
          <a:bodyPr/>
          <a:lstStyle/>
          <a:p>
            <a:pPr algn="l"/>
            <a:r>
              <a:rPr lang="en-IE" b="1" dirty="0" smtClean="0">
                <a:latin typeface="Corbel" panose="020B0503020204020204" pitchFamily="34" charset="0"/>
              </a:rPr>
              <a:t>Key Dates for Implementation of TAP 2019-24</a:t>
            </a:r>
            <a:endParaRPr lang="en-IE" b="1" dirty="0">
              <a:latin typeface="Corbel" panose="020B0503020204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03512" y="1052736"/>
            <a:ext cx="8640204" cy="2910580"/>
          </a:xfrm>
        </p:spPr>
        <p:txBody>
          <a:bodyPr/>
          <a:lstStyle/>
          <a:p>
            <a:pPr>
              <a:lnSpc>
                <a:spcPct val="150000"/>
              </a:lnSpc>
            </a:pPr>
            <a:endParaRPr lang="en-IE" sz="3600" dirty="0">
              <a:latin typeface="Corbel" panose="020B0503020204020204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52520105"/>
              </p:ext>
            </p:extLst>
          </p:nvPr>
        </p:nvGraphicFramePr>
        <p:xfrm>
          <a:off x="457200" y="1336607"/>
          <a:ext cx="11249526" cy="52534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37557"/>
                <a:gridCol w="8611969"/>
              </a:tblGrid>
              <a:tr h="574101">
                <a:tc>
                  <a:txBody>
                    <a:bodyPr/>
                    <a:lstStyle/>
                    <a:p>
                      <a:pPr algn="ctr"/>
                      <a:r>
                        <a:rPr lang="en-IE" sz="2800" dirty="0" smtClean="0">
                          <a:solidFill>
                            <a:schemeClr val="tx1"/>
                          </a:solidFill>
                          <a:latin typeface="Corbel" panose="020B0503020204020204" pitchFamily="34" charset="0"/>
                        </a:rPr>
                        <a:t>Date</a:t>
                      </a:r>
                      <a:endParaRPr lang="en-IE" sz="2800" dirty="0">
                        <a:solidFill>
                          <a:schemeClr val="tx1"/>
                        </a:solidFill>
                        <a:latin typeface="Corbel" panose="020B0503020204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2800" dirty="0" smtClean="0">
                          <a:solidFill>
                            <a:schemeClr val="tx1"/>
                          </a:solidFill>
                          <a:latin typeface="Corbel" panose="020B0503020204020204" pitchFamily="34" charset="0"/>
                        </a:rPr>
                        <a:t>Summary of Action</a:t>
                      </a:r>
                      <a:endParaRPr lang="en-IE" sz="2800" dirty="0">
                        <a:solidFill>
                          <a:schemeClr val="tx1"/>
                        </a:solidFill>
                        <a:latin typeface="Corbel" panose="020B0503020204020204" pitchFamily="34" charset="0"/>
                      </a:endParaRPr>
                    </a:p>
                  </a:txBody>
                  <a:tcPr anchor="ctr"/>
                </a:tc>
              </a:tr>
              <a:tr h="990914">
                <a:tc>
                  <a:txBody>
                    <a:bodyPr/>
                    <a:lstStyle/>
                    <a:p>
                      <a:r>
                        <a:rPr lang="en-IE" sz="2800" dirty="0" smtClean="0">
                          <a:latin typeface="Corbel" panose="020B0503020204020204" pitchFamily="34" charset="0"/>
                        </a:rPr>
                        <a:t>August 2018</a:t>
                      </a:r>
                      <a:endParaRPr lang="en-IE" sz="2800" dirty="0">
                        <a:latin typeface="Corbel" panose="020B0503020204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IE" sz="2800" dirty="0" smtClean="0">
                          <a:latin typeface="Corbel" panose="020B0503020204020204" pitchFamily="34" charset="0"/>
                        </a:rPr>
                        <a:t>Notification issued to</a:t>
                      </a:r>
                      <a:r>
                        <a:rPr lang="en-IE" sz="2800" baseline="0" dirty="0" smtClean="0">
                          <a:latin typeface="Corbel" panose="020B0503020204020204" pitchFamily="34" charset="0"/>
                        </a:rPr>
                        <a:t> adjoining local authorities, HSE, LTACC, AHB’s and Community bodies</a:t>
                      </a:r>
                      <a:endParaRPr lang="en-IE" sz="2800" dirty="0">
                        <a:latin typeface="Corbel" panose="020B0503020204020204" pitchFamily="34" charset="0"/>
                      </a:endParaRPr>
                    </a:p>
                  </a:txBody>
                  <a:tcPr anchor="ctr"/>
                </a:tc>
              </a:tr>
              <a:tr h="3114302">
                <a:tc>
                  <a:txBody>
                    <a:bodyPr/>
                    <a:lstStyle/>
                    <a:p>
                      <a:r>
                        <a:rPr lang="en-IE" sz="2800" dirty="0" smtClean="0">
                          <a:latin typeface="Corbel" panose="020B0503020204020204" pitchFamily="34" charset="0"/>
                        </a:rPr>
                        <a:t>September 2018</a:t>
                      </a:r>
                      <a:endParaRPr lang="en-IE" sz="2800" dirty="0">
                        <a:latin typeface="Corbel" panose="020B0503020204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IE" sz="2800" dirty="0" smtClean="0">
                          <a:latin typeface="Corbel" panose="020B0503020204020204" pitchFamily="34" charset="0"/>
                        </a:rPr>
                        <a:t>Closing </a:t>
                      </a:r>
                      <a:r>
                        <a:rPr lang="en-IE" sz="2800" dirty="0" smtClean="0">
                          <a:latin typeface="Corbel" panose="020B0503020204020204" pitchFamily="34" charset="0"/>
                        </a:rPr>
                        <a:t>Date: </a:t>
                      </a:r>
                      <a:r>
                        <a:rPr lang="en-IE" sz="2800" dirty="0" smtClean="0">
                          <a:latin typeface="Corbel" panose="020B0503020204020204" pitchFamily="34" charset="0"/>
                        </a:rPr>
                        <a:t>6 submissions received </a:t>
                      </a:r>
                    </a:p>
                    <a:p>
                      <a:pPr marL="457200" indent="-457200">
                        <a:buFont typeface="Arial" panose="020B0604020202020204" pitchFamily="34" charset="0"/>
                        <a:buChar char="•"/>
                      </a:pPr>
                      <a:r>
                        <a:rPr lang="en-IE" sz="2800" kern="1200" dirty="0" smtClean="0">
                          <a:solidFill>
                            <a:schemeClr val="dk1"/>
                          </a:solidFill>
                          <a:effectLst/>
                          <a:latin typeface="Corbel" panose="020B0503020204020204" pitchFamily="34" charset="0"/>
                          <a:ea typeface="+mn-ea"/>
                          <a:cs typeface="+mn-cs"/>
                        </a:rPr>
                        <a:t>Clondalkin Traveller Development Group</a:t>
                      </a:r>
                      <a:endParaRPr lang="en-IE" sz="2800" dirty="0" smtClean="0">
                        <a:latin typeface="Corbel" panose="020B0503020204020204" pitchFamily="34" charset="0"/>
                      </a:endParaRPr>
                    </a:p>
                    <a:p>
                      <a:pPr marL="457200" indent="-457200">
                        <a:buFont typeface="Arial" panose="020B0604020202020204" pitchFamily="34" charset="0"/>
                        <a:buChar char="•"/>
                      </a:pPr>
                      <a:r>
                        <a:rPr lang="en-IE" sz="2800" kern="1200" dirty="0" smtClean="0">
                          <a:solidFill>
                            <a:schemeClr val="dk1"/>
                          </a:solidFill>
                          <a:effectLst/>
                          <a:latin typeface="Corbel" panose="020B0503020204020204" pitchFamily="34" charset="0"/>
                          <a:ea typeface="+mn-ea"/>
                          <a:cs typeface="+mn-cs"/>
                        </a:rPr>
                        <a:t>Minceirs Whiden</a:t>
                      </a:r>
                      <a:endParaRPr lang="en-IE" sz="2800" dirty="0" smtClean="0">
                        <a:latin typeface="Corbel" panose="020B0503020204020204" pitchFamily="34" charset="0"/>
                      </a:endParaRPr>
                    </a:p>
                    <a:p>
                      <a:pPr marL="457200" indent="-457200">
                        <a:buFont typeface="Arial" panose="020B0604020202020204" pitchFamily="34" charset="0"/>
                        <a:buChar char="•"/>
                      </a:pPr>
                      <a:r>
                        <a:rPr lang="en-IE" sz="2800" kern="1200" dirty="0" smtClean="0">
                          <a:solidFill>
                            <a:schemeClr val="dk1"/>
                          </a:solidFill>
                          <a:effectLst/>
                          <a:latin typeface="Corbel" panose="020B0503020204020204" pitchFamily="34" charset="0"/>
                          <a:ea typeface="+mn-ea"/>
                          <a:cs typeface="+mn-cs"/>
                        </a:rPr>
                        <a:t>National Traveller MABS</a:t>
                      </a:r>
                      <a:endParaRPr lang="en-IE" sz="2800" dirty="0" smtClean="0">
                        <a:latin typeface="Corbel" panose="020B0503020204020204" pitchFamily="34" charset="0"/>
                      </a:endParaRPr>
                    </a:p>
                    <a:p>
                      <a:pPr marL="457200" indent="-457200">
                        <a:buFont typeface="Arial" panose="020B0604020202020204" pitchFamily="34" charset="0"/>
                        <a:buChar char="•"/>
                      </a:pPr>
                      <a:r>
                        <a:rPr lang="en-IE" sz="2800" kern="1200" dirty="0" smtClean="0">
                          <a:solidFill>
                            <a:schemeClr val="dk1"/>
                          </a:solidFill>
                          <a:effectLst/>
                          <a:latin typeface="Corbel" panose="020B0503020204020204" pitchFamily="34" charset="0"/>
                          <a:ea typeface="+mn-ea"/>
                          <a:cs typeface="+mn-cs"/>
                        </a:rPr>
                        <a:t>Parish of the Travelling People</a:t>
                      </a:r>
                      <a:endParaRPr lang="en-IE" sz="2800" dirty="0" smtClean="0">
                        <a:latin typeface="Corbel" panose="020B0503020204020204" pitchFamily="34" charset="0"/>
                      </a:endParaRPr>
                    </a:p>
                    <a:p>
                      <a:pPr marL="457200" marR="0" lvl="0" indent="-4572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IE" sz="2800" kern="1200" dirty="0" smtClean="0">
                          <a:solidFill>
                            <a:schemeClr val="dk1"/>
                          </a:solidFill>
                          <a:effectLst/>
                          <a:latin typeface="Corbel" panose="020B0503020204020204" pitchFamily="34" charset="0"/>
                          <a:ea typeface="+mn-ea"/>
                          <a:cs typeface="+mn-cs"/>
                        </a:rPr>
                        <a:t>Tallaght Traveller</a:t>
                      </a:r>
                      <a:r>
                        <a:rPr lang="en-IE" sz="2800" kern="1200" baseline="0" dirty="0" smtClean="0">
                          <a:solidFill>
                            <a:schemeClr val="dk1"/>
                          </a:solidFill>
                          <a:effectLst/>
                          <a:latin typeface="Corbel" panose="020B050302020402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IE" sz="2800" kern="1200" dirty="0" smtClean="0">
                          <a:solidFill>
                            <a:schemeClr val="dk1"/>
                          </a:solidFill>
                          <a:effectLst/>
                          <a:latin typeface="Corbel" panose="020B0503020204020204" pitchFamily="34" charset="0"/>
                          <a:ea typeface="+mn-ea"/>
                          <a:cs typeface="+mn-cs"/>
                        </a:rPr>
                        <a:t>Development Group</a:t>
                      </a:r>
                      <a:endParaRPr lang="en-IE" sz="2800" dirty="0" smtClean="0">
                        <a:latin typeface="Corbel" panose="020B0503020204020204" pitchFamily="34" charset="0"/>
                      </a:endParaRPr>
                    </a:p>
                    <a:p>
                      <a:pPr marL="457200" indent="-457200">
                        <a:buFont typeface="Arial" panose="020B0604020202020204" pitchFamily="34" charset="0"/>
                        <a:buChar char="•"/>
                      </a:pPr>
                      <a:r>
                        <a:rPr lang="en-IE" sz="2800" kern="1200" dirty="0" smtClean="0">
                          <a:solidFill>
                            <a:schemeClr val="dk1"/>
                          </a:solidFill>
                          <a:effectLst/>
                          <a:latin typeface="Corbel" panose="020B0503020204020204" pitchFamily="34" charset="0"/>
                          <a:ea typeface="+mn-ea"/>
                          <a:cs typeface="+mn-cs"/>
                        </a:rPr>
                        <a:t>Traveller Health Unit, HSE</a:t>
                      </a:r>
                      <a:endParaRPr lang="en-IE" sz="2800" dirty="0">
                        <a:latin typeface="Corbel" panose="020B0503020204020204" pitchFamily="34" charset="0"/>
                      </a:endParaRPr>
                    </a:p>
                  </a:txBody>
                  <a:tcPr anchor="ctr"/>
                </a:tc>
              </a:tr>
              <a:tr h="574101">
                <a:tc>
                  <a:txBody>
                    <a:bodyPr/>
                    <a:lstStyle/>
                    <a:p>
                      <a:r>
                        <a:rPr lang="en-IE" sz="2800" dirty="0" smtClean="0">
                          <a:latin typeface="Corbel" panose="020B0503020204020204" pitchFamily="34" charset="0"/>
                        </a:rPr>
                        <a:t>Nov/Dec 2018</a:t>
                      </a:r>
                      <a:endParaRPr lang="en-IE" sz="2800" dirty="0">
                        <a:latin typeface="Corbel" panose="020B0503020204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IE" sz="2800" dirty="0" smtClean="0">
                          <a:latin typeface="Corbel" panose="020B0503020204020204" pitchFamily="34" charset="0"/>
                        </a:rPr>
                        <a:t>Needs Assessment</a:t>
                      </a:r>
                      <a:r>
                        <a:rPr lang="en-IE" sz="2800" baseline="0" dirty="0" smtClean="0">
                          <a:latin typeface="Corbel" panose="020B0503020204020204" pitchFamily="34" charset="0"/>
                        </a:rPr>
                        <a:t> and Annual Traveller Count</a:t>
                      </a:r>
                      <a:endParaRPr lang="en-IE" sz="2800" dirty="0">
                        <a:latin typeface="Corbel" panose="020B0503020204020204" pitchFamily="34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8436022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E0F1F2"/>
            </a:gs>
            <a:gs pos="14000">
              <a:srgbClr val="E0F1F2"/>
            </a:gs>
            <a:gs pos="100000">
              <a:srgbClr val="D95E00"/>
            </a:gs>
            <a:gs pos="100000">
              <a:srgbClr val="E0F1F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8916" y="101697"/>
            <a:ext cx="11843084" cy="1143000"/>
          </a:xfrm>
        </p:spPr>
        <p:txBody>
          <a:bodyPr/>
          <a:lstStyle/>
          <a:p>
            <a:pPr algn="l"/>
            <a:r>
              <a:rPr lang="en-IE" b="1" dirty="0" smtClean="0">
                <a:latin typeface="Corbel" panose="020B0503020204020204" pitchFamily="34" charset="0"/>
              </a:rPr>
              <a:t>Key Dates for Implementation of TAP 2019-24</a:t>
            </a:r>
            <a:endParaRPr lang="en-IE" b="1" dirty="0">
              <a:latin typeface="Corbel" panose="020B0503020204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03512" y="1052736"/>
            <a:ext cx="8640204" cy="2910580"/>
          </a:xfrm>
        </p:spPr>
        <p:txBody>
          <a:bodyPr/>
          <a:lstStyle/>
          <a:p>
            <a:pPr>
              <a:lnSpc>
                <a:spcPct val="150000"/>
              </a:lnSpc>
            </a:pPr>
            <a:endParaRPr lang="en-IE" sz="3600" dirty="0">
              <a:latin typeface="Corbel" panose="020B0503020204020204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3978019"/>
              </p:ext>
            </p:extLst>
          </p:nvPr>
        </p:nvGraphicFramePr>
        <p:xfrm>
          <a:off x="493294" y="1327214"/>
          <a:ext cx="11165306" cy="52722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17810"/>
                <a:gridCol w="8547496"/>
              </a:tblGrid>
              <a:tr h="845611">
                <a:tc>
                  <a:txBody>
                    <a:bodyPr/>
                    <a:lstStyle/>
                    <a:p>
                      <a:pPr algn="ctr"/>
                      <a:r>
                        <a:rPr lang="en-IE" sz="2800" dirty="0" smtClean="0">
                          <a:solidFill>
                            <a:schemeClr val="tx1"/>
                          </a:solidFill>
                          <a:latin typeface="Corbel" panose="020B0503020204020204" pitchFamily="34" charset="0"/>
                        </a:rPr>
                        <a:t>Date</a:t>
                      </a:r>
                      <a:endParaRPr lang="en-IE" sz="2800" dirty="0">
                        <a:solidFill>
                          <a:schemeClr val="tx1"/>
                        </a:solidFill>
                        <a:latin typeface="Corbel" panose="020B0503020204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2800" dirty="0" smtClean="0">
                          <a:solidFill>
                            <a:schemeClr val="tx1"/>
                          </a:solidFill>
                          <a:latin typeface="Corbel" panose="020B0503020204020204" pitchFamily="34" charset="0"/>
                        </a:rPr>
                        <a:t>Summary of Action</a:t>
                      </a:r>
                      <a:endParaRPr lang="en-IE" sz="2800" dirty="0">
                        <a:solidFill>
                          <a:schemeClr val="tx1"/>
                        </a:solidFill>
                        <a:latin typeface="Corbel" panose="020B0503020204020204" pitchFamily="34" charset="0"/>
                      </a:endParaRPr>
                    </a:p>
                  </a:txBody>
                  <a:tcPr anchor="ctr"/>
                </a:tc>
              </a:tr>
              <a:tr h="845611">
                <a:tc>
                  <a:txBody>
                    <a:bodyPr/>
                    <a:lstStyle/>
                    <a:p>
                      <a:r>
                        <a:rPr lang="en-IE" sz="2800" dirty="0" smtClean="0">
                          <a:latin typeface="Corbel" panose="020B0503020204020204" pitchFamily="34" charset="0"/>
                        </a:rPr>
                        <a:t>Jan/Mar</a:t>
                      </a:r>
                      <a:r>
                        <a:rPr lang="en-IE" sz="2800" baseline="0" dirty="0" smtClean="0">
                          <a:latin typeface="Corbel" panose="020B0503020204020204" pitchFamily="34" charset="0"/>
                        </a:rPr>
                        <a:t> </a:t>
                      </a:r>
                      <a:r>
                        <a:rPr lang="en-IE" sz="2800" dirty="0" smtClean="0">
                          <a:latin typeface="Corbel" panose="020B0503020204020204" pitchFamily="34" charset="0"/>
                        </a:rPr>
                        <a:t>2019</a:t>
                      </a:r>
                      <a:endParaRPr lang="en-IE" sz="2800" dirty="0">
                        <a:latin typeface="Corbel" panose="020B0503020204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IE" sz="2800" dirty="0" smtClean="0">
                          <a:latin typeface="Corbel" panose="020B0503020204020204" pitchFamily="34" charset="0"/>
                        </a:rPr>
                        <a:t>Preparation of Draft Traveller Accommodation Programme</a:t>
                      </a:r>
                      <a:endParaRPr lang="en-IE" sz="2800" dirty="0">
                        <a:latin typeface="Corbel" panose="020B0503020204020204" pitchFamily="34" charset="0"/>
                      </a:endParaRPr>
                    </a:p>
                  </a:txBody>
                  <a:tcPr anchor="ctr"/>
                </a:tc>
              </a:tr>
              <a:tr h="845611">
                <a:tc>
                  <a:txBody>
                    <a:bodyPr/>
                    <a:lstStyle/>
                    <a:p>
                      <a:r>
                        <a:rPr lang="en-IE" sz="2800" dirty="0" smtClean="0">
                          <a:latin typeface="Corbel" panose="020B0503020204020204" pitchFamily="34" charset="0"/>
                        </a:rPr>
                        <a:t>1</a:t>
                      </a:r>
                      <a:r>
                        <a:rPr lang="en-IE" sz="2800" baseline="30000" dirty="0" smtClean="0">
                          <a:latin typeface="Corbel" panose="020B0503020204020204" pitchFamily="34" charset="0"/>
                        </a:rPr>
                        <a:t>st</a:t>
                      </a:r>
                      <a:r>
                        <a:rPr lang="en-IE" sz="2800" dirty="0" smtClean="0">
                          <a:latin typeface="Corbel" panose="020B0503020204020204" pitchFamily="34" charset="0"/>
                        </a:rPr>
                        <a:t> April 2019</a:t>
                      </a:r>
                      <a:endParaRPr lang="en-IE" sz="2800" dirty="0">
                        <a:latin typeface="Corbel" panose="020B0503020204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IE" sz="2800" dirty="0" smtClean="0">
                          <a:latin typeface="Corbel" panose="020B0503020204020204" pitchFamily="34" charset="0"/>
                        </a:rPr>
                        <a:t>Publish notice</a:t>
                      </a:r>
                      <a:r>
                        <a:rPr lang="en-IE" sz="2800" baseline="0" dirty="0" smtClean="0">
                          <a:latin typeface="Corbel" panose="020B0503020204020204" pitchFamily="34" charset="0"/>
                        </a:rPr>
                        <a:t> in newspapers- draft programme available for inspection </a:t>
                      </a:r>
                      <a:endParaRPr lang="en-IE" sz="2800" dirty="0">
                        <a:latin typeface="Corbel" panose="020B0503020204020204" pitchFamily="34" charset="0"/>
                      </a:endParaRPr>
                    </a:p>
                  </a:txBody>
                  <a:tcPr anchor="ctr"/>
                </a:tc>
              </a:tr>
              <a:tr h="845611">
                <a:tc>
                  <a:txBody>
                    <a:bodyPr/>
                    <a:lstStyle/>
                    <a:p>
                      <a:r>
                        <a:rPr lang="en-IE" sz="2800" dirty="0" smtClean="0">
                          <a:latin typeface="Corbel" panose="020B0503020204020204" pitchFamily="34" charset="0"/>
                        </a:rPr>
                        <a:t>31</a:t>
                      </a:r>
                      <a:r>
                        <a:rPr lang="en-IE" sz="2800" baseline="30000" dirty="0" smtClean="0">
                          <a:latin typeface="Corbel" panose="020B0503020204020204" pitchFamily="34" charset="0"/>
                        </a:rPr>
                        <a:t>st</a:t>
                      </a:r>
                      <a:r>
                        <a:rPr lang="en-IE" sz="2800" baseline="0" dirty="0" smtClean="0">
                          <a:latin typeface="Corbel" panose="020B0503020204020204" pitchFamily="34" charset="0"/>
                        </a:rPr>
                        <a:t> May 2019</a:t>
                      </a:r>
                      <a:endParaRPr lang="en-IE" sz="2800" dirty="0">
                        <a:latin typeface="Corbel" panose="020B0503020204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IE" sz="2800" dirty="0" smtClean="0">
                          <a:latin typeface="Corbel" panose="020B0503020204020204" pitchFamily="34" charset="0"/>
                        </a:rPr>
                        <a:t>Latest date for</a:t>
                      </a:r>
                      <a:r>
                        <a:rPr lang="en-IE" sz="2800" baseline="0" dirty="0" smtClean="0">
                          <a:latin typeface="Corbel" panose="020B0503020204020204" pitchFamily="34" charset="0"/>
                        </a:rPr>
                        <a:t> receipt of submissions</a:t>
                      </a:r>
                      <a:endParaRPr lang="en-IE" sz="2800" dirty="0">
                        <a:latin typeface="Corbel" panose="020B0503020204020204" pitchFamily="34" charset="0"/>
                      </a:endParaRPr>
                    </a:p>
                  </a:txBody>
                  <a:tcPr anchor="ctr"/>
                </a:tc>
              </a:tr>
              <a:tr h="845611">
                <a:tc>
                  <a:txBody>
                    <a:bodyPr/>
                    <a:lstStyle/>
                    <a:p>
                      <a:r>
                        <a:rPr lang="en-IE" sz="2800" dirty="0" smtClean="0">
                          <a:latin typeface="Corbel" panose="020B0503020204020204" pitchFamily="34" charset="0"/>
                        </a:rPr>
                        <a:t>1</a:t>
                      </a:r>
                      <a:r>
                        <a:rPr lang="en-IE" sz="2800" baseline="30000" dirty="0" smtClean="0">
                          <a:latin typeface="Corbel" panose="020B0503020204020204" pitchFamily="34" charset="0"/>
                        </a:rPr>
                        <a:t>st</a:t>
                      </a:r>
                      <a:r>
                        <a:rPr lang="en-IE" sz="2800" dirty="0" smtClean="0">
                          <a:latin typeface="Corbel" panose="020B0503020204020204" pitchFamily="34" charset="0"/>
                        </a:rPr>
                        <a:t> July 2019</a:t>
                      </a:r>
                      <a:endParaRPr lang="en-IE" sz="2800" dirty="0">
                        <a:latin typeface="Corbel" panose="020B0503020204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IE" sz="2800" dirty="0" smtClean="0">
                          <a:latin typeface="Corbel" panose="020B0503020204020204" pitchFamily="34" charset="0"/>
                        </a:rPr>
                        <a:t>Submission</a:t>
                      </a:r>
                      <a:r>
                        <a:rPr lang="en-IE" sz="2800" baseline="0" dirty="0" smtClean="0">
                          <a:latin typeface="Corbel" panose="020B0503020204020204" pitchFamily="34" charset="0"/>
                        </a:rPr>
                        <a:t> of draft to Council members for adoption </a:t>
                      </a:r>
                      <a:endParaRPr lang="en-IE" sz="2800" dirty="0">
                        <a:latin typeface="Corbel" panose="020B0503020204020204" pitchFamily="34" charset="0"/>
                      </a:endParaRPr>
                    </a:p>
                  </a:txBody>
                  <a:tcPr anchor="ctr"/>
                </a:tc>
              </a:tr>
              <a:tr h="845611">
                <a:tc>
                  <a:txBody>
                    <a:bodyPr/>
                    <a:lstStyle/>
                    <a:p>
                      <a:r>
                        <a:rPr lang="en-IE" sz="2800" dirty="0" smtClean="0">
                          <a:latin typeface="Corbel" panose="020B0503020204020204" pitchFamily="34" charset="0"/>
                        </a:rPr>
                        <a:t>30</a:t>
                      </a:r>
                      <a:r>
                        <a:rPr lang="en-IE" sz="2800" baseline="30000" dirty="0" smtClean="0">
                          <a:latin typeface="Corbel" panose="020B0503020204020204" pitchFamily="34" charset="0"/>
                        </a:rPr>
                        <a:t>th</a:t>
                      </a:r>
                      <a:r>
                        <a:rPr lang="en-IE" sz="2800" dirty="0" smtClean="0">
                          <a:latin typeface="Corbel" panose="020B0503020204020204" pitchFamily="34" charset="0"/>
                        </a:rPr>
                        <a:t> Sept</a:t>
                      </a:r>
                      <a:r>
                        <a:rPr lang="en-IE" sz="2800" baseline="0" dirty="0" smtClean="0">
                          <a:latin typeface="Corbel" panose="020B0503020204020204" pitchFamily="34" charset="0"/>
                        </a:rPr>
                        <a:t> </a:t>
                      </a:r>
                      <a:r>
                        <a:rPr lang="en-IE" sz="2800" dirty="0" smtClean="0">
                          <a:latin typeface="Corbel" panose="020B0503020204020204" pitchFamily="34" charset="0"/>
                        </a:rPr>
                        <a:t>2019</a:t>
                      </a:r>
                      <a:endParaRPr lang="en-IE" sz="2800" dirty="0">
                        <a:latin typeface="Corbel" panose="020B0503020204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IE" sz="2800" dirty="0" smtClean="0">
                          <a:latin typeface="Corbel" panose="020B0503020204020204" pitchFamily="34" charset="0"/>
                        </a:rPr>
                        <a:t>Latest</a:t>
                      </a:r>
                      <a:r>
                        <a:rPr lang="en-IE" sz="2800" baseline="0" dirty="0" smtClean="0">
                          <a:latin typeface="Corbel" panose="020B0503020204020204" pitchFamily="34" charset="0"/>
                        </a:rPr>
                        <a:t> date for adoption of programme </a:t>
                      </a:r>
                      <a:endParaRPr lang="en-IE" sz="2800" dirty="0">
                        <a:latin typeface="Corbel" panose="020B0503020204020204" pitchFamily="34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1461804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7042" y="125760"/>
            <a:ext cx="10635916" cy="1143000"/>
          </a:xfrm>
        </p:spPr>
        <p:txBody>
          <a:bodyPr/>
          <a:lstStyle/>
          <a:p>
            <a:pPr algn="l"/>
            <a:r>
              <a:rPr lang="en-IE" b="1" dirty="0" smtClean="0">
                <a:latin typeface="Corbel" panose="020B0503020204020204" pitchFamily="34" charset="0"/>
              </a:rPr>
              <a:t>St. Aidan’s Group Housing Scheme 2018</a:t>
            </a:r>
            <a:endParaRPr lang="en-IE" b="1" dirty="0">
              <a:latin typeface="Corbel" panose="020B0503020204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03512" y="1052736"/>
            <a:ext cx="8640204" cy="2910580"/>
          </a:xfrm>
        </p:spPr>
        <p:txBody>
          <a:bodyPr/>
          <a:lstStyle/>
          <a:p>
            <a:pPr>
              <a:lnSpc>
                <a:spcPct val="150000"/>
              </a:lnSpc>
            </a:pPr>
            <a:endParaRPr lang="en-IE" sz="3600" dirty="0">
              <a:latin typeface="Corbel" panose="020B050302020402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2662" y="1268760"/>
            <a:ext cx="11610475" cy="53486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7071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ＭＳ Ｐゴシック" panose="020B0600070205080204" pitchFamily="34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ＭＳ Ｐゴシック" panose="020B0600070205080204" pitchFamily="34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Blank Presentation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</a:themeOverride>
</file>

<file path=ppt/theme/themeOverride2.xml><?xml version="1.0" encoding="utf-8"?>
<a:themeOverride xmlns:a="http://schemas.openxmlformats.org/drawingml/2006/main">
  <a:clrScheme name="Blank Presentation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1700</TotalTime>
  <Words>135</Words>
  <Application>Microsoft Office PowerPoint</Application>
  <PresentationFormat>Widescreen</PresentationFormat>
  <Paragraphs>34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ＭＳ Ｐゴシック</vt:lpstr>
      <vt:lpstr>Arial</vt:lpstr>
      <vt:lpstr>Calibri</vt:lpstr>
      <vt:lpstr>Calibri Light</vt:lpstr>
      <vt:lpstr>Corbel</vt:lpstr>
      <vt:lpstr>Office Theme</vt:lpstr>
      <vt:lpstr>Blank Presentation</vt:lpstr>
      <vt:lpstr>PowerPoint Presentation</vt:lpstr>
      <vt:lpstr>Key Dates for Implementation of TAP 2019-24</vt:lpstr>
      <vt:lpstr>Key Dates for Implementation of TAP 2019-24</vt:lpstr>
      <vt:lpstr>St. Aidan’s Group Housing Scheme 2018</vt:lpstr>
    </vt:vector>
  </TitlesOfParts>
  <Company>South Dublin County Council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Elaine Leech</dc:creator>
  <cp:lastModifiedBy>Colm Ward</cp:lastModifiedBy>
  <cp:revision>8</cp:revision>
  <dcterms:created xsi:type="dcterms:W3CDTF">2018-11-16T13:02:35Z</dcterms:created>
  <dcterms:modified xsi:type="dcterms:W3CDTF">2018-11-17T17:29:44Z</dcterms:modified>
</cp:coreProperties>
</file>