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8" r:id="rId1"/>
  </p:sldMasterIdLst>
  <p:notesMasterIdLst>
    <p:notesMasterId r:id="rId16"/>
  </p:notesMasterIdLst>
  <p:handoutMasterIdLst>
    <p:handoutMasterId r:id="rId17"/>
  </p:handoutMasterIdLst>
  <p:sldIdLst>
    <p:sldId id="289" r:id="rId2"/>
    <p:sldId id="270" r:id="rId3"/>
    <p:sldId id="305" r:id="rId4"/>
    <p:sldId id="306" r:id="rId5"/>
    <p:sldId id="302" r:id="rId6"/>
    <p:sldId id="292" r:id="rId7"/>
    <p:sldId id="294" r:id="rId8"/>
    <p:sldId id="293" r:id="rId9"/>
    <p:sldId id="299" r:id="rId10"/>
    <p:sldId id="301" r:id="rId11"/>
    <p:sldId id="300" r:id="rId12"/>
    <p:sldId id="278" r:id="rId13"/>
    <p:sldId id="304" r:id="rId14"/>
    <p:sldId id="307" r:id="rId15"/>
  </p:sldIdLst>
  <p:sldSz cx="9144000" cy="6858000" type="screen4x3"/>
  <p:notesSz cx="6805613" cy="9944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5" autoAdjust="0"/>
    <p:restoredTop sz="79892" autoAdjust="0"/>
  </p:normalViewPr>
  <p:slideViewPr>
    <p:cSldViewPr>
      <p:cViewPr varScale="1">
        <p:scale>
          <a:sx n="109" d="100"/>
          <a:sy n="109" d="100"/>
        </p:scale>
        <p:origin x="33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2778" y="66"/>
      </p:cViewPr>
      <p:guideLst>
        <p:guide orient="horz" pos="3133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940" y="0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5169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940" y="9445169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0AEE97-A2A9-4F1E-A493-33781B06B53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91671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940" y="0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6125"/>
            <a:ext cx="4970463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562" y="4723448"/>
            <a:ext cx="5444490" cy="447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5169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940" y="9445169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6847022-2723-4393-A51A-ACEAE98D926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898204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New design and colours</a:t>
            </a:r>
          </a:p>
          <a:p>
            <a:r>
              <a:rPr lang="en-IE" dirty="0" smtClean="0"/>
              <a:t>Website revamped also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7022-2723-4393-A51A-ACEAE98D9262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9949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8372" indent="-228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6258" indent="-228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4144" indent="-228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92029" indent="-228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24E768B-57D7-43C7-8398-EBDA6EEF5E6A}" type="slidenum">
              <a:rPr lang="en-GB" altLang="en-US">
                <a:solidFill>
                  <a:srgbClr val="000000"/>
                </a:solidFill>
              </a:rPr>
              <a:pPr/>
              <a:t>2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6125"/>
            <a:ext cx="4973637" cy="3729038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Authors of note: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Irish language events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History events:</a:t>
            </a:r>
          </a:p>
        </p:txBody>
      </p:sp>
    </p:spTree>
    <p:extLst>
      <p:ext uri="{BB962C8B-B14F-4D97-AF65-F5344CB8AC3E}">
        <p14:creationId xmlns:p14="http://schemas.microsoft.com/office/powerpoint/2010/main" val="2026405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8372" indent="-228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6258" indent="-228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4144" indent="-228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92029" indent="-228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24E768B-57D7-43C7-8398-EBDA6EEF5E6A}" type="slidenum">
              <a:rPr lang="en-GB" altLang="en-US"/>
              <a:pPr/>
              <a:t>12</a:t>
            </a:fld>
            <a:endParaRPr lang="en-GB" alt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E" u="sng" dirty="0" smtClean="0"/>
              <a:t>Workshops</a:t>
            </a:r>
            <a:r>
              <a:rPr lang="en-IE" dirty="0" smtClean="0"/>
              <a:t> – </a:t>
            </a:r>
            <a:r>
              <a:rPr lang="en-IE" i="1" dirty="0" smtClean="0"/>
              <a:t>Tools of the Trade</a:t>
            </a:r>
          </a:p>
          <a:p>
            <a:r>
              <a:rPr lang="en-IE" dirty="0" smtClean="0"/>
              <a:t>Eight </a:t>
            </a:r>
            <a:r>
              <a:rPr lang="en-IE" dirty="0"/>
              <a:t>w</a:t>
            </a:r>
            <a:r>
              <a:rPr lang="en-IE" dirty="0" smtClean="0"/>
              <a:t>orkshops for adults and young adults in various venues.</a:t>
            </a:r>
          </a:p>
          <a:p>
            <a:endParaRPr lang="en-IE" dirty="0" smtClean="0"/>
          </a:p>
          <a:p>
            <a:endParaRPr lang="en-IE" dirty="0"/>
          </a:p>
          <a:p>
            <a:r>
              <a:rPr lang="en-IE" u="sng" dirty="0" smtClean="0"/>
              <a:t>ITT - Short Story  </a:t>
            </a:r>
          </a:p>
          <a:p>
            <a:r>
              <a:rPr lang="en-IE" dirty="0" smtClean="0"/>
              <a:t>Number </a:t>
            </a:r>
            <a:r>
              <a:rPr lang="en-IE" dirty="0"/>
              <a:t>of entries: 240 from all around the World</a:t>
            </a:r>
          </a:p>
          <a:p>
            <a:r>
              <a:rPr lang="en-IE" dirty="0"/>
              <a:t>Prizes: 1</a:t>
            </a:r>
            <a:r>
              <a:rPr lang="en-IE" baseline="30000" dirty="0"/>
              <a:t>st</a:t>
            </a:r>
            <a:r>
              <a:rPr lang="en-IE" dirty="0"/>
              <a:t> place €500, 2</a:t>
            </a:r>
            <a:r>
              <a:rPr lang="en-IE" baseline="30000" dirty="0"/>
              <a:t>nd</a:t>
            </a:r>
            <a:r>
              <a:rPr lang="en-IE" dirty="0"/>
              <a:t> €250, 3</a:t>
            </a:r>
            <a:r>
              <a:rPr lang="en-IE" baseline="30000" dirty="0"/>
              <a:t>rd</a:t>
            </a:r>
            <a:r>
              <a:rPr lang="en-IE" dirty="0"/>
              <a:t> €150.</a:t>
            </a:r>
          </a:p>
          <a:p>
            <a:r>
              <a:rPr lang="en-IE" dirty="0"/>
              <a:t>Awards  Thursday 11th</a:t>
            </a:r>
            <a:r>
              <a:rPr lang="en-IE" baseline="30000" dirty="0"/>
              <a:t>th</a:t>
            </a:r>
            <a:r>
              <a:rPr lang="en-IE" dirty="0"/>
              <a:t>  October 2018 </a:t>
            </a:r>
            <a:r>
              <a:rPr lang="en-IE" dirty="0" smtClean="0"/>
              <a:t> The Studio, </a:t>
            </a:r>
            <a:r>
              <a:rPr lang="en-IE" dirty="0"/>
              <a:t>Civic Theatre </a:t>
            </a:r>
          </a:p>
          <a:p>
            <a:r>
              <a:rPr lang="en-IE" dirty="0"/>
              <a:t> </a:t>
            </a:r>
          </a:p>
          <a:p>
            <a:r>
              <a:rPr lang="en-IE" dirty="0"/>
              <a:t> </a:t>
            </a:r>
          </a:p>
          <a:p>
            <a:r>
              <a:rPr lang="en-IE" u="sng" dirty="0"/>
              <a:t> </a:t>
            </a:r>
            <a:r>
              <a:rPr lang="en-IE" u="sng" dirty="0" smtClean="0"/>
              <a:t>SD Libraries Poetry</a:t>
            </a:r>
            <a:endParaRPr lang="en-IE" u="sng" dirty="0"/>
          </a:p>
          <a:p>
            <a:r>
              <a:rPr lang="en-IE" dirty="0"/>
              <a:t>Number of entries: </a:t>
            </a:r>
            <a:r>
              <a:rPr lang="en-IE" dirty="0" smtClean="0"/>
              <a:t>300 </a:t>
            </a:r>
            <a:r>
              <a:rPr lang="en-IE" dirty="0"/>
              <a:t>from all around Ireland</a:t>
            </a:r>
          </a:p>
          <a:p>
            <a:r>
              <a:rPr lang="en-IE" dirty="0"/>
              <a:t>Prizes: 1</a:t>
            </a:r>
            <a:r>
              <a:rPr lang="en-IE" baseline="30000" dirty="0"/>
              <a:t>st</a:t>
            </a:r>
            <a:r>
              <a:rPr lang="en-IE" dirty="0"/>
              <a:t> place €300, 2</a:t>
            </a:r>
            <a:r>
              <a:rPr lang="en-IE" baseline="30000" dirty="0"/>
              <a:t>nd</a:t>
            </a:r>
            <a:r>
              <a:rPr lang="en-IE" dirty="0"/>
              <a:t> €200, 3</a:t>
            </a:r>
            <a:r>
              <a:rPr lang="en-IE" baseline="30000" dirty="0"/>
              <a:t>rd</a:t>
            </a:r>
            <a:r>
              <a:rPr lang="en-IE" dirty="0"/>
              <a:t> €100.</a:t>
            </a:r>
          </a:p>
          <a:p>
            <a:r>
              <a:rPr lang="en-IE" dirty="0"/>
              <a:t>Awards  Wednesday 10</a:t>
            </a:r>
            <a:r>
              <a:rPr lang="en-IE" baseline="30000" dirty="0"/>
              <a:t>th</a:t>
            </a:r>
            <a:r>
              <a:rPr lang="en-IE" dirty="0"/>
              <a:t> October 2018 as part of Poetry evening at the Civic Theatre</a:t>
            </a:r>
          </a:p>
          <a:p>
            <a:r>
              <a:rPr lang="en-IE" dirty="0"/>
              <a:t>Launch of Poetry book </a:t>
            </a:r>
            <a:r>
              <a:rPr lang="en-IE" dirty="0" smtClean="0"/>
              <a:t>– </a:t>
            </a:r>
            <a:r>
              <a:rPr lang="en-IE" i="1" dirty="0" smtClean="0"/>
              <a:t>Red Lines</a:t>
            </a:r>
            <a:endParaRPr lang="en-IE" i="1" dirty="0"/>
          </a:p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989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5D9FF-1FD9-4208-9B8E-415EB966BF2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25122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A431E-3152-4093-BD10-9C4B590772C4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6217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A8441-D6D8-4486-9495-A7B3A688CD1E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3824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D900-6166-4C4A-BF5D-E9A5AE3B5035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379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7A43A-2038-4E82-8B65-81D275CC8FDF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77622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87899-8CA9-4EBD-94E0-13E0BC8F578A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8523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9543-40B6-4252-B0C1-80D9586E8F8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9801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2BFFC-79B1-43D0-8999-FA12BCF1DA2B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577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664F-D14C-44B4-B716-7089BE379C9A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1761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66FE0-F58C-49F7-A62A-6449DE7FFCBD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1253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100F-0429-4DDF-B7A6-567420BF5607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712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A0A2-40DD-4C13-88A5-FF8ECD6F70E9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924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52737"/>
            <a:ext cx="3552825" cy="5038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80469"/>
            <a:ext cx="3816672" cy="15832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52" y="5157192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rgbClr val="FF0000"/>
                </a:solidFill>
              </a:rPr>
              <a:t>Post Festival Report for Arts SPC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November 2018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70175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17" y="192885"/>
            <a:ext cx="1964183" cy="26189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209" y="192885"/>
            <a:ext cx="2634524" cy="24144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89080" y="5912315"/>
            <a:ext cx="270138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Jennifer Johnston in conversation</a:t>
            </a:r>
          </a:p>
          <a:p>
            <a:pPr algn="ctr">
              <a:lnSpc>
                <a:spcPct val="90000"/>
              </a:lnSpc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Pearse Museum </a:t>
            </a:r>
            <a:endParaRPr lang="en-IE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04" y="3752378"/>
            <a:ext cx="2354531" cy="20774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0135" y="3164420"/>
            <a:ext cx="1985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FF0000"/>
                </a:solidFill>
                <a:latin typeface="+mj-lt"/>
              </a:rPr>
              <a:t>The Events</a:t>
            </a:r>
            <a:endParaRPr lang="en-IE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460" y="2786519"/>
            <a:ext cx="345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IE" sz="1200" b="1" dirty="0" err="1" smtClean="0">
                <a:solidFill>
                  <a:schemeClr val="accent1">
                    <a:lumMod val="75000"/>
                  </a:schemeClr>
                </a:solidFill>
              </a:rPr>
              <a:t>Mná</a:t>
            </a:r>
            <a:r>
              <a:rPr lang="en-IE" sz="1200" b="1" dirty="0" smtClean="0">
                <a:solidFill>
                  <a:schemeClr val="accent1">
                    <a:lumMod val="75000"/>
                  </a:schemeClr>
                </a:solidFill>
              </a:rPr>
              <a:t> and the Law</a:t>
            </a:r>
          </a:p>
          <a:p>
            <a:pPr algn="ctr"/>
            <a:r>
              <a:rPr lang="en-IE" sz="1200" dirty="0">
                <a:solidFill>
                  <a:schemeClr val="accent1">
                    <a:lumMod val="75000"/>
                  </a:schemeClr>
                </a:solidFill>
              </a:rPr>
              <a:t>Justice Marie baker and Constance Cassidy </a:t>
            </a:r>
            <a:r>
              <a:rPr lang="en-IE" sz="1200" dirty="0" smtClean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IE" sz="1200" dirty="0">
                <a:solidFill>
                  <a:schemeClr val="accent1">
                    <a:lumMod val="75000"/>
                  </a:schemeClr>
                </a:solidFill>
              </a:rPr>
              <a:t>C Court of Petty Session, Rathcoole </a:t>
            </a:r>
            <a:endParaRPr lang="en-IE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8181" y="2689891"/>
            <a:ext cx="287228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IE" sz="1200" b="1" dirty="0">
                <a:solidFill>
                  <a:schemeClr val="accent1">
                    <a:lumMod val="75000"/>
                  </a:schemeClr>
                </a:solidFill>
              </a:rPr>
              <a:t>Internet Famous</a:t>
            </a:r>
          </a:p>
          <a:p>
            <a:pPr algn="ctr">
              <a:lnSpc>
                <a:spcPct val="90000"/>
              </a:lnSpc>
            </a:pPr>
            <a:r>
              <a:rPr lang="en-IE" sz="1200" dirty="0">
                <a:solidFill>
                  <a:schemeClr val="accent1">
                    <a:lumMod val="75000"/>
                  </a:schemeClr>
                </a:solidFill>
              </a:rPr>
              <a:t>Alison Spittle, Aoife Dooley, Sarah Breen and Aoife </a:t>
            </a:r>
            <a:r>
              <a:rPr lang="en-IE" sz="1200" dirty="0" smtClean="0">
                <a:solidFill>
                  <a:schemeClr val="accent1">
                    <a:lumMod val="75000"/>
                  </a:schemeClr>
                </a:solidFill>
              </a:rPr>
              <a:t>McLysaght</a:t>
            </a:r>
            <a:endParaRPr lang="en-IE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66" y="167203"/>
            <a:ext cx="2496277" cy="24459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30099" y="2689891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 smtClean="0">
                <a:solidFill>
                  <a:schemeClr val="accent1">
                    <a:lumMod val="75000"/>
                  </a:schemeClr>
                </a:solidFill>
              </a:rPr>
              <a:t>Emily Pine</a:t>
            </a:r>
            <a:endParaRPr lang="en-IE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8" y="3752378"/>
            <a:ext cx="2611020" cy="220304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5598" y="5943224"/>
            <a:ext cx="2636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 smtClean="0">
                <a:solidFill>
                  <a:schemeClr val="accent1">
                    <a:lumMod val="75000"/>
                  </a:schemeClr>
                </a:solidFill>
              </a:rPr>
              <a:t>Rick O‘Shea Book Club </a:t>
            </a:r>
          </a:p>
          <a:p>
            <a:r>
              <a:rPr lang="en-IE" sz="1200" dirty="0" smtClean="0">
                <a:solidFill>
                  <a:schemeClr val="accent1">
                    <a:lumMod val="75000"/>
                  </a:schemeClr>
                </a:solidFill>
              </a:rPr>
              <a:t>with Senator Lynn Rouane, Tony </a:t>
            </a:r>
          </a:p>
          <a:p>
            <a:r>
              <a:rPr lang="en-IE" sz="1200" dirty="0" smtClean="0">
                <a:solidFill>
                  <a:schemeClr val="accent1">
                    <a:lumMod val="75000"/>
                  </a:schemeClr>
                </a:solidFill>
              </a:rPr>
              <a:t>O’ </a:t>
            </a:r>
            <a:r>
              <a:rPr lang="en-IE" sz="1200" dirty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IE" sz="1200" dirty="0" smtClean="0">
                <a:solidFill>
                  <a:schemeClr val="accent1">
                    <a:lumMod val="75000"/>
                  </a:schemeClr>
                </a:solidFill>
              </a:rPr>
              <a:t>eilly and Declan Lynch</a:t>
            </a:r>
            <a:endParaRPr lang="en-IE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898" y="3742626"/>
            <a:ext cx="2190846" cy="219084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51921" y="5944114"/>
            <a:ext cx="2052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 smtClean="0">
                <a:solidFill>
                  <a:schemeClr val="accent1">
                    <a:lumMod val="75000"/>
                  </a:schemeClr>
                </a:solidFill>
              </a:rPr>
              <a:t>Victorian Mavericks</a:t>
            </a:r>
          </a:p>
          <a:p>
            <a:r>
              <a:rPr lang="en-IE" sz="1200" dirty="0" smtClean="0">
                <a:solidFill>
                  <a:schemeClr val="accent1">
                    <a:lumMod val="75000"/>
                  </a:schemeClr>
                </a:solidFill>
              </a:rPr>
              <a:t>Pearse Museum</a:t>
            </a:r>
            <a:endParaRPr lang="en-IE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119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611198"/>
            <a:ext cx="3168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err="1" smtClean="0">
                <a:solidFill>
                  <a:srgbClr val="FF0000"/>
                </a:solidFill>
              </a:rPr>
              <a:t>Rua</a:t>
            </a:r>
            <a:r>
              <a:rPr lang="en-IE" sz="3200" dirty="0" smtClean="0">
                <a:solidFill>
                  <a:srgbClr val="FF0000"/>
                </a:solidFill>
              </a:rPr>
              <a:t> Red Events</a:t>
            </a:r>
            <a:endParaRPr lang="en-IE" sz="32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146308"/>
            <a:ext cx="8494345" cy="35342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11788"/>
            <a:ext cx="3165753" cy="2708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474" y="411788"/>
            <a:ext cx="1840209" cy="2734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88" y="1353053"/>
            <a:ext cx="1707227" cy="17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7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595746" y="383248"/>
            <a:ext cx="8314224" cy="759618"/>
          </a:xfrm>
        </p:spPr>
        <p:txBody>
          <a:bodyPr>
            <a:normAutofit fontScale="90000"/>
          </a:bodyPr>
          <a:lstStyle/>
          <a:p>
            <a:r>
              <a:rPr lang="en-US" altLang="en-US" sz="3600" b="1" dirty="0" smtClean="0"/>
              <a:t>Writing 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Awards</a:t>
            </a:r>
            <a:r>
              <a:rPr lang="en-US" altLang="en-US" sz="3600" b="1" dirty="0" smtClean="0"/>
              <a:t> </a:t>
            </a:r>
            <a:r>
              <a:rPr lang="en-US" altLang="en-US" sz="3600" b="1" dirty="0"/>
              <a:t>and </a:t>
            </a:r>
            <a:r>
              <a:rPr lang="en-US" altLang="en-US" sz="3600" b="1" i="1" dirty="0"/>
              <a:t>Tools of the Trade 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Workshops</a:t>
            </a:r>
            <a:endParaRPr lang="en-US" altLang="en-US" sz="1800" b="1" dirty="0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382" y="1209639"/>
            <a:ext cx="8064896" cy="46339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E" sz="2000" dirty="0" smtClean="0"/>
          </a:p>
          <a:p>
            <a:endParaRPr lang="en-IE" sz="2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39081" y="1123110"/>
            <a:ext cx="5959498" cy="1342566"/>
          </a:xfrm>
          <a:prstGeom prst="rect">
            <a:avLst/>
          </a:prstGeom>
          <a:solidFill>
            <a:srgbClr val="FFC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600" b="1" smtClean="0"/>
              <a:t>Eight FREE Workshops </a:t>
            </a:r>
            <a:r>
              <a:rPr lang="en-IE" sz="1600" b="1" dirty="0" smtClean="0"/>
              <a:t>with well respected poets and authors:</a:t>
            </a:r>
          </a:p>
          <a:p>
            <a:pPr marL="0" indent="0" algn="ctr">
              <a:buNone/>
            </a:pPr>
            <a:r>
              <a:rPr lang="en-IE" sz="1600" dirty="0" smtClean="0"/>
              <a:t>Mary O Donnell, Jane Robinson, Rob Doyle, Eileen Casey, Lisa </a:t>
            </a:r>
            <a:r>
              <a:rPr lang="en-IE" sz="1600" dirty="0"/>
              <a:t>H</a:t>
            </a:r>
            <a:r>
              <a:rPr lang="en-IE" sz="1600" dirty="0" smtClean="0"/>
              <a:t>arding, Mark Granier, June Caldwell and Colm </a:t>
            </a:r>
            <a:r>
              <a:rPr lang="en-IE" sz="1600" dirty="0" err="1" smtClean="0"/>
              <a:t>Reynor</a:t>
            </a:r>
            <a:endParaRPr lang="en-IE" sz="1600" dirty="0" smtClean="0"/>
          </a:p>
          <a:p>
            <a:pPr algn="ctr"/>
            <a:r>
              <a:rPr lang="en-IE" sz="1600" dirty="0" smtClean="0">
                <a:solidFill>
                  <a:srgbClr val="FF0000"/>
                </a:solidFill>
              </a:rPr>
              <a:t>More than 100 people got involved in the 2018 workshops</a:t>
            </a:r>
            <a:endParaRPr lang="en-IE" sz="1600" dirty="0">
              <a:solidFill>
                <a:srgbClr val="FF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310174" y="5050471"/>
            <a:ext cx="3890181" cy="970818"/>
          </a:xfrm>
          <a:prstGeom prst="rect">
            <a:avLst/>
          </a:prstGeom>
          <a:solidFill>
            <a:srgbClr val="FFC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600" b="1" dirty="0" smtClean="0"/>
              <a:t>Tallaght </a:t>
            </a:r>
            <a:r>
              <a:rPr lang="en-IE" sz="1600" b="1" dirty="0"/>
              <a:t>IT </a:t>
            </a:r>
            <a:r>
              <a:rPr lang="en-IE" sz="1600" b="1" dirty="0" smtClean="0"/>
              <a:t> </a:t>
            </a:r>
            <a:r>
              <a:rPr lang="en-IE" sz="1600" dirty="0"/>
              <a:t>awards for </a:t>
            </a:r>
            <a:r>
              <a:rPr lang="en-IE" sz="1600" b="1" dirty="0"/>
              <a:t>Short Story Competition </a:t>
            </a:r>
            <a:r>
              <a:rPr lang="en-IE" sz="1600" b="1" dirty="0" smtClean="0"/>
              <a:t>2018</a:t>
            </a:r>
          </a:p>
          <a:p>
            <a:r>
              <a:rPr lang="en-IE" sz="1600" dirty="0" smtClean="0">
                <a:solidFill>
                  <a:srgbClr val="FF0000"/>
                </a:solidFill>
              </a:rPr>
              <a:t>200 entries from 17 </a:t>
            </a:r>
            <a:r>
              <a:rPr lang="en-IE" sz="1600" dirty="0">
                <a:solidFill>
                  <a:srgbClr val="FF0000"/>
                </a:solidFill>
              </a:rPr>
              <a:t>C</a:t>
            </a:r>
            <a:r>
              <a:rPr lang="en-IE" sz="1600" dirty="0" smtClean="0">
                <a:solidFill>
                  <a:srgbClr val="FF0000"/>
                </a:solidFill>
              </a:rPr>
              <a:t>ountries worldwide</a:t>
            </a:r>
            <a:endParaRPr lang="en-IE" sz="1600" dirty="0">
              <a:solidFill>
                <a:srgbClr val="FF0000"/>
              </a:solidFill>
            </a:endParaRPr>
          </a:p>
          <a:p>
            <a:endParaRPr lang="en-IE" sz="12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283968" y="2922325"/>
            <a:ext cx="3727325" cy="938723"/>
          </a:xfrm>
          <a:prstGeom prst="rect">
            <a:avLst/>
          </a:prstGeom>
          <a:solidFill>
            <a:srgbClr val="FFC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600" b="1" dirty="0" smtClean="0"/>
              <a:t>RLBF Poetry </a:t>
            </a:r>
            <a:r>
              <a:rPr lang="en-IE" sz="1600" b="1" dirty="0"/>
              <a:t>Awards </a:t>
            </a:r>
            <a:r>
              <a:rPr lang="en-IE" sz="1600" b="1" dirty="0" smtClean="0"/>
              <a:t>Ceremony 2018 </a:t>
            </a:r>
            <a:r>
              <a:rPr lang="en-IE" sz="1600" dirty="0" smtClean="0"/>
              <a:t>and Launch of “Red Lines” Poetry Book</a:t>
            </a:r>
          </a:p>
          <a:p>
            <a:r>
              <a:rPr lang="en-IE" sz="1600" dirty="0" smtClean="0">
                <a:solidFill>
                  <a:srgbClr val="FF0000"/>
                </a:solidFill>
              </a:rPr>
              <a:t>300 Poems from 168 Poets in Ireland</a:t>
            </a:r>
          </a:p>
          <a:p>
            <a:pPr marL="0" indent="0">
              <a:buNone/>
            </a:pPr>
            <a:endParaRPr lang="en-IE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19" y="2726288"/>
            <a:ext cx="2919611" cy="1738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719" y="4725143"/>
            <a:ext cx="2919611" cy="173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02523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0" y="3615988"/>
            <a:ext cx="691276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000" b="1" dirty="0"/>
              <a:t>RTÉ Sunday </a:t>
            </a:r>
            <a:r>
              <a:rPr lang="en-IE" sz="2000" b="1" dirty="0" smtClean="0"/>
              <a:t>Miscellany </a:t>
            </a:r>
            <a:r>
              <a:rPr lang="en-IE" dirty="0" smtClean="0"/>
              <a:t>live recording at the Civic Theatre for the 3</a:t>
            </a:r>
            <a:r>
              <a:rPr lang="en-IE" baseline="30000" dirty="0" smtClean="0"/>
              <a:t>rd</a:t>
            </a:r>
            <a:r>
              <a:rPr lang="en-IE" dirty="0" smtClean="0"/>
              <a:t> </a:t>
            </a:r>
            <a:r>
              <a:rPr lang="en-IE" smtClean="0"/>
              <a:t>year running.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827584" y="1684923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 smtClean="0">
                <a:latin typeface="CenturyGothic"/>
              </a:rPr>
              <a:t>Red </a:t>
            </a:r>
            <a:r>
              <a:rPr lang="en-IE" dirty="0">
                <a:latin typeface="CenturyGothic"/>
              </a:rPr>
              <a:t>Line Book </a:t>
            </a:r>
            <a:r>
              <a:rPr lang="en-IE" dirty="0" smtClean="0">
                <a:latin typeface="CenturyGothic"/>
              </a:rPr>
              <a:t>Festival team secured 100% radio support for the 2018 festival from </a:t>
            </a:r>
            <a:r>
              <a:rPr lang="en-IE" b="1" dirty="0">
                <a:solidFill>
                  <a:srgbClr val="FF0000"/>
                </a:solidFill>
                <a:latin typeface="CenturyGothic"/>
              </a:rPr>
              <a:t>RTÉ Supporting the </a:t>
            </a:r>
            <a:r>
              <a:rPr lang="en-IE" b="1" dirty="0" smtClean="0">
                <a:solidFill>
                  <a:srgbClr val="FF0000"/>
                </a:solidFill>
                <a:latin typeface="CenturyGothic"/>
              </a:rPr>
              <a:t>Arts </a:t>
            </a:r>
            <a:r>
              <a:rPr lang="en-IE" dirty="0" smtClean="0">
                <a:latin typeface="CenturyGothic"/>
              </a:rPr>
              <a:t>. </a:t>
            </a:r>
            <a:r>
              <a:rPr lang="en-IE" dirty="0">
                <a:latin typeface="CenturyGothic"/>
              </a:rPr>
              <a:t>A</a:t>
            </a:r>
            <a:r>
              <a:rPr lang="en-IE" dirty="0" smtClean="0">
                <a:latin typeface="CenturyGothic"/>
              </a:rPr>
              <a:t>dverts </a:t>
            </a:r>
            <a:r>
              <a:rPr lang="en-IE" dirty="0">
                <a:latin typeface="CenturyGothic"/>
              </a:rPr>
              <a:t>ran from Oct 1st - 7th on RTÉ Radio </a:t>
            </a:r>
            <a:r>
              <a:rPr lang="en-IE" dirty="0" smtClean="0">
                <a:latin typeface="CenturyGothic"/>
              </a:rPr>
              <a:t>1 and highlighted the 2018 programme twice a </a:t>
            </a:r>
            <a:r>
              <a:rPr lang="en-IE" smtClean="0">
                <a:latin typeface="CenturyGothic"/>
              </a:rPr>
              <a:t>day </a:t>
            </a:r>
            <a:r>
              <a:rPr lang="en-IE" smtClean="0">
                <a:latin typeface="CenturyGothic"/>
              </a:rPr>
              <a:t>for </a:t>
            </a:r>
            <a:r>
              <a:rPr lang="en-IE" dirty="0" smtClean="0">
                <a:latin typeface="CenturyGothic"/>
              </a:rPr>
              <a:t>the week. </a:t>
            </a:r>
            <a:r>
              <a:rPr lang="en-IE" sz="1400" dirty="0" smtClean="0">
                <a:latin typeface="CenturyGothic"/>
              </a:rPr>
              <a:t>(The </a:t>
            </a:r>
            <a:r>
              <a:rPr lang="en-IE" sz="1400" dirty="0">
                <a:latin typeface="CenturyGothic"/>
              </a:rPr>
              <a:t>value of this campaign equates to €</a:t>
            </a:r>
            <a:r>
              <a:rPr lang="en-IE" sz="1400" dirty="0" smtClean="0">
                <a:latin typeface="CenturyGothic"/>
              </a:rPr>
              <a:t>13,377)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97232"/>
            <a:ext cx="3024336" cy="21276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293096"/>
            <a:ext cx="3240360" cy="2131818"/>
          </a:xfrm>
          <a:prstGeom prst="rect">
            <a:avLst/>
          </a:prstGeom>
        </p:spPr>
      </p:pic>
      <p:pic>
        <p:nvPicPr>
          <p:cNvPr id="9" name="Picture 2" descr="M11259---FB_Banner_AW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6555"/>
            <a:ext cx="7488832" cy="152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75856" y="2954931"/>
            <a:ext cx="1985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FF0000"/>
                </a:solidFill>
                <a:latin typeface="+mj-lt"/>
              </a:rPr>
              <a:t>The Finale</a:t>
            </a:r>
            <a:endParaRPr lang="en-IE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4403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56576" y="5643701"/>
            <a:ext cx="15798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1000" b="1" dirty="0" err="1">
                <a:solidFill>
                  <a:srgbClr val="00B0F0"/>
                </a:solidFill>
              </a:rPr>
              <a:t>Mná</a:t>
            </a:r>
            <a:r>
              <a:rPr lang="en-IE" sz="1000" b="1" dirty="0">
                <a:solidFill>
                  <a:srgbClr val="00B0F0"/>
                </a:solidFill>
              </a:rPr>
              <a:t> na </a:t>
            </a:r>
            <a:r>
              <a:rPr lang="en-IE" sz="1000" b="1" dirty="0" err="1" smtClean="0">
                <a:solidFill>
                  <a:srgbClr val="00B0F0"/>
                </a:solidFill>
              </a:rPr>
              <a:t>hEireann</a:t>
            </a:r>
            <a:endParaRPr lang="en-IE" sz="1000" b="1" dirty="0" smtClean="0">
              <a:solidFill>
                <a:srgbClr val="00B0F0"/>
              </a:solidFill>
            </a:endParaRPr>
          </a:p>
          <a:p>
            <a:pPr algn="ctr"/>
            <a:r>
              <a:rPr lang="en-IE" sz="1000" b="1" dirty="0" smtClean="0">
                <a:solidFill>
                  <a:srgbClr val="00B0F0"/>
                </a:solidFill>
              </a:rPr>
              <a:t> </a:t>
            </a:r>
            <a:r>
              <a:rPr lang="en-IE" sz="1000" b="1" dirty="0">
                <a:solidFill>
                  <a:srgbClr val="00B0F0"/>
                </a:solidFill>
              </a:rPr>
              <a:t>-</a:t>
            </a:r>
            <a:r>
              <a:rPr lang="en-IE" sz="1000" dirty="0">
                <a:solidFill>
                  <a:srgbClr val="00B0F0"/>
                </a:solidFill>
              </a:rPr>
              <a:t> Historical Heroines</a:t>
            </a:r>
          </a:p>
          <a:p>
            <a:pPr algn="ctr"/>
            <a:r>
              <a:rPr lang="en-IE" sz="1000" dirty="0" smtClean="0">
                <a:solidFill>
                  <a:srgbClr val="00B0F0"/>
                </a:solidFill>
              </a:rPr>
              <a:t>Civic </a:t>
            </a:r>
            <a:r>
              <a:rPr lang="en-IE" sz="1000" dirty="0">
                <a:solidFill>
                  <a:srgbClr val="00B0F0"/>
                </a:solidFill>
              </a:rPr>
              <a:t>Theatre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0592" y="4365104"/>
            <a:ext cx="100811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1100" b="1" dirty="0"/>
              <a:t>This Voice </a:t>
            </a:r>
            <a:endParaRPr lang="en-IE" sz="1100" dirty="0" smtClean="0"/>
          </a:p>
          <a:p>
            <a:pPr algn="ctr"/>
            <a:r>
              <a:rPr lang="en-IE" sz="1100" dirty="0" smtClean="0"/>
              <a:t>Writing </a:t>
            </a:r>
            <a:r>
              <a:rPr lang="en-IE" sz="1100" dirty="0"/>
              <a:t>and the working class  </a:t>
            </a:r>
          </a:p>
          <a:p>
            <a:pPr algn="ctr"/>
            <a:r>
              <a:rPr lang="en-IE" sz="1100" dirty="0" err="1" smtClean="0"/>
              <a:t>Rua</a:t>
            </a:r>
            <a:r>
              <a:rPr lang="en-IE" sz="1100" dirty="0" smtClean="0"/>
              <a:t> </a:t>
            </a:r>
            <a:r>
              <a:rPr lang="en-IE" sz="1100" dirty="0"/>
              <a:t>Red</a:t>
            </a:r>
          </a:p>
        </p:txBody>
      </p:sp>
      <p:sp>
        <p:nvSpPr>
          <p:cNvPr id="7" name="Rectangle 6"/>
          <p:cNvSpPr/>
          <p:nvPr/>
        </p:nvSpPr>
        <p:spPr>
          <a:xfrm>
            <a:off x="9296565" y="3805818"/>
            <a:ext cx="18722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1100" b="1" dirty="0"/>
              <a:t>Take off your Cornflakes </a:t>
            </a:r>
          </a:p>
          <a:p>
            <a:pPr algn="ctr"/>
            <a:r>
              <a:rPr lang="en-IE" sz="1100" dirty="0" smtClean="0"/>
              <a:t>Civic </a:t>
            </a:r>
            <a:r>
              <a:rPr lang="en-IE" sz="1100" dirty="0"/>
              <a:t>Theatre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692" y="2311974"/>
            <a:ext cx="1656184" cy="12421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3608" y="443512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FF0000"/>
                </a:solidFill>
                <a:latin typeface="+mj-lt"/>
              </a:rPr>
              <a:t>Recommendations and Conclusions</a:t>
            </a:r>
            <a:endParaRPr lang="en-IE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23" y="735900"/>
            <a:ext cx="1848205" cy="11089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03748" y="1057021"/>
            <a:ext cx="48245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 smtClean="0"/>
              <a:t>Contact with more </a:t>
            </a:r>
            <a:r>
              <a:rPr lang="en-IE" sz="1600" dirty="0"/>
              <a:t>l</a:t>
            </a:r>
            <a:r>
              <a:rPr lang="en-IE" sz="1600" dirty="0" smtClean="0"/>
              <a:t>ocal </a:t>
            </a:r>
            <a:r>
              <a:rPr lang="en-IE" sz="1600" dirty="0"/>
              <a:t>p</a:t>
            </a:r>
            <a:r>
              <a:rPr lang="en-IE" sz="1600" dirty="0" smtClean="0"/>
              <a:t>ublishers</a:t>
            </a:r>
          </a:p>
          <a:p>
            <a:endParaRPr lang="en-I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 smtClean="0"/>
              <a:t>More paid events at weekend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 smtClean="0"/>
              <a:t>Nominal fee for workshops</a:t>
            </a:r>
          </a:p>
          <a:p>
            <a:endParaRPr lang="en-I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 smtClean="0"/>
              <a:t>Pop-up events in Square</a:t>
            </a:r>
          </a:p>
          <a:p>
            <a:endParaRPr lang="en-I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 smtClean="0"/>
              <a:t>Invite more media persons to chair events</a:t>
            </a:r>
          </a:p>
          <a:p>
            <a:endParaRPr lang="en-I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 smtClean="0"/>
              <a:t>Allow volunteers</a:t>
            </a:r>
          </a:p>
          <a:p>
            <a:endParaRPr lang="en-I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 smtClean="0"/>
              <a:t>More contact with the LUAS</a:t>
            </a:r>
          </a:p>
          <a:p>
            <a:endParaRPr lang="en-I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 smtClean="0"/>
              <a:t>Entice audiences out from the city</a:t>
            </a:r>
          </a:p>
          <a:p>
            <a:endParaRPr lang="en-IE" dirty="0"/>
          </a:p>
        </p:txBody>
      </p:sp>
      <p:pic>
        <p:nvPicPr>
          <p:cNvPr id="16" name="Picture 2" descr="M11259---FB_Banner_AW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094995"/>
            <a:ext cx="7488832" cy="152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497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536843" y="257260"/>
            <a:ext cx="3675117" cy="864096"/>
          </a:xfrm>
        </p:spPr>
        <p:txBody>
          <a:bodyPr>
            <a:normAutofit/>
          </a:bodyPr>
          <a:lstStyle/>
          <a:p>
            <a:r>
              <a:rPr lang="en-US" altLang="en-US" sz="3600" b="1" dirty="0" smtClean="0">
                <a:solidFill>
                  <a:srgbClr val="FF0000"/>
                </a:solidFill>
              </a:rPr>
              <a:t>Post Event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123" y="1124744"/>
            <a:ext cx="7886700" cy="4824536"/>
          </a:xfrm>
        </p:spPr>
        <p:txBody>
          <a:bodyPr>
            <a:noAutofit/>
          </a:bodyPr>
          <a:lstStyle/>
          <a:p>
            <a:r>
              <a:rPr lang="en-IE" sz="2400" dirty="0" smtClean="0"/>
              <a:t>7 Days: Monday 8</a:t>
            </a:r>
            <a:r>
              <a:rPr lang="en-IE" sz="2400" baseline="30000" dirty="0" smtClean="0"/>
              <a:t>th</a:t>
            </a:r>
            <a:r>
              <a:rPr lang="en-IE" sz="2400" dirty="0" smtClean="0"/>
              <a:t> October – Sunday 14</a:t>
            </a:r>
            <a:r>
              <a:rPr lang="en-IE" sz="2400" baseline="30000" dirty="0" smtClean="0"/>
              <a:t>th</a:t>
            </a:r>
            <a:r>
              <a:rPr lang="en-IE" sz="2400" dirty="0" smtClean="0"/>
              <a:t> October 2018</a:t>
            </a:r>
          </a:p>
          <a:p>
            <a:r>
              <a:rPr lang="en-IE" sz="2400" dirty="0" smtClean="0"/>
              <a:t>14 </a:t>
            </a:r>
            <a:r>
              <a:rPr lang="en-IE" sz="2400" dirty="0"/>
              <a:t>Venues across South Dublin </a:t>
            </a:r>
            <a:r>
              <a:rPr lang="en-IE" sz="2400" dirty="0" smtClean="0"/>
              <a:t>County –57 events.</a:t>
            </a:r>
          </a:p>
          <a:p>
            <a:r>
              <a:rPr lang="en-IE" sz="2400" dirty="0" smtClean="0"/>
              <a:t>90+ authors/speakers/actors/storytellers/facilitators</a:t>
            </a:r>
          </a:p>
          <a:p>
            <a:r>
              <a:rPr lang="en-IE" sz="2400" i="1" dirty="0"/>
              <a:t>38 Free Events </a:t>
            </a:r>
          </a:p>
          <a:p>
            <a:r>
              <a:rPr lang="en-IE" sz="2400" i="1" dirty="0"/>
              <a:t>19 Paid Events</a:t>
            </a:r>
            <a:endParaRPr lang="en-IE" sz="2400" dirty="0"/>
          </a:p>
          <a:p>
            <a:r>
              <a:rPr lang="en-IE" sz="2400" dirty="0" smtClean="0"/>
              <a:t>Poetry and Short Story competitions. </a:t>
            </a:r>
          </a:p>
          <a:p>
            <a:pPr marL="0" indent="0">
              <a:buNone/>
            </a:pPr>
            <a:endParaRPr lang="en-IE" sz="2400" dirty="0" smtClean="0"/>
          </a:p>
        </p:txBody>
      </p:sp>
      <p:pic>
        <p:nvPicPr>
          <p:cNvPr id="5" name="Picture 2" descr="M11259---FB_Banner_AW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23" y="4581128"/>
            <a:ext cx="78867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409053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99" y="3717032"/>
            <a:ext cx="3929975" cy="2376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3717032"/>
            <a:ext cx="3970989" cy="26642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87624" y="2564904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/>
              <a:t>Audience attendance of 3,495 </a:t>
            </a:r>
            <a:endParaRPr lang="en-IE" dirty="0" smtClean="0"/>
          </a:p>
          <a:p>
            <a:r>
              <a:rPr lang="en-IE" dirty="0" smtClean="0"/>
              <a:t>(</a:t>
            </a:r>
            <a:r>
              <a:rPr lang="en-IE" dirty="0"/>
              <a:t>attendance rate of 75%, increase of 16% attendance from 2017)</a:t>
            </a:r>
          </a:p>
        </p:txBody>
      </p:sp>
      <p:pic>
        <p:nvPicPr>
          <p:cNvPr id="10" name="Picture 2" descr="M11259---FB_Banner_AW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7788239" cy="18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924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99592" y="2204864"/>
            <a:ext cx="6823670" cy="61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IE" sz="3600" b="1" dirty="0" smtClean="0">
                <a:solidFill>
                  <a:srgbClr val="FF0000"/>
                </a:solidFill>
              </a:rPr>
              <a:t>Pictures speak a thousand words…….</a:t>
            </a:r>
            <a:endParaRPr lang="en-IE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15816" y="4293096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solidFill>
                  <a:srgbClr val="FF0000"/>
                </a:solidFill>
              </a:rPr>
              <a:t>Just a few highlights</a:t>
            </a:r>
          </a:p>
        </p:txBody>
      </p:sp>
    </p:spTree>
    <p:extLst>
      <p:ext uri="{BB962C8B-B14F-4D97-AF65-F5344CB8AC3E}">
        <p14:creationId xmlns:p14="http://schemas.microsoft.com/office/powerpoint/2010/main" val="571468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876" y="145171"/>
            <a:ext cx="5239494" cy="831626"/>
          </a:xfrm>
        </p:spPr>
        <p:txBody>
          <a:bodyPr>
            <a:normAutofit/>
          </a:bodyPr>
          <a:lstStyle/>
          <a:p>
            <a:r>
              <a:rPr lang="en-IE" sz="3600" b="1" dirty="0" smtClean="0">
                <a:solidFill>
                  <a:srgbClr val="FF0000"/>
                </a:solidFill>
              </a:rPr>
              <a:t>New designs for new image</a:t>
            </a:r>
            <a:endParaRPr lang="en-IE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373317" y="877942"/>
            <a:ext cx="3591653" cy="3616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128468"/>
            <a:ext cx="2448272" cy="27998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16" y="4524486"/>
            <a:ext cx="3824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 smtClean="0"/>
              <a:t>Brochure, posters, pop-ups and bookmarks</a:t>
            </a:r>
            <a:endParaRPr lang="en-IE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013108" y="864601"/>
            <a:ext cx="3150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 smtClean="0"/>
              <a:t>Social Media Twitter and Instagram</a:t>
            </a:r>
            <a:endParaRPr lang="en-IE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231" y="3928363"/>
            <a:ext cx="4176119" cy="25818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03" y="4896202"/>
            <a:ext cx="2672294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0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33056"/>
            <a:ext cx="2808312" cy="2106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902" y="3456996"/>
            <a:ext cx="2574186" cy="2645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469" y="218011"/>
            <a:ext cx="1342999" cy="1988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787" y="4474281"/>
            <a:ext cx="1465501" cy="1954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931" y="2454158"/>
            <a:ext cx="1329612" cy="17728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798" y="317130"/>
            <a:ext cx="2699792" cy="26078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3208552"/>
            <a:ext cx="4536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FF0000"/>
                </a:solidFill>
                <a:latin typeface="+mj-lt"/>
              </a:rPr>
              <a:t>Advertising and Publicity</a:t>
            </a:r>
            <a:endParaRPr lang="en-IE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444" y="376174"/>
            <a:ext cx="3188382" cy="264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60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34" y="83035"/>
            <a:ext cx="2203206" cy="2195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81" y="4221088"/>
            <a:ext cx="1747693" cy="2282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456" y="160475"/>
            <a:ext cx="2440516" cy="1715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0717" y="88506"/>
            <a:ext cx="3186541" cy="1749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9982" y="2095771"/>
            <a:ext cx="3052196" cy="2440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4556" y="2262636"/>
            <a:ext cx="2534415" cy="2037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184" y="4581128"/>
            <a:ext cx="2490787" cy="190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1149" y="4684658"/>
            <a:ext cx="2409825" cy="18192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381" y="2372193"/>
            <a:ext cx="2381250" cy="1333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5440" y="4684659"/>
            <a:ext cx="1571625" cy="1855172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91234" y="3705693"/>
            <a:ext cx="2313397" cy="504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200" b="1" dirty="0" smtClean="0">
                <a:solidFill>
                  <a:srgbClr val="FF0000"/>
                </a:solidFill>
              </a:rPr>
              <a:t>The Venues</a:t>
            </a:r>
          </a:p>
        </p:txBody>
      </p:sp>
    </p:spTree>
    <p:extLst>
      <p:ext uri="{BB962C8B-B14F-4D97-AF65-F5344CB8AC3E}">
        <p14:creationId xmlns:p14="http://schemas.microsoft.com/office/powerpoint/2010/main" val="573406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47" y="312321"/>
            <a:ext cx="2341301" cy="3121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31" y="3573016"/>
            <a:ext cx="2232248" cy="3036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71" y="327146"/>
            <a:ext cx="2313412" cy="3130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47" y="4022418"/>
            <a:ext cx="3275856" cy="24568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050450"/>
            <a:ext cx="2463738" cy="24208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64058" y="2862593"/>
            <a:ext cx="250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FF0000"/>
                </a:solidFill>
                <a:latin typeface="+mj-lt"/>
              </a:rPr>
              <a:t>The Crowds</a:t>
            </a:r>
            <a:endParaRPr lang="en-IE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41" y="312321"/>
            <a:ext cx="3069495" cy="254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73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97" y="764394"/>
            <a:ext cx="2870759" cy="1938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846" y="720188"/>
            <a:ext cx="1942128" cy="2373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50886" y="3357004"/>
            <a:ext cx="1985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FF0000"/>
                </a:solidFill>
                <a:latin typeface="+mj-lt"/>
              </a:rPr>
              <a:t>The Events</a:t>
            </a:r>
            <a:endParaRPr lang="en-IE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2277" y="2738309"/>
            <a:ext cx="2637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IE" sz="1200" b="1" dirty="0" err="1">
                <a:solidFill>
                  <a:schemeClr val="accent1">
                    <a:lumMod val="75000"/>
                  </a:schemeClr>
                </a:solidFill>
              </a:rPr>
              <a:t>Anam</a:t>
            </a:r>
            <a:r>
              <a:rPr lang="en-IE" sz="1200" b="1" dirty="0">
                <a:solidFill>
                  <a:schemeClr val="accent1">
                    <a:lumMod val="75000"/>
                  </a:schemeClr>
                </a:solidFill>
              </a:rPr>
              <a:t> an </a:t>
            </a:r>
            <a:r>
              <a:rPr lang="en-IE" sz="1200" b="1" dirty="0" err="1">
                <a:solidFill>
                  <a:schemeClr val="accent1">
                    <a:lumMod val="75000"/>
                  </a:schemeClr>
                </a:solidFill>
              </a:rPr>
              <a:t>Náisiúin</a:t>
            </a:r>
            <a:r>
              <a:rPr lang="en-IE" sz="1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IE" sz="1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 fontAlgn="auto">
              <a:spcAft>
                <a:spcPts val="0"/>
              </a:spcAft>
            </a:pPr>
            <a:r>
              <a:rPr lang="en-IE" sz="1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IE" sz="1200" dirty="0" err="1">
                <a:solidFill>
                  <a:schemeClr val="accent1">
                    <a:lumMod val="75000"/>
                  </a:schemeClr>
                </a:solidFill>
              </a:rPr>
              <a:t>Ceol</a:t>
            </a:r>
            <a:r>
              <a:rPr lang="en-IE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IE" sz="1200" dirty="0" err="1">
                <a:solidFill>
                  <a:schemeClr val="accent1">
                    <a:lumMod val="75000"/>
                  </a:schemeClr>
                </a:solidFill>
              </a:rPr>
              <a:t>agus</a:t>
            </a:r>
            <a:r>
              <a:rPr lang="en-IE" sz="1200" dirty="0">
                <a:solidFill>
                  <a:schemeClr val="accent1">
                    <a:lumMod val="75000"/>
                  </a:schemeClr>
                </a:solidFill>
              </a:rPr>
              <a:t> craic  and </a:t>
            </a:r>
            <a:r>
              <a:rPr lang="en-IE" sz="1200" dirty="0" smtClean="0">
                <a:solidFill>
                  <a:schemeClr val="accent1">
                    <a:lumMod val="75000"/>
                  </a:schemeClr>
                </a:solidFill>
              </a:rPr>
              <a:t>poetry</a:t>
            </a:r>
            <a:r>
              <a:rPr lang="en-IE" sz="12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IE" sz="1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IE" sz="1200" dirty="0">
                <a:solidFill>
                  <a:schemeClr val="accent1">
                    <a:lumMod val="75000"/>
                  </a:schemeClr>
                </a:solidFill>
              </a:rPr>
              <a:t>Clondalkin Round Tower Centre</a:t>
            </a:r>
          </a:p>
        </p:txBody>
      </p:sp>
      <p:sp>
        <p:nvSpPr>
          <p:cNvPr id="7" name="Rectangle 6"/>
          <p:cNvSpPr/>
          <p:nvPr/>
        </p:nvSpPr>
        <p:spPr>
          <a:xfrm>
            <a:off x="6382296" y="3093326"/>
            <a:ext cx="24472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IE" sz="1200" b="1" dirty="0">
                <a:solidFill>
                  <a:schemeClr val="accent1">
                    <a:lumMod val="75000"/>
                  </a:schemeClr>
                </a:solidFill>
              </a:rPr>
              <a:t>Magic in My </a:t>
            </a:r>
            <a:r>
              <a:rPr lang="en-IE" sz="1200" b="1" dirty="0" smtClean="0">
                <a:solidFill>
                  <a:schemeClr val="accent1">
                    <a:lumMod val="75000"/>
                  </a:schemeClr>
                </a:solidFill>
              </a:rPr>
              <a:t>Eyes</a:t>
            </a:r>
          </a:p>
          <a:p>
            <a:pPr algn="ctr" fontAlgn="auto">
              <a:spcAft>
                <a:spcPts val="0"/>
              </a:spcAft>
            </a:pPr>
            <a:r>
              <a:rPr lang="en-IE" sz="1200" dirty="0" smtClean="0">
                <a:solidFill>
                  <a:schemeClr val="accent1">
                    <a:lumMod val="75000"/>
                  </a:schemeClr>
                </a:solidFill>
              </a:rPr>
              <a:t>Hardy’s </a:t>
            </a:r>
            <a:r>
              <a:rPr lang="en-IE" sz="1200" dirty="0">
                <a:solidFill>
                  <a:schemeClr val="accent1">
                    <a:lumMod val="75000"/>
                  </a:schemeClr>
                </a:solidFill>
              </a:rPr>
              <a:t>Poems of Love and Loss</a:t>
            </a:r>
          </a:p>
          <a:p>
            <a:pPr algn="ctr" fontAlgn="auto">
              <a:spcAft>
                <a:spcPts val="0"/>
              </a:spcAft>
            </a:pPr>
            <a:r>
              <a:rPr lang="en-IE" sz="1200" dirty="0" smtClean="0">
                <a:solidFill>
                  <a:schemeClr val="accent1">
                    <a:lumMod val="75000"/>
                  </a:schemeClr>
                </a:solidFill>
              </a:rPr>
              <a:t>Rathfarnham </a:t>
            </a:r>
            <a:r>
              <a:rPr lang="en-IE" sz="1200" dirty="0">
                <a:solidFill>
                  <a:schemeClr val="accent1">
                    <a:lumMod val="75000"/>
                  </a:schemeClr>
                </a:solidFill>
              </a:rPr>
              <a:t>Castle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058" y="750555"/>
            <a:ext cx="2314585" cy="17359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77" y="4149080"/>
            <a:ext cx="2083141" cy="15623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7" y="3849460"/>
            <a:ext cx="2657277" cy="199295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939294" y="2507476"/>
            <a:ext cx="18088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IE" sz="1200" b="1" dirty="0" smtClean="0">
                <a:solidFill>
                  <a:schemeClr val="accent1">
                    <a:lumMod val="75000"/>
                  </a:schemeClr>
                </a:solidFill>
              </a:rPr>
              <a:t>Taking the Mic</a:t>
            </a:r>
          </a:p>
          <a:p>
            <a:pPr algn="ctr" fontAlgn="auto">
              <a:spcAft>
                <a:spcPts val="0"/>
              </a:spcAft>
            </a:pPr>
            <a:r>
              <a:rPr lang="en-IE" sz="1200" dirty="0" smtClean="0">
                <a:solidFill>
                  <a:schemeClr val="accent1">
                    <a:lumMod val="75000"/>
                  </a:schemeClr>
                </a:solidFill>
              </a:rPr>
              <a:t>In the Cherrytree</a:t>
            </a:r>
            <a:endParaRPr lang="en-IE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00913" y="5739845"/>
            <a:ext cx="2447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IE" sz="1200" b="1" dirty="0" smtClean="0">
                <a:solidFill>
                  <a:schemeClr val="accent1">
                    <a:lumMod val="75000"/>
                  </a:schemeClr>
                </a:solidFill>
              </a:rPr>
              <a:t>Killer Instinct</a:t>
            </a:r>
          </a:p>
          <a:p>
            <a:pPr algn="ctr" fontAlgn="auto">
              <a:spcAft>
                <a:spcPts val="0"/>
              </a:spcAft>
            </a:pPr>
            <a:r>
              <a:rPr lang="en-IE" sz="1200" dirty="0" smtClean="0">
                <a:solidFill>
                  <a:schemeClr val="accent1">
                    <a:lumMod val="75000"/>
                  </a:schemeClr>
                </a:solidFill>
              </a:rPr>
              <a:t>The Studio</a:t>
            </a:r>
            <a:r>
              <a:rPr lang="en-IE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IE" sz="1200" dirty="0" smtClean="0">
                <a:solidFill>
                  <a:schemeClr val="accent1">
                    <a:lumMod val="75000"/>
                  </a:schemeClr>
                </a:solidFill>
              </a:rPr>
              <a:t>in The Civic </a:t>
            </a:r>
            <a:endParaRPr lang="en-IE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1837" y="5916253"/>
            <a:ext cx="2447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IE" sz="1200" b="1" dirty="0" smtClean="0">
                <a:solidFill>
                  <a:schemeClr val="accent1">
                    <a:lumMod val="75000"/>
                  </a:schemeClr>
                </a:solidFill>
              </a:rPr>
              <a:t>Dermot Bolger in Conversation </a:t>
            </a:r>
            <a:r>
              <a:rPr lang="en-IE" sz="1200" dirty="0" smtClean="0">
                <a:solidFill>
                  <a:schemeClr val="accent1">
                    <a:lumMod val="75000"/>
                  </a:schemeClr>
                </a:solidFill>
              </a:rPr>
              <a:t>Pearse Museum</a:t>
            </a:r>
            <a:endParaRPr lang="en-IE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606" y="3946217"/>
            <a:ext cx="2462625" cy="184696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112643" y="5842047"/>
            <a:ext cx="2843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IE" sz="1200" b="1" dirty="0" smtClean="0">
                <a:solidFill>
                  <a:schemeClr val="accent1">
                    <a:lumMod val="75000"/>
                  </a:schemeClr>
                </a:solidFill>
              </a:rPr>
              <a:t>Booked!</a:t>
            </a:r>
            <a:r>
              <a:rPr lang="en-IE" sz="1200" dirty="0"/>
              <a:t> </a:t>
            </a:r>
            <a:r>
              <a:rPr lang="en-IE" sz="1200" dirty="0" smtClean="0">
                <a:solidFill>
                  <a:schemeClr val="accent1">
                    <a:lumMod val="75000"/>
                  </a:schemeClr>
                </a:solidFill>
              </a:rPr>
              <a:t>Sports </a:t>
            </a:r>
            <a:r>
              <a:rPr lang="en-IE" sz="1200" dirty="0">
                <a:solidFill>
                  <a:schemeClr val="accent1">
                    <a:lumMod val="75000"/>
                  </a:schemeClr>
                </a:solidFill>
              </a:rPr>
              <a:t>fiction for Children</a:t>
            </a:r>
            <a:r>
              <a:rPr lang="en-IE" sz="1200" dirty="0"/>
              <a:t> </a:t>
            </a:r>
            <a:r>
              <a:rPr lang="en-IE" sz="1200" dirty="0" smtClean="0">
                <a:solidFill>
                  <a:schemeClr val="accent1">
                    <a:lumMod val="75000"/>
                  </a:schemeClr>
                </a:solidFill>
              </a:rPr>
              <a:t>Tallaght Stadium</a:t>
            </a:r>
            <a:endParaRPr lang="en-IE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218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512</Words>
  <Application>Microsoft Office PowerPoint</Application>
  <PresentationFormat>On-screen Show (4:3)</PresentationFormat>
  <Paragraphs>109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CenturyGothic</vt:lpstr>
      <vt:lpstr>Office Theme</vt:lpstr>
      <vt:lpstr>PowerPoint Presentation</vt:lpstr>
      <vt:lpstr>Post Event Report</vt:lpstr>
      <vt:lpstr>PowerPoint Presentation</vt:lpstr>
      <vt:lpstr>PowerPoint Presentation</vt:lpstr>
      <vt:lpstr>New designs for new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Writing Awards and Tools of the Trade Workshops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2016-06-21T08:23:07Z</dcterms:created>
  <dcterms:modified xsi:type="dcterms:W3CDTF">2018-11-06T12:31:28Z</dcterms:modified>
</cp:coreProperties>
</file>