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7" r:id="rId2"/>
    <p:sldId id="304" r:id="rId3"/>
    <p:sldId id="300" r:id="rId4"/>
    <p:sldId id="290" r:id="rId5"/>
    <p:sldId id="294" r:id="rId6"/>
    <p:sldId id="272" r:id="rId7"/>
    <p:sldId id="269" r:id="rId8"/>
    <p:sldId id="297" r:id="rId9"/>
    <p:sldId id="293" r:id="rId10"/>
    <p:sldId id="307" r:id="rId11"/>
    <p:sldId id="270" r:id="rId12"/>
    <p:sldId id="285" r:id="rId13"/>
    <p:sldId id="298" r:id="rId14"/>
    <p:sldId id="299" r:id="rId15"/>
    <p:sldId id="288" r:id="rId16"/>
    <p:sldId id="286" r:id="rId17"/>
    <p:sldId id="287" r:id="rId18"/>
    <p:sldId id="277" r:id="rId19"/>
    <p:sldId id="303" r:id="rId20"/>
    <p:sldId id="302" r:id="rId21"/>
    <p:sldId id="261" r:id="rId22"/>
    <p:sldId id="310" r:id="rId23"/>
    <p:sldId id="281" r:id="rId24"/>
  </p:sldIdLst>
  <p:sldSz cx="9144000" cy="6858000" type="screen4x3"/>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392" autoAdjust="0"/>
  </p:normalViewPr>
  <p:slideViewPr>
    <p:cSldViewPr>
      <p:cViewPr varScale="1">
        <p:scale>
          <a:sx n="85" d="100"/>
          <a:sy n="85" d="100"/>
        </p:scale>
        <p:origin x="74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5717" tIns="47859" rIns="95717" bIns="47859" rtlCol="0"/>
          <a:lstStyle>
            <a:lvl1pPr algn="l">
              <a:defRPr sz="1300"/>
            </a:lvl1pPr>
          </a:lstStyle>
          <a:p>
            <a:endParaRPr lang="en-GB"/>
          </a:p>
        </p:txBody>
      </p:sp>
      <p:sp>
        <p:nvSpPr>
          <p:cNvPr id="3" name="Date Placeholder 2"/>
          <p:cNvSpPr>
            <a:spLocks noGrp="1"/>
          </p:cNvSpPr>
          <p:nvPr>
            <p:ph type="dt" sz="quarter" idx="1"/>
          </p:nvPr>
        </p:nvSpPr>
        <p:spPr>
          <a:xfrm>
            <a:off x="3857637" y="0"/>
            <a:ext cx="2951163" cy="497126"/>
          </a:xfrm>
          <a:prstGeom prst="rect">
            <a:avLst/>
          </a:prstGeom>
        </p:spPr>
        <p:txBody>
          <a:bodyPr vert="horz" lIns="95717" tIns="47859" rIns="95717" bIns="47859" rtlCol="0"/>
          <a:lstStyle>
            <a:lvl1pPr algn="r">
              <a:defRPr sz="1300"/>
            </a:lvl1pPr>
          </a:lstStyle>
          <a:p>
            <a:fld id="{88C99BEC-3339-44B9-A3B6-7B1F73E30516}" type="datetimeFigureOut">
              <a:rPr lang="en-GB" smtClean="0"/>
              <a:pPr/>
              <a:t>27/09/2018</a:t>
            </a:fld>
            <a:endParaRPr lang="en-GB"/>
          </a:p>
        </p:txBody>
      </p:sp>
      <p:sp>
        <p:nvSpPr>
          <p:cNvPr id="4" name="Footer Placeholder 3"/>
          <p:cNvSpPr>
            <a:spLocks noGrp="1"/>
          </p:cNvSpPr>
          <p:nvPr>
            <p:ph type="ftr" sz="quarter" idx="2"/>
          </p:nvPr>
        </p:nvSpPr>
        <p:spPr>
          <a:xfrm>
            <a:off x="0" y="9443661"/>
            <a:ext cx="2951163" cy="497126"/>
          </a:xfrm>
          <a:prstGeom prst="rect">
            <a:avLst/>
          </a:prstGeom>
        </p:spPr>
        <p:txBody>
          <a:bodyPr vert="horz" lIns="95717" tIns="47859" rIns="95717" bIns="47859" rtlCol="0" anchor="b"/>
          <a:lstStyle>
            <a:lvl1pPr algn="l">
              <a:defRPr sz="1300"/>
            </a:lvl1pPr>
          </a:lstStyle>
          <a:p>
            <a:endParaRPr lang="en-GB"/>
          </a:p>
        </p:txBody>
      </p:sp>
      <p:sp>
        <p:nvSpPr>
          <p:cNvPr id="5" name="Slide Number Placeholder 4"/>
          <p:cNvSpPr>
            <a:spLocks noGrp="1"/>
          </p:cNvSpPr>
          <p:nvPr>
            <p:ph type="sldNum" sz="quarter" idx="3"/>
          </p:nvPr>
        </p:nvSpPr>
        <p:spPr>
          <a:xfrm>
            <a:off x="3857637" y="9443661"/>
            <a:ext cx="2951163" cy="497126"/>
          </a:xfrm>
          <a:prstGeom prst="rect">
            <a:avLst/>
          </a:prstGeom>
        </p:spPr>
        <p:txBody>
          <a:bodyPr vert="horz" lIns="95717" tIns="47859" rIns="95717" bIns="47859" rtlCol="0" anchor="b"/>
          <a:lstStyle>
            <a:lvl1pPr algn="r">
              <a:defRPr sz="1300"/>
            </a:lvl1pPr>
          </a:lstStyle>
          <a:p>
            <a:fld id="{064D5C8C-C25C-4D26-9571-50C64FAEA402}" type="slidenum">
              <a:rPr lang="en-GB" smtClean="0"/>
              <a:pPr/>
              <a:t>‹#›</a:t>
            </a:fld>
            <a:endParaRPr lang="en-GB"/>
          </a:p>
        </p:txBody>
      </p:sp>
    </p:spTree>
    <p:extLst>
      <p:ext uri="{BB962C8B-B14F-4D97-AF65-F5344CB8AC3E}">
        <p14:creationId xmlns:p14="http://schemas.microsoft.com/office/powerpoint/2010/main" val="2926511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5717" tIns="47859" rIns="95717" bIns="47859" rtlCol="0"/>
          <a:lstStyle>
            <a:lvl1pPr algn="l">
              <a:defRPr sz="1300"/>
            </a:lvl1pPr>
          </a:lstStyle>
          <a:p>
            <a:endParaRPr lang="en-GB" dirty="0"/>
          </a:p>
        </p:txBody>
      </p:sp>
      <p:sp>
        <p:nvSpPr>
          <p:cNvPr id="3" name="Date Placeholder 2"/>
          <p:cNvSpPr>
            <a:spLocks noGrp="1"/>
          </p:cNvSpPr>
          <p:nvPr>
            <p:ph type="dt" idx="1"/>
          </p:nvPr>
        </p:nvSpPr>
        <p:spPr>
          <a:xfrm>
            <a:off x="3857637" y="0"/>
            <a:ext cx="2951163" cy="497126"/>
          </a:xfrm>
          <a:prstGeom prst="rect">
            <a:avLst/>
          </a:prstGeom>
        </p:spPr>
        <p:txBody>
          <a:bodyPr vert="horz" lIns="95717" tIns="47859" rIns="95717" bIns="47859" rtlCol="0"/>
          <a:lstStyle>
            <a:lvl1pPr algn="r">
              <a:defRPr sz="1300"/>
            </a:lvl1pPr>
          </a:lstStyle>
          <a:p>
            <a:fld id="{A4931952-34EA-4110-B713-2262F109D5ED}" type="datetimeFigureOut">
              <a:rPr lang="en-GB" smtClean="0"/>
              <a:pPr/>
              <a:t>27/09/2018</a:t>
            </a:fld>
            <a:endParaRPr lang="en-GB" dirty="0"/>
          </a:p>
        </p:txBody>
      </p:sp>
      <p:sp>
        <p:nvSpPr>
          <p:cNvPr id="4" name="Slide Image Placeholder 3"/>
          <p:cNvSpPr>
            <a:spLocks noGrp="1" noRot="1" noChangeAspect="1"/>
          </p:cNvSpPr>
          <p:nvPr>
            <p:ph type="sldImg" idx="2"/>
          </p:nvPr>
        </p:nvSpPr>
        <p:spPr>
          <a:xfrm>
            <a:off x="919163" y="744538"/>
            <a:ext cx="4972050" cy="3729037"/>
          </a:xfrm>
          <a:prstGeom prst="rect">
            <a:avLst/>
          </a:prstGeom>
          <a:noFill/>
          <a:ln w="12700">
            <a:solidFill>
              <a:prstClr val="black"/>
            </a:solidFill>
          </a:ln>
        </p:spPr>
        <p:txBody>
          <a:bodyPr vert="horz" lIns="95717" tIns="47859" rIns="95717" bIns="47859" rtlCol="0" anchor="ctr"/>
          <a:lstStyle/>
          <a:p>
            <a:endParaRPr lang="en-GB" dirty="0"/>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5717" tIns="47859" rIns="95717" bIns="478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3661"/>
            <a:ext cx="2951163" cy="497126"/>
          </a:xfrm>
          <a:prstGeom prst="rect">
            <a:avLst/>
          </a:prstGeom>
        </p:spPr>
        <p:txBody>
          <a:bodyPr vert="horz" lIns="95717" tIns="47859" rIns="95717" bIns="47859"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57637" y="9443661"/>
            <a:ext cx="2951163" cy="497126"/>
          </a:xfrm>
          <a:prstGeom prst="rect">
            <a:avLst/>
          </a:prstGeom>
        </p:spPr>
        <p:txBody>
          <a:bodyPr vert="horz" lIns="95717" tIns="47859" rIns="95717" bIns="47859" rtlCol="0" anchor="b"/>
          <a:lstStyle>
            <a:lvl1pPr algn="r">
              <a:defRPr sz="1300"/>
            </a:lvl1pPr>
          </a:lstStyle>
          <a:p>
            <a:fld id="{F047413C-9E36-41A5-A1F2-F5345DE27883}" type="slidenum">
              <a:rPr lang="en-GB" smtClean="0"/>
              <a:pPr/>
              <a:t>‹#›</a:t>
            </a:fld>
            <a:endParaRPr lang="en-GB" dirty="0"/>
          </a:p>
        </p:txBody>
      </p:sp>
    </p:spTree>
    <p:extLst>
      <p:ext uri="{BB962C8B-B14F-4D97-AF65-F5344CB8AC3E}">
        <p14:creationId xmlns:p14="http://schemas.microsoft.com/office/powerpoint/2010/main" val="941761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F047413C-9E36-41A5-A1F2-F5345DE27883}" type="slidenum">
              <a:rPr lang="en-GB" smtClean="0"/>
              <a:pPr/>
              <a:t>6</a:t>
            </a:fld>
            <a:endParaRPr lang="en-GB" dirty="0"/>
          </a:p>
        </p:txBody>
      </p:sp>
    </p:spTree>
    <p:extLst>
      <p:ext uri="{BB962C8B-B14F-4D97-AF65-F5344CB8AC3E}">
        <p14:creationId xmlns:p14="http://schemas.microsoft.com/office/powerpoint/2010/main" val="333840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Residual and household recyclable</a:t>
            </a:r>
          </a:p>
          <a:p>
            <a:endParaRPr lang="en-IE" dirty="0"/>
          </a:p>
        </p:txBody>
      </p:sp>
      <p:sp>
        <p:nvSpPr>
          <p:cNvPr id="4" name="Slide Number Placeholder 3"/>
          <p:cNvSpPr>
            <a:spLocks noGrp="1"/>
          </p:cNvSpPr>
          <p:nvPr>
            <p:ph type="sldNum" sz="quarter" idx="10"/>
          </p:nvPr>
        </p:nvSpPr>
        <p:spPr/>
        <p:txBody>
          <a:bodyPr/>
          <a:lstStyle/>
          <a:p>
            <a:fld id="{F047413C-9E36-41A5-A1F2-F5345DE27883}" type="slidenum">
              <a:rPr lang="en-GB" smtClean="0"/>
              <a:pPr/>
              <a:t>17</a:t>
            </a:fld>
            <a:endParaRPr lang="en-GB" dirty="0"/>
          </a:p>
        </p:txBody>
      </p:sp>
    </p:spTree>
    <p:extLst>
      <p:ext uri="{BB962C8B-B14F-4D97-AF65-F5344CB8AC3E}">
        <p14:creationId xmlns:p14="http://schemas.microsoft.com/office/powerpoint/2010/main" val="676103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047413C-9E36-41A5-A1F2-F5345DE27883}" type="slidenum">
              <a:rPr lang="en-GB" smtClean="0"/>
              <a:pPr/>
              <a:t>18</a:t>
            </a:fld>
            <a:endParaRPr lang="en-GB" dirty="0"/>
          </a:p>
        </p:txBody>
      </p:sp>
    </p:spTree>
    <p:extLst>
      <p:ext uri="{BB962C8B-B14F-4D97-AF65-F5344CB8AC3E}">
        <p14:creationId xmlns:p14="http://schemas.microsoft.com/office/powerpoint/2010/main" val="2811083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MCC proposing to re-advertise Operation of 3 Civic</a:t>
            </a:r>
            <a:r>
              <a:rPr lang="en-IE" baseline="0" dirty="0" smtClean="0"/>
              <a:t> Amenity Sites by year end and will seek to promote such sites as additional option to Kerbside Collection ( €3  - loss making </a:t>
            </a:r>
            <a:endParaRPr lang="en-IE" dirty="0"/>
          </a:p>
        </p:txBody>
      </p:sp>
      <p:sp>
        <p:nvSpPr>
          <p:cNvPr id="4" name="Slide Number Placeholder 3"/>
          <p:cNvSpPr>
            <a:spLocks noGrp="1"/>
          </p:cNvSpPr>
          <p:nvPr>
            <p:ph type="sldNum" sz="quarter" idx="10"/>
          </p:nvPr>
        </p:nvSpPr>
        <p:spPr/>
        <p:txBody>
          <a:bodyPr/>
          <a:lstStyle/>
          <a:p>
            <a:fld id="{F047413C-9E36-41A5-A1F2-F5345DE27883}" type="slidenum">
              <a:rPr lang="en-GB" smtClean="0"/>
              <a:pPr/>
              <a:t>20</a:t>
            </a:fld>
            <a:endParaRPr lang="en-GB" dirty="0"/>
          </a:p>
        </p:txBody>
      </p:sp>
    </p:spTree>
    <p:extLst>
      <p:ext uri="{BB962C8B-B14F-4D97-AF65-F5344CB8AC3E}">
        <p14:creationId xmlns:p14="http://schemas.microsoft.com/office/powerpoint/2010/main" val="1461952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F047413C-9E36-41A5-A1F2-F5345DE27883}" type="slidenum">
              <a:rPr lang="en-GB" smtClean="0"/>
              <a:pPr/>
              <a:t>23</a:t>
            </a:fld>
            <a:endParaRPr lang="en-GB" dirty="0"/>
          </a:p>
        </p:txBody>
      </p:sp>
    </p:spTree>
    <p:extLst>
      <p:ext uri="{BB962C8B-B14F-4D97-AF65-F5344CB8AC3E}">
        <p14:creationId xmlns:p14="http://schemas.microsoft.com/office/powerpoint/2010/main" val="1461579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This is a quick resume od the various</a:t>
            </a:r>
            <a:r>
              <a:rPr lang="en-IE" baseline="0" dirty="0" smtClean="0"/>
              <a:t> byelaws and what specific areas are covered.</a:t>
            </a:r>
            <a:endParaRPr lang="en-IE" dirty="0"/>
          </a:p>
        </p:txBody>
      </p:sp>
      <p:sp>
        <p:nvSpPr>
          <p:cNvPr id="4" name="Slide Number Placeholder 3"/>
          <p:cNvSpPr>
            <a:spLocks noGrp="1"/>
          </p:cNvSpPr>
          <p:nvPr>
            <p:ph type="sldNum" sz="quarter" idx="10"/>
          </p:nvPr>
        </p:nvSpPr>
        <p:spPr/>
        <p:txBody>
          <a:bodyPr/>
          <a:lstStyle/>
          <a:p>
            <a:fld id="{F047413C-9E36-41A5-A1F2-F5345DE27883}" type="slidenum">
              <a:rPr lang="en-GB" smtClean="0"/>
              <a:pPr/>
              <a:t>8</a:t>
            </a:fld>
            <a:endParaRPr lang="en-GB" dirty="0"/>
          </a:p>
        </p:txBody>
      </p:sp>
    </p:spTree>
    <p:extLst>
      <p:ext uri="{BB962C8B-B14F-4D97-AF65-F5344CB8AC3E}">
        <p14:creationId xmlns:p14="http://schemas.microsoft.com/office/powerpoint/2010/main" val="3337887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Obliges holder of household waste to have at all times a contract with an authorised collector –they can bin share subject to contract</a:t>
            </a:r>
            <a:r>
              <a:rPr lang="en-IE" baseline="0" dirty="0" smtClean="0"/>
              <a:t> being in place and consent of other householder-they can also deliver to authorised sites  . Authorised persons can request documentary evidence of contract. </a:t>
            </a:r>
          </a:p>
          <a:p>
            <a:r>
              <a:rPr lang="en-IE" baseline="0" dirty="0" smtClean="0"/>
              <a:t>642,546 households or 81% of EMR availing of a waste collection service in 2012 but % in other regions significantly lower </a:t>
            </a:r>
          </a:p>
        </p:txBody>
      </p:sp>
      <p:sp>
        <p:nvSpPr>
          <p:cNvPr id="4" name="Slide Number Placeholder 3"/>
          <p:cNvSpPr>
            <a:spLocks noGrp="1"/>
          </p:cNvSpPr>
          <p:nvPr>
            <p:ph type="sldNum" sz="quarter" idx="10"/>
          </p:nvPr>
        </p:nvSpPr>
        <p:spPr/>
        <p:txBody>
          <a:bodyPr/>
          <a:lstStyle/>
          <a:p>
            <a:fld id="{F047413C-9E36-41A5-A1F2-F5345DE27883}" type="slidenum">
              <a:rPr lang="en-GB" smtClean="0"/>
              <a:pPr/>
              <a:t>9</a:t>
            </a:fld>
            <a:endParaRPr lang="en-GB" dirty="0"/>
          </a:p>
        </p:txBody>
      </p:sp>
    </p:spTree>
    <p:extLst>
      <p:ext uri="{BB962C8B-B14F-4D97-AF65-F5344CB8AC3E}">
        <p14:creationId xmlns:p14="http://schemas.microsoft.com/office/powerpoint/2010/main" val="3553984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key question for LA to ask of householders</a:t>
            </a:r>
            <a:endParaRPr lang="en-IE" dirty="0"/>
          </a:p>
        </p:txBody>
      </p:sp>
      <p:sp>
        <p:nvSpPr>
          <p:cNvPr id="4" name="Slide Number Placeholder 3"/>
          <p:cNvSpPr>
            <a:spLocks noGrp="1"/>
          </p:cNvSpPr>
          <p:nvPr>
            <p:ph type="sldNum" sz="quarter" idx="10"/>
          </p:nvPr>
        </p:nvSpPr>
        <p:spPr/>
        <p:txBody>
          <a:bodyPr/>
          <a:lstStyle/>
          <a:p>
            <a:fld id="{F047413C-9E36-41A5-A1F2-F5345DE27883}" type="slidenum">
              <a:rPr lang="en-GB" smtClean="0"/>
              <a:pPr/>
              <a:t>10</a:t>
            </a:fld>
            <a:endParaRPr lang="en-GB" dirty="0"/>
          </a:p>
        </p:txBody>
      </p:sp>
    </p:spTree>
    <p:extLst>
      <p:ext uri="{BB962C8B-B14F-4D97-AF65-F5344CB8AC3E}">
        <p14:creationId xmlns:p14="http://schemas.microsoft.com/office/powerpoint/2010/main" val="2581877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F047413C-9E36-41A5-A1F2-F5345DE27883}" type="slidenum">
              <a:rPr lang="en-GB" smtClean="0"/>
              <a:pPr/>
              <a:t>11</a:t>
            </a:fld>
            <a:endParaRPr lang="en-GB" dirty="0"/>
          </a:p>
        </p:txBody>
      </p:sp>
    </p:spTree>
    <p:extLst>
      <p:ext uri="{BB962C8B-B14F-4D97-AF65-F5344CB8AC3E}">
        <p14:creationId xmlns:p14="http://schemas.microsoft.com/office/powerpoint/2010/main" val="1047964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sz="1200" b="0" i="0" u="none" strike="noStrike" kern="1200" baseline="0" dirty="0" smtClean="0">
                <a:solidFill>
                  <a:schemeClr val="tx1"/>
                </a:solidFill>
                <a:latin typeface="+mn-lt"/>
                <a:ea typeface="+mn-ea"/>
                <a:cs typeface="+mn-cs"/>
              </a:rPr>
              <a:t>Other than on the day before and the designated waste collection day, containers used for the presentation of kerbside waste shall be held within the curtilage of the premises where the waste is produced. They shall not be stored on a roadway, footway, footpath </a:t>
            </a:r>
            <a:endParaRPr lang="en-IE" dirty="0" smtClean="0"/>
          </a:p>
          <a:p>
            <a:endParaRPr lang="en-IE" dirty="0" smtClean="0"/>
          </a:p>
          <a:p>
            <a:r>
              <a:rPr lang="en-IE" dirty="0" smtClean="0"/>
              <a:t>A question being asked</a:t>
            </a:r>
            <a:r>
              <a:rPr lang="en-IE" baseline="0" dirty="0" smtClean="0"/>
              <a:t> around - </a:t>
            </a:r>
            <a:r>
              <a:rPr lang="en-IE" dirty="0" smtClean="0"/>
              <a:t>Should </a:t>
            </a:r>
            <a:r>
              <a:rPr lang="en-IE" dirty="0" smtClean="0"/>
              <a:t>we be specifying in planning permissions that provisions be made for a three bin storage area within curtilage of terraced houses </a:t>
            </a:r>
            <a:endParaRPr lang="en-IE" dirty="0"/>
          </a:p>
        </p:txBody>
      </p:sp>
      <p:sp>
        <p:nvSpPr>
          <p:cNvPr id="4" name="Slide Number Placeholder 3"/>
          <p:cNvSpPr>
            <a:spLocks noGrp="1"/>
          </p:cNvSpPr>
          <p:nvPr>
            <p:ph type="sldNum" sz="quarter" idx="10"/>
          </p:nvPr>
        </p:nvSpPr>
        <p:spPr/>
        <p:txBody>
          <a:bodyPr/>
          <a:lstStyle/>
          <a:p>
            <a:fld id="{F047413C-9E36-41A5-A1F2-F5345DE27883}" type="slidenum">
              <a:rPr lang="en-GB" smtClean="0"/>
              <a:pPr/>
              <a:t>12</a:t>
            </a:fld>
            <a:endParaRPr lang="en-GB" dirty="0"/>
          </a:p>
        </p:txBody>
      </p:sp>
    </p:spTree>
    <p:extLst>
      <p:ext uri="{BB962C8B-B14F-4D97-AF65-F5344CB8AC3E}">
        <p14:creationId xmlns:p14="http://schemas.microsoft.com/office/powerpoint/2010/main" val="1332101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Kerbside waste to be presented in an appropriate waste container – bags </a:t>
            </a:r>
            <a:r>
              <a:rPr lang="en-IE" dirty="0" smtClean="0"/>
              <a:t>are only </a:t>
            </a:r>
            <a:r>
              <a:rPr lang="en-IE" dirty="0" smtClean="0"/>
              <a:t>in designated area</a:t>
            </a:r>
            <a:r>
              <a:rPr lang="en-IE" baseline="0" dirty="0" smtClean="0"/>
              <a:t> – no such designated areas in SDCC</a:t>
            </a:r>
            <a:r>
              <a:rPr lang="en-IE" dirty="0" smtClean="0"/>
              <a:t> </a:t>
            </a:r>
            <a:endParaRPr lang="en-IE" dirty="0"/>
          </a:p>
        </p:txBody>
      </p:sp>
      <p:sp>
        <p:nvSpPr>
          <p:cNvPr id="4" name="Slide Number Placeholder 3"/>
          <p:cNvSpPr>
            <a:spLocks noGrp="1"/>
          </p:cNvSpPr>
          <p:nvPr>
            <p:ph type="sldNum" sz="quarter" idx="10"/>
          </p:nvPr>
        </p:nvSpPr>
        <p:spPr/>
        <p:txBody>
          <a:bodyPr/>
          <a:lstStyle/>
          <a:p>
            <a:fld id="{F047413C-9E36-41A5-A1F2-F5345DE27883}" type="slidenum">
              <a:rPr lang="en-GB" smtClean="0"/>
              <a:pPr/>
              <a:t>13</a:t>
            </a:fld>
            <a:endParaRPr lang="en-GB" dirty="0"/>
          </a:p>
        </p:txBody>
      </p:sp>
    </p:spTree>
    <p:extLst>
      <p:ext uri="{BB962C8B-B14F-4D97-AF65-F5344CB8AC3E}">
        <p14:creationId xmlns:p14="http://schemas.microsoft.com/office/powerpoint/2010/main" val="3437351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Specifies time that a waste container can be presented for collection and latest time by which containers are to be removed from the public place. </a:t>
            </a:r>
            <a:endParaRPr lang="en-IE" dirty="0" smtClean="0"/>
          </a:p>
          <a:p>
            <a:r>
              <a:rPr lang="en-IE" dirty="0" smtClean="0"/>
              <a:t>SDCC draft</a:t>
            </a:r>
            <a:r>
              <a:rPr lang="en-IE" baseline="0" dirty="0" smtClean="0"/>
              <a:t> specified as follows:</a:t>
            </a:r>
          </a:p>
          <a:p>
            <a:r>
              <a:rPr lang="en-IE" sz="1200" b="0" i="0" u="none" strike="noStrike" kern="1200" baseline="0" dirty="0" smtClean="0">
                <a:solidFill>
                  <a:schemeClr val="tx1"/>
                </a:solidFill>
                <a:latin typeface="+mn-lt"/>
                <a:ea typeface="+mn-ea"/>
                <a:cs typeface="+mn-cs"/>
              </a:rPr>
              <a:t>Kerbside waste presented for collection shall not be presented for collection earlier </a:t>
            </a:r>
            <a:r>
              <a:rPr lang="en-IE" sz="1200" b="1" i="0" u="none" strike="noStrike" kern="1200" baseline="0" dirty="0" smtClean="0">
                <a:solidFill>
                  <a:schemeClr val="tx1"/>
                </a:solidFill>
                <a:latin typeface="+mn-lt"/>
                <a:ea typeface="+mn-ea"/>
                <a:cs typeface="+mn-cs"/>
              </a:rPr>
              <a:t>than 8.00 pm on the day immediately </a:t>
            </a:r>
            <a:r>
              <a:rPr lang="en-IE" sz="1200" b="0" i="0" u="none" strike="noStrike" kern="1200" baseline="0" dirty="0" smtClean="0">
                <a:solidFill>
                  <a:schemeClr val="tx1"/>
                </a:solidFill>
                <a:latin typeface="+mn-lt"/>
                <a:ea typeface="+mn-ea"/>
                <a:cs typeface="+mn-cs"/>
              </a:rPr>
              <a:t>proceeding the designated waste collection day. </a:t>
            </a:r>
          </a:p>
          <a:p>
            <a:r>
              <a:rPr lang="en-IE" sz="1200" b="0" i="0" u="none" strike="noStrike" kern="1200" baseline="0" dirty="0" smtClean="0">
                <a:solidFill>
                  <a:schemeClr val="tx1"/>
                </a:solidFill>
                <a:latin typeface="+mn-lt"/>
                <a:ea typeface="+mn-ea"/>
                <a:cs typeface="+mn-cs"/>
              </a:rPr>
              <a:t>All containers used for the presentation of kerbside waste and any uncollected waste shall be removed from any roadway, footway, footpath or any other public </a:t>
            </a:r>
            <a:r>
              <a:rPr lang="en-IE" sz="1200" b="1" i="0" u="none" strike="noStrike" kern="1200" baseline="0" dirty="0" smtClean="0">
                <a:solidFill>
                  <a:schemeClr val="tx1"/>
                </a:solidFill>
                <a:latin typeface="+mn-lt"/>
                <a:ea typeface="+mn-ea"/>
                <a:cs typeface="+mn-cs"/>
              </a:rPr>
              <a:t>place no later than 8:00am on the day following the </a:t>
            </a:r>
            <a:r>
              <a:rPr lang="en-IE" sz="1200" b="0" i="0" u="none" strike="noStrike" kern="1200" baseline="0" dirty="0" smtClean="0">
                <a:solidFill>
                  <a:schemeClr val="tx1"/>
                </a:solidFill>
                <a:latin typeface="+mn-lt"/>
                <a:ea typeface="+mn-ea"/>
                <a:cs typeface="+mn-cs"/>
              </a:rPr>
              <a:t>designated waste collection day. </a:t>
            </a:r>
            <a:endParaRPr lang="en-IE" dirty="0"/>
          </a:p>
        </p:txBody>
      </p:sp>
      <p:sp>
        <p:nvSpPr>
          <p:cNvPr id="4" name="Slide Number Placeholder 3"/>
          <p:cNvSpPr>
            <a:spLocks noGrp="1"/>
          </p:cNvSpPr>
          <p:nvPr>
            <p:ph type="sldNum" sz="quarter" idx="10"/>
          </p:nvPr>
        </p:nvSpPr>
        <p:spPr/>
        <p:txBody>
          <a:bodyPr/>
          <a:lstStyle/>
          <a:p>
            <a:fld id="{F047413C-9E36-41A5-A1F2-F5345DE27883}" type="slidenum">
              <a:rPr lang="en-GB" smtClean="0"/>
              <a:pPr/>
              <a:t>14</a:t>
            </a:fld>
            <a:endParaRPr lang="en-GB" dirty="0"/>
          </a:p>
        </p:txBody>
      </p:sp>
    </p:spTree>
    <p:extLst>
      <p:ext uri="{BB962C8B-B14F-4D97-AF65-F5344CB8AC3E}">
        <p14:creationId xmlns:p14="http://schemas.microsoft.com/office/powerpoint/2010/main" val="191127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Very clear prohibitions – absolutely no </a:t>
            </a:r>
            <a:r>
              <a:rPr lang="en-IE" dirty="0" smtClean="0"/>
              <a:t>hazardous /</a:t>
            </a:r>
            <a:r>
              <a:rPr lang="en-IE" baseline="0" dirty="0" smtClean="0"/>
              <a:t> electronic / batteries</a:t>
            </a:r>
            <a:endParaRPr lang="en-IE" dirty="0"/>
          </a:p>
        </p:txBody>
      </p:sp>
      <p:sp>
        <p:nvSpPr>
          <p:cNvPr id="4" name="Slide Number Placeholder 3"/>
          <p:cNvSpPr>
            <a:spLocks noGrp="1"/>
          </p:cNvSpPr>
          <p:nvPr>
            <p:ph type="sldNum" sz="quarter" idx="10"/>
          </p:nvPr>
        </p:nvSpPr>
        <p:spPr/>
        <p:txBody>
          <a:bodyPr/>
          <a:lstStyle/>
          <a:p>
            <a:fld id="{F047413C-9E36-41A5-A1F2-F5345DE27883}" type="slidenum">
              <a:rPr lang="en-GB" smtClean="0"/>
              <a:pPr/>
              <a:t>16</a:t>
            </a:fld>
            <a:endParaRPr lang="en-GB" dirty="0"/>
          </a:p>
        </p:txBody>
      </p:sp>
    </p:spTree>
    <p:extLst>
      <p:ext uri="{BB962C8B-B14F-4D97-AF65-F5344CB8AC3E}">
        <p14:creationId xmlns:p14="http://schemas.microsoft.com/office/powerpoint/2010/main" val="3367863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A246431-ADCF-4563-BAF6-4CD2A75586FC}" type="datetimeFigureOut">
              <a:rPr lang="en-US" smtClean="0"/>
              <a:pPr/>
              <a:t>9/27/2018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002686-0EAE-4075-BE84-CC46F3D97A90}"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A246431-ADCF-4563-BAF6-4CD2A75586FC}" type="datetimeFigureOut">
              <a:rPr lang="en-US" smtClean="0"/>
              <a:pPr/>
              <a:t>9/27/2018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002686-0EAE-4075-BE84-CC46F3D97A90}"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A246431-ADCF-4563-BAF6-4CD2A75586FC}" type="datetimeFigureOut">
              <a:rPr lang="en-US" smtClean="0"/>
              <a:pPr/>
              <a:t>9/27/2018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002686-0EAE-4075-BE84-CC46F3D97A90}"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A246431-ADCF-4563-BAF6-4CD2A75586FC}" type="datetimeFigureOut">
              <a:rPr lang="en-US" smtClean="0"/>
              <a:pPr/>
              <a:t>9/27/2018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002686-0EAE-4075-BE84-CC46F3D97A90}"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246431-ADCF-4563-BAF6-4CD2A75586FC}" type="datetimeFigureOut">
              <a:rPr lang="en-US" smtClean="0"/>
              <a:pPr/>
              <a:t>9/27/2018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002686-0EAE-4075-BE84-CC46F3D97A90}"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A246431-ADCF-4563-BAF6-4CD2A75586FC}" type="datetimeFigureOut">
              <a:rPr lang="en-US" smtClean="0"/>
              <a:pPr/>
              <a:t>9/27/2018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002686-0EAE-4075-BE84-CC46F3D97A90}"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A246431-ADCF-4563-BAF6-4CD2A75586FC}" type="datetimeFigureOut">
              <a:rPr lang="en-US" smtClean="0"/>
              <a:pPr/>
              <a:t>9/27/2018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2002686-0EAE-4075-BE84-CC46F3D97A90}"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A246431-ADCF-4563-BAF6-4CD2A75586FC}" type="datetimeFigureOut">
              <a:rPr lang="en-US" smtClean="0"/>
              <a:pPr/>
              <a:t>9/27/2018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2002686-0EAE-4075-BE84-CC46F3D97A90}"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246431-ADCF-4563-BAF6-4CD2A75586FC}" type="datetimeFigureOut">
              <a:rPr lang="en-US" smtClean="0"/>
              <a:pPr/>
              <a:t>9/27/2018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2002686-0EAE-4075-BE84-CC46F3D97A90}"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246431-ADCF-4563-BAF6-4CD2A75586FC}" type="datetimeFigureOut">
              <a:rPr lang="en-US" smtClean="0"/>
              <a:pPr/>
              <a:t>9/27/2018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002686-0EAE-4075-BE84-CC46F3D97A90}"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246431-ADCF-4563-BAF6-4CD2A75586FC}" type="datetimeFigureOut">
              <a:rPr lang="en-US" smtClean="0"/>
              <a:pPr/>
              <a:t>9/27/2018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002686-0EAE-4075-BE84-CC46F3D97A90}"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246431-ADCF-4563-BAF6-4CD2A75586FC}" type="datetimeFigureOut">
              <a:rPr lang="en-US" smtClean="0"/>
              <a:pPr/>
              <a:t>9/27/2018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002686-0EAE-4075-BE84-CC46F3D97A90}"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0555" y="620688"/>
            <a:ext cx="6982889" cy="2736304"/>
          </a:xfrm>
        </p:spPr>
        <p:txBody>
          <a:bodyPr>
            <a:normAutofit fontScale="90000"/>
          </a:bodyPr>
          <a:lstStyle/>
          <a:p>
            <a:r>
              <a:rPr lang="en-US" sz="3200" dirty="0" smtClean="0">
                <a:solidFill>
                  <a:schemeClr val="bg1">
                    <a:lumMod val="50000"/>
                  </a:schemeClr>
                </a:solidFill>
                <a:latin typeface="Arial Black"/>
                <a:cs typeface="Arial Black"/>
              </a:rPr>
              <a:t>Draft </a:t>
            </a:r>
            <a:r>
              <a:rPr lang="en-IE" sz="3200" b="1" dirty="0"/>
              <a:t>WASTE </a:t>
            </a:r>
            <a:r>
              <a:rPr lang="en-IE" sz="3200" b="1" dirty="0" smtClean="0"/>
              <a:t>MANAGEMENT</a:t>
            </a:r>
            <a:br>
              <a:rPr lang="en-IE" sz="3200" b="1" dirty="0" smtClean="0"/>
            </a:br>
            <a:r>
              <a:rPr lang="en-IE" sz="3200" b="1" dirty="0" smtClean="0"/>
              <a:t> </a:t>
            </a:r>
            <a:r>
              <a:rPr lang="en-IE" sz="3200" b="1" dirty="0"/>
              <a:t>(STORAGE, PRESENTATION AND SEGREGATION OF HOUSEHOLD AND COMMERCIAL WASTE) BYE-LAWS 2018 </a:t>
            </a:r>
            <a:r>
              <a:rPr lang="en-IE" sz="3200" dirty="0"/>
              <a:t/>
            </a:r>
            <a:br>
              <a:rPr lang="en-IE" sz="3200" dirty="0"/>
            </a:br>
            <a:r>
              <a:rPr lang="en-IE" sz="3200" dirty="0"/>
              <a:t> </a:t>
            </a:r>
            <a:br>
              <a:rPr lang="en-IE" sz="3200" dirty="0"/>
            </a:br>
            <a:endParaRPr lang="en-US" sz="3200" dirty="0">
              <a:solidFill>
                <a:schemeClr val="bg1">
                  <a:lumMod val="50000"/>
                </a:schemeClr>
              </a:solidFill>
              <a:latin typeface="Arial Black"/>
              <a:cs typeface="Arial Black"/>
            </a:endParaRPr>
          </a:p>
        </p:txBody>
      </p:sp>
      <p:sp>
        <p:nvSpPr>
          <p:cNvPr id="4" name="Rectangle 3"/>
          <p:cNvSpPr/>
          <p:nvPr/>
        </p:nvSpPr>
        <p:spPr>
          <a:xfrm>
            <a:off x="0" y="2299133"/>
            <a:ext cx="713814" cy="2707045"/>
          </a:xfrm>
          <a:prstGeom prst="rect">
            <a:avLst/>
          </a:prstGeom>
          <a:solidFill>
            <a:schemeClr val="accent4">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ubtitle 5"/>
          <p:cNvSpPr>
            <a:spLocks noGrp="1"/>
          </p:cNvSpPr>
          <p:nvPr>
            <p:ph type="subTitle" idx="1"/>
          </p:nvPr>
        </p:nvSpPr>
        <p:spPr>
          <a:xfrm>
            <a:off x="1371600" y="2299133"/>
            <a:ext cx="6400800" cy="3339667"/>
          </a:xfrm>
        </p:spPr>
        <p:txBody>
          <a:bodyPr>
            <a:normAutofit/>
          </a:bodyPr>
          <a:lstStyle/>
          <a:p>
            <a:endParaRPr lang="en-IE" b="1" dirty="0" smtClean="0"/>
          </a:p>
          <a:p>
            <a:r>
              <a:rPr lang="en-IE" b="1" dirty="0" smtClean="0"/>
              <a:t>South Dublin County Council  </a:t>
            </a:r>
          </a:p>
          <a:p>
            <a:r>
              <a:rPr lang="en-IE" b="1" dirty="0" smtClean="0"/>
              <a:t>October Council Meeting </a:t>
            </a:r>
          </a:p>
          <a:p>
            <a:endParaRPr lang="en-IE" b="1" dirty="0" smtClean="0"/>
          </a:p>
          <a:p>
            <a:r>
              <a:rPr lang="en-IE" b="1" dirty="0" smtClean="0"/>
              <a:t>8th October 2018</a:t>
            </a:r>
          </a:p>
          <a:p>
            <a:endParaRPr lang="en-IE" b="1" dirty="0" smtClean="0"/>
          </a:p>
          <a:p>
            <a:endParaRPr lang="en-IE"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Waste ByeLaws Additional</a:t>
            </a:r>
            <a:br>
              <a:rPr lang="en-IE" dirty="0" smtClean="0"/>
            </a:br>
            <a:r>
              <a:rPr lang="en-IE" dirty="0" smtClean="0"/>
              <a:t>Tool for Enforcement</a:t>
            </a:r>
          </a:p>
        </p:txBody>
      </p:sp>
      <p:sp>
        <p:nvSpPr>
          <p:cNvPr id="5" name="Rectangle 4"/>
          <p:cNvSpPr/>
          <p:nvPr/>
        </p:nvSpPr>
        <p:spPr>
          <a:xfrm>
            <a:off x="0" y="1372064"/>
            <a:ext cx="509867" cy="4208897"/>
          </a:xfrm>
          <a:prstGeom prst="rect">
            <a:avLst/>
          </a:prstGeom>
          <a:solidFill>
            <a:srgbClr val="604A7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10"/>
          <p:cNvSpPr>
            <a:spLocks noGrp="1"/>
          </p:cNvSpPr>
          <p:nvPr>
            <p:ph idx="1"/>
          </p:nvPr>
        </p:nvSpPr>
        <p:spPr>
          <a:xfrm>
            <a:off x="457200" y="1719720"/>
            <a:ext cx="8229600" cy="1756792"/>
          </a:xfrm>
        </p:spPr>
        <p:txBody>
          <a:bodyPr>
            <a:normAutofit/>
          </a:bodyPr>
          <a:lstStyle/>
          <a:p>
            <a:pPr marL="0" indent="0">
              <a:buNone/>
            </a:pPr>
            <a:r>
              <a:rPr lang="en-GB" sz="2800" b="1" dirty="0" smtClean="0"/>
              <a:t>Key point</a:t>
            </a:r>
            <a:r>
              <a:rPr lang="en-GB" sz="2800" dirty="0" smtClean="0"/>
              <a:t>: Ask the householder?</a:t>
            </a:r>
          </a:p>
        </p:txBody>
      </p:sp>
      <p:pic>
        <p:nvPicPr>
          <p:cNvPr id="12" name="Picture 11" descr="Image result for wheelie bin cartoo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8858" y="3476512"/>
            <a:ext cx="2149475" cy="2621280"/>
          </a:xfrm>
          <a:prstGeom prst="rect">
            <a:avLst/>
          </a:prstGeom>
          <a:noFill/>
          <a:ln>
            <a:noFill/>
          </a:ln>
        </p:spPr>
      </p:pic>
      <p:pic>
        <p:nvPicPr>
          <p:cNvPr id="13" name="Picture 4" descr="Image result for Door to door  waste surveys carto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2755" y="4293096"/>
            <a:ext cx="1121680" cy="842139"/>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p:cNvSpPr/>
          <p:nvPr/>
        </p:nvSpPr>
        <p:spPr>
          <a:xfrm>
            <a:off x="4860032" y="1968338"/>
            <a:ext cx="2952328" cy="232875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How did you manage your household waste </a:t>
            </a:r>
            <a:r>
              <a:rPr lang="en-GB" dirty="0"/>
              <a:t>last month, or for the last 12 </a:t>
            </a:r>
            <a:r>
              <a:rPr lang="en-GB" dirty="0" smtClean="0"/>
              <a:t>months?</a:t>
            </a:r>
            <a:endParaRPr lang="en-IE" dirty="0"/>
          </a:p>
        </p:txBody>
      </p:sp>
    </p:spTree>
    <p:extLst>
      <p:ext uri="{BB962C8B-B14F-4D97-AF65-F5344CB8AC3E}">
        <p14:creationId xmlns:p14="http://schemas.microsoft.com/office/powerpoint/2010/main" val="564451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658" y="116632"/>
            <a:ext cx="8183142" cy="1958046"/>
          </a:xfrm>
        </p:spPr>
        <p:txBody>
          <a:bodyPr>
            <a:noAutofit/>
          </a:bodyPr>
          <a:lstStyle/>
          <a:p>
            <a:pPr lvl="0">
              <a:lnSpc>
                <a:spcPct val="120000"/>
              </a:lnSpc>
              <a:spcBef>
                <a:spcPts val="600"/>
              </a:spcBef>
            </a:pPr>
            <a:r>
              <a:rPr lang="en-GB" sz="3200" b="1" dirty="0" smtClean="0">
                <a:latin typeface="Segoe UI Semibold" panose="020B0702040204020203" pitchFamily="34" charset="0"/>
                <a:cs typeface="Segoe UI Semibold" panose="020B0702040204020203" pitchFamily="34" charset="0"/>
              </a:rPr>
              <a:t> </a:t>
            </a:r>
            <a:br>
              <a:rPr lang="en-GB" sz="3200" b="1" dirty="0" smtClean="0">
                <a:latin typeface="Segoe UI Semibold" panose="020B0702040204020203" pitchFamily="34" charset="0"/>
                <a:cs typeface="Segoe UI Semibold" panose="020B0702040204020203" pitchFamily="34" charset="0"/>
              </a:rPr>
            </a:br>
            <a:r>
              <a:rPr lang="en-GB" sz="3200" b="1" dirty="0" smtClean="0">
                <a:latin typeface="Segoe UI Semibold" panose="020B0702040204020203" pitchFamily="34" charset="0"/>
                <a:cs typeface="Segoe UI Semibold" panose="020B0702040204020203" pitchFamily="34" charset="0"/>
              </a:rPr>
              <a:t>Maintenance </a:t>
            </a:r>
            <a:r>
              <a:rPr lang="en-GB" sz="3200" b="1" dirty="0">
                <a:latin typeface="Segoe UI Semibold" panose="020B0702040204020203" pitchFamily="34" charset="0"/>
                <a:cs typeface="Segoe UI Semibold" panose="020B0702040204020203" pitchFamily="34" charset="0"/>
              </a:rPr>
              <a:t>and Management of Waste Containers</a:t>
            </a:r>
          </a:p>
        </p:txBody>
      </p:sp>
      <p:sp>
        <p:nvSpPr>
          <p:cNvPr id="5" name="Rectangle 4"/>
          <p:cNvSpPr/>
          <p:nvPr/>
        </p:nvSpPr>
        <p:spPr>
          <a:xfrm>
            <a:off x="0" y="1372064"/>
            <a:ext cx="509867" cy="4208897"/>
          </a:xfrm>
          <a:prstGeom prst="rect">
            <a:avLst/>
          </a:prstGeom>
          <a:solidFill>
            <a:srgbClr val="604A7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10"/>
          <p:cNvSpPr>
            <a:spLocks noGrp="1"/>
          </p:cNvSpPr>
          <p:nvPr>
            <p:ph idx="1"/>
          </p:nvPr>
        </p:nvSpPr>
        <p:spPr>
          <a:xfrm>
            <a:off x="899592" y="2276872"/>
            <a:ext cx="7632848" cy="3816424"/>
          </a:xfrm>
        </p:spPr>
        <p:txBody>
          <a:bodyPr>
            <a:normAutofit/>
          </a:bodyPr>
          <a:lstStyle/>
          <a:p>
            <a:pPr lvl="0">
              <a:lnSpc>
                <a:spcPct val="120000"/>
              </a:lnSpc>
              <a:spcBef>
                <a:spcPts val="600"/>
              </a:spcBef>
              <a:buFont typeface="Wingdings" panose="05000000000000000000" pitchFamily="2" charset="2"/>
              <a:buChar char="v"/>
            </a:pPr>
            <a:endParaRPr lang="en-GB" b="1" dirty="0"/>
          </a:p>
        </p:txBody>
      </p:sp>
      <p:sp>
        <p:nvSpPr>
          <p:cNvPr id="6" name="AutoShape 4" descr="Image result for Washing your wheelie b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2" name="Picture 11" descr="https://letsfixit.co.uk/wp-content/uploads/2014/05/wheelie_mascot.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2276872"/>
            <a:ext cx="3013695" cy="3614231"/>
          </a:xfrm>
          <a:prstGeom prst="rect">
            <a:avLst/>
          </a:prstGeom>
          <a:noFill/>
          <a:ln>
            <a:noFill/>
          </a:ln>
        </p:spPr>
      </p:pic>
    </p:spTree>
    <p:extLst>
      <p:ext uri="{BB962C8B-B14F-4D97-AF65-F5344CB8AC3E}">
        <p14:creationId xmlns:p14="http://schemas.microsoft.com/office/powerpoint/2010/main" val="479562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latin typeface="Segoe UI Semibold" panose="020B0702040204020203" pitchFamily="34" charset="0"/>
                <a:cs typeface="Segoe UI Semibold" panose="020B0702040204020203" pitchFamily="34" charset="0"/>
              </a:rPr>
              <a:t/>
            </a:r>
            <a:br>
              <a:rPr lang="en-GB" sz="3200" dirty="0" smtClean="0">
                <a:latin typeface="Segoe UI Semibold" panose="020B0702040204020203" pitchFamily="34" charset="0"/>
                <a:cs typeface="Segoe UI Semibold" panose="020B0702040204020203" pitchFamily="34" charset="0"/>
              </a:rPr>
            </a:br>
            <a:r>
              <a:rPr lang="en-GB" sz="3200" dirty="0" smtClean="0">
                <a:latin typeface="Segoe UI Semibold" panose="020B0702040204020203" pitchFamily="34" charset="0"/>
                <a:cs typeface="Segoe UI Semibold" panose="020B0702040204020203" pitchFamily="34" charset="0"/>
              </a:rPr>
              <a:t>Location </a:t>
            </a:r>
            <a:r>
              <a:rPr lang="en-GB" sz="3200" dirty="0">
                <a:latin typeface="Segoe UI Semibold" panose="020B0702040204020203" pitchFamily="34" charset="0"/>
                <a:cs typeface="Segoe UI Semibold" panose="020B0702040204020203" pitchFamily="34" charset="0"/>
              </a:rPr>
              <a:t>for Container Storage</a:t>
            </a:r>
          </a:p>
        </p:txBody>
      </p:sp>
      <p:sp>
        <p:nvSpPr>
          <p:cNvPr id="11" name="Content Placeholder 10"/>
          <p:cNvSpPr>
            <a:spLocks noGrp="1"/>
          </p:cNvSpPr>
          <p:nvPr>
            <p:ph idx="1"/>
          </p:nvPr>
        </p:nvSpPr>
        <p:spPr>
          <a:xfrm>
            <a:off x="343516" y="1610472"/>
            <a:ext cx="8229600" cy="4525963"/>
          </a:xfrm>
        </p:spPr>
        <p:txBody>
          <a:bodyPr>
            <a:normAutofit/>
          </a:bodyPr>
          <a:lstStyle/>
          <a:p>
            <a:pPr>
              <a:lnSpc>
                <a:spcPct val="120000"/>
              </a:lnSpc>
              <a:spcBef>
                <a:spcPts val="600"/>
              </a:spcBef>
              <a:buFont typeface="Wingdings" panose="05000000000000000000" pitchFamily="2" charset="2"/>
              <a:buChar char="v"/>
            </a:pPr>
            <a:endParaRPr lang="en-GB" b="1" dirty="0" smtClean="0"/>
          </a:p>
          <a:p>
            <a:pPr>
              <a:lnSpc>
                <a:spcPct val="120000"/>
              </a:lnSpc>
              <a:spcBef>
                <a:spcPts val="600"/>
              </a:spcBef>
              <a:buFont typeface="Wingdings" panose="05000000000000000000" pitchFamily="2" charset="2"/>
              <a:buChar char="v"/>
            </a:pPr>
            <a:endParaRPr lang="en-GB" b="1" dirty="0"/>
          </a:p>
          <a:p>
            <a:pPr>
              <a:lnSpc>
                <a:spcPct val="120000"/>
              </a:lnSpc>
              <a:spcBef>
                <a:spcPts val="600"/>
              </a:spcBef>
              <a:buFont typeface="Wingdings" panose="05000000000000000000" pitchFamily="2" charset="2"/>
              <a:buChar char="v"/>
            </a:pPr>
            <a:endParaRPr lang="en-GB" b="1" dirty="0" smtClean="0"/>
          </a:p>
          <a:p>
            <a:pPr>
              <a:lnSpc>
                <a:spcPct val="120000"/>
              </a:lnSpc>
              <a:spcBef>
                <a:spcPts val="600"/>
              </a:spcBef>
              <a:buFont typeface="Wingdings" panose="05000000000000000000" pitchFamily="2" charset="2"/>
              <a:buChar char="v"/>
            </a:pPr>
            <a:endParaRPr lang="en-GB" b="1" dirty="0"/>
          </a:p>
          <a:p>
            <a:pPr marL="0" indent="0">
              <a:lnSpc>
                <a:spcPct val="120000"/>
              </a:lnSpc>
              <a:spcBef>
                <a:spcPts val="600"/>
              </a:spcBef>
              <a:buNone/>
            </a:pPr>
            <a:endParaRPr lang="en-GB" b="1" dirty="0" smtClean="0"/>
          </a:p>
          <a:p>
            <a:pPr marL="0" lvl="0" indent="0">
              <a:lnSpc>
                <a:spcPct val="120000"/>
              </a:lnSpc>
              <a:spcBef>
                <a:spcPts val="600"/>
              </a:spcBef>
              <a:buNone/>
            </a:pPr>
            <a:endParaRPr lang="en-GB" b="1" dirty="0"/>
          </a:p>
        </p:txBody>
      </p:sp>
      <p:sp>
        <p:nvSpPr>
          <p:cNvPr id="5" name="Rectangle 4"/>
          <p:cNvSpPr/>
          <p:nvPr/>
        </p:nvSpPr>
        <p:spPr>
          <a:xfrm>
            <a:off x="0" y="1372064"/>
            <a:ext cx="509867" cy="4208897"/>
          </a:xfrm>
          <a:prstGeom prst="rect">
            <a:avLst/>
          </a:prstGeom>
          <a:solidFill>
            <a:srgbClr val="604A7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AutoShape 4" descr="Image result for Washing your wheelie b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7410" name="Picture 2" descr="Image result for pictures of bins at a house in ireland"/>
          <p:cNvPicPr>
            <a:picLocks noChangeAspect="1" noChangeArrowheads="1"/>
          </p:cNvPicPr>
          <p:nvPr/>
        </p:nvPicPr>
        <p:blipFill>
          <a:blip r:embed="rId3" cstate="print"/>
          <a:srcRect/>
          <a:stretch>
            <a:fillRect/>
          </a:stretch>
        </p:blipFill>
        <p:spPr bwMode="auto">
          <a:xfrm>
            <a:off x="1115616" y="1412776"/>
            <a:ext cx="7020272" cy="4675638"/>
          </a:xfrm>
          <a:prstGeom prst="rect">
            <a:avLst/>
          </a:prstGeom>
          <a:noFill/>
        </p:spPr>
      </p:pic>
    </p:spTree>
    <p:extLst>
      <p:ext uri="{BB962C8B-B14F-4D97-AF65-F5344CB8AC3E}">
        <p14:creationId xmlns:p14="http://schemas.microsoft.com/office/powerpoint/2010/main" val="317669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Autofit/>
          </a:bodyPr>
          <a:lstStyle/>
          <a:p>
            <a:pPr>
              <a:spcBef>
                <a:spcPts val="0"/>
              </a:spcBef>
            </a:pPr>
            <a:r>
              <a:rPr lang="en-GB" sz="3200" dirty="0" smtClean="0">
                <a:solidFill>
                  <a:srgbClr val="FF0000"/>
                </a:solidFill>
              </a:rPr>
              <a:t> </a:t>
            </a:r>
            <a:r>
              <a:rPr lang="en-GB" sz="3200" dirty="0" smtClean="0"/>
              <a:t>Use </a:t>
            </a:r>
            <a:r>
              <a:rPr lang="en-GB" sz="3200" dirty="0"/>
              <a:t>of </a:t>
            </a:r>
            <a:br>
              <a:rPr lang="en-GB" sz="3200" dirty="0"/>
            </a:br>
            <a:r>
              <a:rPr lang="en-GB" sz="3200" dirty="0"/>
              <a:t>Containers on Collection Day</a:t>
            </a:r>
            <a:endParaRPr lang="en-IE" sz="3200" dirty="0"/>
          </a:p>
        </p:txBody>
      </p:sp>
      <p:sp>
        <p:nvSpPr>
          <p:cNvPr id="11" name="Content Placeholder 10"/>
          <p:cNvSpPr>
            <a:spLocks noGrp="1"/>
          </p:cNvSpPr>
          <p:nvPr>
            <p:ph idx="1"/>
          </p:nvPr>
        </p:nvSpPr>
        <p:spPr/>
        <p:txBody>
          <a:bodyPr>
            <a:normAutofit/>
          </a:bodyPr>
          <a:lstStyle/>
          <a:p>
            <a:pPr>
              <a:lnSpc>
                <a:spcPct val="120000"/>
              </a:lnSpc>
              <a:spcBef>
                <a:spcPts val="600"/>
              </a:spcBef>
              <a:buFont typeface="Wingdings" panose="05000000000000000000" pitchFamily="2" charset="2"/>
              <a:buChar char="v"/>
            </a:pPr>
            <a:endParaRPr lang="en-GB" b="1" dirty="0" smtClean="0"/>
          </a:p>
          <a:p>
            <a:pPr>
              <a:lnSpc>
                <a:spcPct val="120000"/>
              </a:lnSpc>
              <a:spcBef>
                <a:spcPts val="600"/>
              </a:spcBef>
              <a:buFont typeface="Wingdings" panose="05000000000000000000" pitchFamily="2" charset="2"/>
              <a:buChar char="v"/>
            </a:pPr>
            <a:endParaRPr lang="en-GB" b="1" dirty="0"/>
          </a:p>
          <a:p>
            <a:pPr>
              <a:lnSpc>
                <a:spcPct val="120000"/>
              </a:lnSpc>
              <a:spcBef>
                <a:spcPts val="600"/>
              </a:spcBef>
              <a:buFont typeface="Wingdings" panose="05000000000000000000" pitchFamily="2" charset="2"/>
              <a:buChar char="v"/>
            </a:pPr>
            <a:endParaRPr lang="en-GB" b="1" dirty="0" smtClean="0"/>
          </a:p>
          <a:p>
            <a:pPr>
              <a:lnSpc>
                <a:spcPct val="120000"/>
              </a:lnSpc>
              <a:spcBef>
                <a:spcPts val="600"/>
              </a:spcBef>
              <a:buFont typeface="Wingdings" panose="05000000000000000000" pitchFamily="2" charset="2"/>
              <a:buChar char="v"/>
            </a:pPr>
            <a:endParaRPr lang="en-GB" b="1" dirty="0"/>
          </a:p>
          <a:p>
            <a:pPr marL="0" indent="0">
              <a:lnSpc>
                <a:spcPct val="120000"/>
              </a:lnSpc>
              <a:spcBef>
                <a:spcPts val="600"/>
              </a:spcBef>
              <a:buNone/>
            </a:pPr>
            <a:endParaRPr lang="en-GB" b="1" dirty="0" smtClean="0"/>
          </a:p>
          <a:p>
            <a:pPr marL="0" lvl="0" indent="0">
              <a:lnSpc>
                <a:spcPct val="120000"/>
              </a:lnSpc>
              <a:spcBef>
                <a:spcPts val="600"/>
              </a:spcBef>
              <a:buNone/>
            </a:pPr>
            <a:endParaRPr lang="en-GB" b="1" dirty="0"/>
          </a:p>
        </p:txBody>
      </p:sp>
      <p:sp>
        <p:nvSpPr>
          <p:cNvPr id="13" name="Text Placeholder 12"/>
          <p:cNvSpPr>
            <a:spLocks noGrp="1"/>
          </p:cNvSpPr>
          <p:nvPr>
            <p:ph type="body" sz="quarter" idx="4294967295"/>
          </p:nvPr>
        </p:nvSpPr>
        <p:spPr>
          <a:xfrm>
            <a:off x="5102225" y="1212850"/>
            <a:ext cx="4041775" cy="962025"/>
          </a:xfrm>
        </p:spPr>
        <p:txBody>
          <a:bodyPr>
            <a:normAutofit/>
          </a:bodyPr>
          <a:lstStyle/>
          <a:p>
            <a:pPr marL="0" indent="0">
              <a:lnSpc>
                <a:spcPct val="120000"/>
              </a:lnSpc>
              <a:spcBef>
                <a:spcPts val="600"/>
              </a:spcBef>
              <a:buNone/>
            </a:pPr>
            <a:r>
              <a:rPr lang="en-GB" dirty="0" smtClean="0">
                <a:solidFill>
                  <a:srgbClr val="FF0000"/>
                </a:solidFill>
              </a:rPr>
              <a:t>.</a:t>
            </a:r>
            <a:endParaRPr lang="en-IE" dirty="0">
              <a:solidFill>
                <a:srgbClr val="FF0000"/>
              </a:solidFill>
            </a:endParaRPr>
          </a:p>
        </p:txBody>
      </p:sp>
      <p:sp>
        <p:nvSpPr>
          <p:cNvPr id="5" name="Rectangle 4"/>
          <p:cNvSpPr/>
          <p:nvPr/>
        </p:nvSpPr>
        <p:spPr>
          <a:xfrm>
            <a:off x="0" y="1372064"/>
            <a:ext cx="509867" cy="4208897"/>
          </a:xfrm>
          <a:prstGeom prst="rect">
            <a:avLst/>
          </a:prstGeom>
          <a:solidFill>
            <a:srgbClr val="604A7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AutoShape 4" descr="Image result for Washing your wheelie b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2" name="Picture 11" descr="Image result for overloaded wheelie bin cartoo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1819680"/>
            <a:ext cx="5616623" cy="3048569"/>
          </a:xfrm>
          <a:prstGeom prst="rect">
            <a:avLst/>
          </a:prstGeom>
          <a:noFill/>
          <a:ln>
            <a:noFill/>
          </a:ln>
        </p:spPr>
      </p:pic>
      <p:sp>
        <p:nvSpPr>
          <p:cNvPr id="4" name="Multiply 3"/>
          <p:cNvSpPr/>
          <p:nvPr/>
        </p:nvSpPr>
        <p:spPr>
          <a:xfrm>
            <a:off x="3347864" y="2174875"/>
            <a:ext cx="2160240" cy="1758181"/>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482278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855" y="417781"/>
            <a:ext cx="8229600" cy="1180728"/>
          </a:xfrm>
        </p:spPr>
        <p:txBody>
          <a:bodyPr>
            <a:normAutofit fontScale="90000"/>
          </a:bodyPr>
          <a:lstStyle/>
          <a:p>
            <a:pPr>
              <a:spcBef>
                <a:spcPts val="0"/>
              </a:spcBef>
            </a:pPr>
            <a:r>
              <a:rPr lang="en-GB" sz="3600" b="1" dirty="0" smtClean="0">
                <a:latin typeface="Segoe UI Semibold" panose="020B0702040204020203" pitchFamily="34" charset="0"/>
                <a:cs typeface="Segoe UI Semibold" panose="020B0702040204020203" pitchFamily="34" charset="0"/>
              </a:rPr>
              <a:t>Collection </a:t>
            </a:r>
            <a:r>
              <a:rPr lang="en-GB" sz="3600" b="1" dirty="0">
                <a:latin typeface="Segoe UI Semibold" panose="020B0702040204020203" pitchFamily="34" charset="0"/>
                <a:cs typeface="Segoe UI Semibold" panose="020B0702040204020203" pitchFamily="34" charset="0"/>
              </a:rPr>
              <a:t>Time &amp; Container Removal</a:t>
            </a:r>
            <a:br>
              <a:rPr lang="en-GB" sz="3600" b="1" dirty="0">
                <a:latin typeface="Segoe UI Semibold" panose="020B0702040204020203" pitchFamily="34" charset="0"/>
                <a:cs typeface="Segoe UI Semibold" panose="020B0702040204020203" pitchFamily="34" charset="0"/>
              </a:rPr>
            </a:br>
            <a:endParaRPr lang="en-IE" dirty="0"/>
          </a:p>
        </p:txBody>
      </p:sp>
      <p:sp>
        <p:nvSpPr>
          <p:cNvPr id="11" name="Content Placeholder 10"/>
          <p:cNvSpPr>
            <a:spLocks noGrp="1"/>
          </p:cNvSpPr>
          <p:nvPr>
            <p:ph idx="1"/>
          </p:nvPr>
        </p:nvSpPr>
        <p:spPr/>
        <p:txBody>
          <a:bodyPr>
            <a:normAutofit/>
          </a:bodyPr>
          <a:lstStyle/>
          <a:p>
            <a:pPr>
              <a:lnSpc>
                <a:spcPct val="120000"/>
              </a:lnSpc>
              <a:spcBef>
                <a:spcPts val="600"/>
              </a:spcBef>
              <a:buFont typeface="Wingdings" panose="05000000000000000000" pitchFamily="2" charset="2"/>
              <a:buChar char="v"/>
            </a:pPr>
            <a:endParaRPr lang="en-GB" b="1" dirty="0" smtClean="0"/>
          </a:p>
          <a:p>
            <a:pPr>
              <a:lnSpc>
                <a:spcPct val="120000"/>
              </a:lnSpc>
              <a:spcBef>
                <a:spcPts val="600"/>
              </a:spcBef>
              <a:buFont typeface="Wingdings" panose="05000000000000000000" pitchFamily="2" charset="2"/>
              <a:buChar char="v"/>
            </a:pPr>
            <a:endParaRPr lang="en-GB" b="1" dirty="0"/>
          </a:p>
          <a:p>
            <a:pPr>
              <a:lnSpc>
                <a:spcPct val="120000"/>
              </a:lnSpc>
              <a:spcBef>
                <a:spcPts val="600"/>
              </a:spcBef>
              <a:buFont typeface="Wingdings" panose="05000000000000000000" pitchFamily="2" charset="2"/>
              <a:buChar char="v"/>
            </a:pPr>
            <a:endParaRPr lang="en-GB" b="1" dirty="0" smtClean="0"/>
          </a:p>
          <a:p>
            <a:pPr>
              <a:lnSpc>
                <a:spcPct val="120000"/>
              </a:lnSpc>
              <a:spcBef>
                <a:spcPts val="600"/>
              </a:spcBef>
              <a:buFont typeface="Wingdings" panose="05000000000000000000" pitchFamily="2" charset="2"/>
              <a:buChar char="v"/>
            </a:pPr>
            <a:endParaRPr lang="en-GB" b="1" dirty="0"/>
          </a:p>
          <a:p>
            <a:pPr marL="0" indent="0">
              <a:lnSpc>
                <a:spcPct val="120000"/>
              </a:lnSpc>
              <a:spcBef>
                <a:spcPts val="600"/>
              </a:spcBef>
              <a:buNone/>
            </a:pPr>
            <a:endParaRPr lang="en-GB" b="1" dirty="0" smtClean="0"/>
          </a:p>
          <a:p>
            <a:pPr marL="0" lvl="0" indent="0">
              <a:lnSpc>
                <a:spcPct val="120000"/>
              </a:lnSpc>
              <a:spcBef>
                <a:spcPts val="600"/>
              </a:spcBef>
              <a:buNone/>
            </a:pPr>
            <a:endParaRPr lang="en-GB" b="1" dirty="0"/>
          </a:p>
        </p:txBody>
      </p:sp>
      <p:sp>
        <p:nvSpPr>
          <p:cNvPr id="5" name="Rectangle 4"/>
          <p:cNvSpPr/>
          <p:nvPr/>
        </p:nvSpPr>
        <p:spPr>
          <a:xfrm>
            <a:off x="0" y="1372064"/>
            <a:ext cx="509867" cy="4208897"/>
          </a:xfrm>
          <a:prstGeom prst="rect">
            <a:avLst/>
          </a:prstGeom>
          <a:solidFill>
            <a:srgbClr val="604A7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AutoShape 4" descr="Image result for Washing your wheelie b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6" name="Picture 15" descr="Image result for wheelie bin cartoo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1989913"/>
            <a:ext cx="3024337" cy="4031375"/>
          </a:xfrm>
          <a:prstGeom prst="rect">
            <a:avLst/>
          </a:prstGeom>
          <a:noFill/>
          <a:ln>
            <a:noFill/>
          </a:ln>
        </p:spPr>
      </p:pic>
      <p:pic>
        <p:nvPicPr>
          <p:cNvPr id="17" name="Picture 16" descr="Image result for collection time clock cartoo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2996952"/>
            <a:ext cx="1656184" cy="1584176"/>
          </a:xfrm>
          <a:prstGeom prst="rect">
            <a:avLst/>
          </a:prstGeom>
          <a:noFill/>
          <a:ln>
            <a:noFill/>
          </a:ln>
        </p:spPr>
      </p:pic>
      <p:sp>
        <p:nvSpPr>
          <p:cNvPr id="7" name="Cloud Callout 6"/>
          <p:cNvSpPr/>
          <p:nvPr/>
        </p:nvSpPr>
        <p:spPr>
          <a:xfrm>
            <a:off x="5537683" y="1268760"/>
            <a:ext cx="2060468" cy="1944216"/>
          </a:xfrm>
          <a:prstGeom prst="cloud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Please Take Me In</a:t>
            </a:r>
            <a:endParaRPr lang="en-IE" dirty="0"/>
          </a:p>
        </p:txBody>
      </p:sp>
    </p:spTree>
    <p:extLst>
      <p:ext uri="{BB962C8B-B14F-4D97-AF65-F5344CB8AC3E}">
        <p14:creationId xmlns:p14="http://schemas.microsoft.com/office/powerpoint/2010/main" val="2723387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50106"/>
          </a:xfrm>
        </p:spPr>
        <p:txBody>
          <a:bodyPr>
            <a:normAutofit/>
          </a:bodyPr>
          <a:lstStyle/>
          <a:p>
            <a:r>
              <a:rPr lang="en-GB" dirty="0" smtClean="0"/>
              <a:t>What </a:t>
            </a:r>
            <a:r>
              <a:rPr lang="en-GB" dirty="0"/>
              <a:t>G</a:t>
            </a:r>
            <a:r>
              <a:rPr lang="en-GB" dirty="0" smtClean="0"/>
              <a:t>oes in Your Recycling Bin</a:t>
            </a:r>
            <a:endParaRPr lang="en-IE" dirty="0" smtClean="0"/>
          </a:p>
        </p:txBody>
      </p:sp>
      <p:sp>
        <p:nvSpPr>
          <p:cNvPr id="5" name="Rectangle 4"/>
          <p:cNvSpPr/>
          <p:nvPr/>
        </p:nvSpPr>
        <p:spPr>
          <a:xfrm>
            <a:off x="0" y="1372064"/>
            <a:ext cx="509867" cy="4208897"/>
          </a:xfrm>
          <a:prstGeom prst="rect">
            <a:avLst/>
          </a:prstGeom>
          <a:solidFill>
            <a:srgbClr val="604A7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8" y="1628800"/>
            <a:ext cx="8229600" cy="4114800"/>
          </a:xfrm>
        </p:spPr>
      </p:pic>
    </p:spTree>
    <p:extLst>
      <p:ext uri="{BB962C8B-B14F-4D97-AF65-F5344CB8AC3E}">
        <p14:creationId xmlns:p14="http://schemas.microsoft.com/office/powerpoint/2010/main" val="2400911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50106"/>
          </a:xfrm>
        </p:spPr>
        <p:txBody>
          <a:bodyPr>
            <a:normAutofit/>
          </a:bodyPr>
          <a:lstStyle/>
          <a:p>
            <a:pPr lvl="0">
              <a:lnSpc>
                <a:spcPct val="120000"/>
              </a:lnSpc>
              <a:spcBef>
                <a:spcPts val="600"/>
              </a:spcBef>
            </a:pPr>
            <a:r>
              <a:rPr lang="en-GB" sz="3600" b="1" dirty="0" smtClean="0">
                <a:latin typeface="Segoe UI Semibold" panose="020B0702040204020203" pitchFamily="34" charset="0"/>
                <a:cs typeface="Segoe UI Semibold" panose="020B0702040204020203" pitchFamily="34" charset="0"/>
              </a:rPr>
              <a:t>Prohibited </a:t>
            </a:r>
            <a:r>
              <a:rPr lang="en-GB" sz="3600" b="1" dirty="0">
                <a:latin typeface="Segoe UI Semibold" panose="020B0702040204020203" pitchFamily="34" charset="0"/>
                <a:cs typeface="Segoe UI Semibold" panose="020B0702040204020203" pitchFamily="34" charset="0"/>
              </a:rPr>
              <a:t>Waste Types</a:t>
            </a:r>
          </a:p>
        </p:txBody>
      </p:sp>
      <p:sp>
        <p:nvSpPr>
          <p:cNvPr id="5" name="Rectangle 4"/>
          <p:cNvSpPr/>
          <p:nvPr/>
        </p:nvSpPr>
        <p:spPr>
          <a:xfrm>
            <a:off x="0" y="1372064"/>
            <a:ext cx="509867" cy="4208897"/>
          </a:xfrm>
          <a:prstGeom prst="rect">
            <a:avLst/>
          </a:prstGeom>
          <a:solidFill>
            <a:srgbClr val="604A7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10"/>
          <p:cNvSpPr>
            <a:spLocks noGrp="1"/>
          </p:cNvSpPr>
          <p:nvPr>
            <p:ph idx="1"/>
          </p:nvPr>
        </p:nvSpPr>
        <p:spPr>
          <a:xfrm>
            <a:off x="533211" y="1279259"/>
            <a:ext cx="8551314" cy="4958053"/>
          </a:xfrm>
        </p:spPr>
        <p:txBody>
          <a:bodyPr>
            <a:normAutofit/>
          </a:bodyPr>
          <a:lstStyle/>
          <a:p>
            <a:pPr lvl="0">
              <a:lnSpc>
                <a:spcPct val="120000"/>
              </a:lnSpc>
              <a:spcBef>
                <a:spcPts val="600"/>
              </a:spcBef>
              <a:buFont typeface="Wingdings" panose="05000000000000000000" pitchFamily="2" charset="2"/>
              <a:buChar char="v"/>
            </a:pPr>
            <a:endParaRPr lang="en-GB" b="1" dirty="0"/>
          </a:p>
        </p:txBody>
      </p:sp>
      <p:sp>
        <p:nvSpPr>
          <p:cNvPr id="14" name="Content Placeholder 10"/>
          <p:cNvSpPr>
            <a:spLocks noGrp="1"/>
          </p:cNvSpPr>
          <p:nvPr/>
        </p:nvSpPr>
        <p:spPr>
          <a:xfrm>
            <a:off x="8275246" y="6614003"/>
            <a:ext cx="4705985" cy="4676140"/>
          </a:xfrm>
          <a:prstGeom prst="rect">
            <a:avLst/>
          </a:prstGeom>
        </p:spPr>
        <p:txBody>
          <a:bodyPr vert="horz" lIns="91440" tIns="45720" rIns="91440" bIns="45720" rtlCol="0">
            <a:normAutofit/>
          </a:bodyPr>
          <a:lstStyle/>
          <a:p>
            <a:pPr marL="342900" lvl="0" indent="-342900">
              <a:lnSpc>
                <a:spcPct val="120000"/>
              </a:lnSpc>
              <a:spcAft>
                <a:spcPts val="0"/>
              </a:spcAft>
              <a:buFont typeface="Wingdings" panose="05000000000000000000" pitchFamily="2" charset="2"/>
              <a:buChar char=""/>
              <a:tabLst>
                <a:tab pos="457200" algn="l"/>
              </a:tabLst>
            </a:pPr>
            <a:endParaRPr lang="en-IE" sz="1200" dirty="0">
              <a:effectLst/>
              <a:latin typeface="Times New Roman" panose="02020603050405020304" pitchFamily="18" charset="0"/>
              <a:ea typeface="Times New Roman" panose="02020603050405020304" pitchFamily="18" charset="0"/>
            </a:endParaRPr>
          </a:p>
        </p:txBody>
      </p:sp>
      <p:pic>
        <p:nvPicPr>
          <p:cNvPr id="15" name="Picture 14" descr="Image result for No  hazardous wast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864203"/>
            <a:ext cx="2736304" cy="20688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No E-Waste! by joelizla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1342" y="1743071"/>
            <a:ext cx="2338075" cy="2607841"/>
          </a:xfrm>
          <a:prstGeom prst="rect">
            <a:avLst/>
          </a:prstGeom>
          <a:noFill/>
          <a:ln>
            <a:noFill/>
          </a:ln>
        </p:spPr>
      </p:pic>
      <p:pic>
        <p:nvPicPr>
          <p:cNvPr id="17" name="Picture 16" descr="Image result for No waste batterie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8879" y="1789931"/>
            <a:ext cx="2143125" cy="2143125"/>
          </a:xfrm>
          <a:prstGeom prst="rect">
            <a:avLst/>
          </a:prstGeom>
          <a:noFill/>
          <a:ln>
            <a:noFill/>
          </a:ln>
        </p:spPr>
      </p:pic>
    </p:spTree>
    <p:extLst>
      <p:ext uri="{BB962C8B-B14F-4D97-AF65-F5344CB8AC3E}">
        <p14:creationId xmlns:p14="http://schemas.microsoft.com/office/powerpoint/2010/main" val="426214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50106"/>
          </a:xfrm>
        </p:spPr>
        <p:txBody>
          <a:bodyPr>
            <a:normAutofit fontScale="90000"/>
          </a:bodyPr>
          <a:lstStyle/>
          <a:p>
            <a:r>
              <a:rPr lang="en-GB" sz="3200" b="1" dirty="0" smtClean="0">
                <a:solidFill>
                  <a:srgbClr val="FF0000"/>
                </a:solidFill>
                <a:latin typeface="Segoe UI Semibold" panose="020B0702040204020203" pitchFamily="34" charset="0"/>
                <a:cs typeface="Segoe UI Semibold" panose="020B0702040204020203" pitchFamily="34" charset="0"/>
              </a:rPr>
              <a:t/>
            </a:r>
            <a:br>
              <a:rPr lang="en-GB" sz="3200" b="1" dirty="0" smtClean="0">
                <a:solidFill>
                  <a:srgbClr val="FF0000"/>
                </a:solidFill>
                <a:latin typeface="Segoe UI Semibold" panose="020B0702040204020203" pitchFamily="34" charset="0"/>
                <a:cs typeface="Segoe UI Semibold" panose="020B0702040204020203" pitchFamily="34" charset="0"/>
              </a:rPr>
            </a:br>
            <a:r>
              <a:rPr lang="en-GB" sz="3200" b="1" dirty="0" smtClean="0">
                <a:latin typeface="Segoe UI Semibold" panose="020B0702040204020203" pitchFamily="34" charset="0"/>
                <a:cs typeface="Segoe UI Semibold" panose="020B0702040204020203" pitchFamily="34" charset="0"/>
              </a:rPr>
              <a:t>Segregation</a:t>
            </a:r>
            <a:endParaRPr lang="en-IE" sz="3200" dirty="0" smtClean="0">
              <a:latin typeface="Segoe UI Semibold" panose="020B0702040204020203" pitchFamily="34" charset="0"/>
              <a:cs typeface="Segoe UI Semibold" panose="020B0702040204020203" pitchFamily="34" charset="0"/>
            </a:endParaRPr>
          </a:p>
        </p:txBody>
      </p:sp>
      <p:sp>
        <p:nvSpPr>
          <p:cNvPr id="5" name="Rectangle 4"/>
          <p:cNvSpPr/>
          <p:nvPr/>
        </p:nvSpPr>
        <p:spPr>
          <a:xfrm>
            <a:off x="0" y="1372064"/>
            <a:ext cx="509867" cy="4208897"/>
          </a:xfrm>
          <a:prstGeom prst="rect">
            <a:avLst/>
          </a:prstGeom>
          <a:solidFill>
            <a:srgbClr val="604A7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10"/>
          <p:cNvSpPr>
            <a:spLocks noGrp="1"/>
          </p:cNvSpPr>
          <p:nvPr>
            <p:ph idx="1"/>
          </p:nvPr>
        </p:nvSpPr>
        <p:spPr>
          <a:xfrm>
            <a:off x="485182" y="1556792"/>
            <a:ext cx="8551314" cy="4930669"/>
          </a:xfrm>
        </p:spPr>
        <p:txBody>
          <a:bodyPr>
            <a:normAutofit/>
          </a:bodyPr>
          <a:lstStyle/>
          <a:p>
            <a:pPr lvl="0">
              <a:lnSpc>
                <a:spcPct val="120000"/>
              </a:lnSpc>
              <a:spcBef>
                <a:spcPts val="600"/>
              </a:spcBef>
              <a:buFont typeface="Wingdings" panose="05000000000000000000" pitchFamily="2" charset="2"/>
              <a:buChar char="v"/>
            </a:pPr>
            <a:r>
              <a:rPr lang="en-GB" b="1" dirty="0" smtClean="0"/>
              <a:t>Segregation </a:t>
            </a:r>
            <a:r>
              <a:rPr lang="en-GB" b="1" dirty="0"/>
              <a:t>of Household Waste and Contamination </a:t>
            </a:r>
            <a:r>
              <a:rPr lang="en-GB" b="1" dirty="0" smtClean="0"/>
              <a:t>Prevention</a:t>
            </a:r>
          </a:p>
          <a:p>
            <a:pPr marL="0" lvl="0" indent="0">
              <a:lnSpc>
                <a:spcPct val="120000"/>
              </a:lnSpc>
              <a:spcBef>
                <a:spcPts val="600"/>
              </a:spcBef>
              <a:buNone/>
            </a:pPr>
            <a:endParaRPr lang="en-GB" b="1" dirty="0"/>
          </a:p>
        </p:txBody>
      </p:sp>
      <p:pic>
        <p:nvPicPr>
          <p:cNvPr id="12" name="Picture 11" descr="Clean Ireland presentation bins4.jpg"/>
          <p:cNvPicPr/>
          <p:nvPr/>
        </p:nvPicPr>
        <p:blipFill rotWithShape="1">
          <a:blip r:embed="rId3" cstate="print">
            <a:extLst>
              <a:ext uri="{28A0092B-C50C-407E-A947-70E740481C1C}">
                <a14:useLocalDpi xmlns:a14="http://schemas.microsoft.com/office/drawing/2010/main" val="0"/>
              </a:ext>
            </a:extLst>
          </a:blip>
          <a:srcRect l="57334" t="35588"/>
          <a:stretch/>
        </p:blipFill>
        <p:spPr bwMode="auto">
          <a:xfrm>
            <a:off x="2843808" y="2924944"/>
            <a:ext cx="2952328" cy="27755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57242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nSpc>
                <a:spcPct val="120000"/>
              </a:lnSpc>
              <a:spcBef>
                <a:spcPts val="600"/>
              </a:spcBef>
            </a:pPr>
            <a:r>
              <a:rPr lang="en-GB" sz="3200" b="1" dirty="0" smtClean="0">
                <a:latin typeface="Segoe UI Semibold" panose="020B0702040204020203" pitchFamily="34" charset="0"/>
                <a:cs typeface="Segoe UI Semibold" panose="020B0702040204020203" pitchFamily="34" charset="0"/>
              </a:rPr>
              <a:t>Provisions </a:t>
            </a:r>
            <a:r>
              <a:rPr lang="en-GB" sz="3200" b="1" dirty="0">
                <a:latin typeface="Segoe UI Semibold" panose="020B0702040204020203" pitchFamily="34" charset="0"/>
                <a:cs typeface="Segoe UI Semibold" panose="020B0702040204020203" pitchFamily="34" charset="0"/>
              </a:rPr>
              <a:t>affecting Multi-user Buildings, Apartment Blocks, </a:t>
            </a:r>
            <a:r>
              <a:rPr lang="en-GB" sz="3200" b="1" dirty="0" err="1">
                <a:latin typeface="Segoe UI Semibold" panose="020B0702040204020203" pitchFamily="34" charset="0"/>
                <a:cs typeface="Segoe UI Semibold" panose="020B0702040204020203" pitchFamily="34" charset="0"/>
              </a:rPr>
              <a:t>etc</a:t>
            </a:r>
            <a:r>
              <a:rPr lang="en-GB" sz="3200" b="1" dirty="0">
                <a:latin typeface="Segoe UI Semibold" panose="020B0702040204020203" pitchFamily="34" charset="0"/>
                <a:cs typeface="Segoe UI Semibold" panose="020B0702040204020203" pitchFamily="34" charset="0"/>
              </a:rPr>
              <a:t> </a:t>
            </a:r>
          </a:p>
        </p:txBody>
      </p:sp>
      <p:sp>
        <p:nvSpPr>
          <p:cNvPr id="5" name="Rectangle 4"/>
          <p:cNvSpPr/>
          <p:nvPr/>
        </p:nvSpPr>
        <p:spPr>
          <a:xfrm>
            <a:off x="0" y="1372064"/>
            <a:ext cx="509867" cy="4208897"/>
          </a:xfrm>
          <a:prstGeom prst="rect">
            <a:avLst/>
          </a:prstGeom>
          <a:solidFill>
            <a:srgbClr val="604A7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10"/>
          <p:cNvSpPr>
            <a:spLocks noGrp="1"/>
          </p:cNvSpPr>
          <p:nvPr>
            <p:ph idx="1"/>
          </p:nvPr>
        </p:nvSpPr>
        <p:spPr>
          <a:xfrm>
            <a:off x="594638" y="1772816"/>
            <a:ext cx="8229600" cy="4176464"/>
          </a:xfrm>
        </p:spPr>
        <p:txBody>
          <a:bodyPr>
            <a:normAutofit/>
          </a:bodyPr>
          <a:lstStyle/>
          <a:p>
            <a:r>
              <a:rPr lang="en-GB" sz="3000" u="sng" dirty="0" smtClean="0"/>
              <a:t>Multi-user </a:t>
            </a:r>
            <a:r>
              <a:rPr lang="en-GB" sz="3000" u="sng" dirty="0"/>
              <a:t>buildings, apartment blocks </a:t>
            </a:r>
            <a:r>
              <a:rPr lang="en-GB" sz="3000" u="sng" dirty="0" smtClean="0"/>
              <a:t>etc</a:t>
            </a:r>
            <a:r>
              <a:rPr lang="en-GB" sz="3000" dirty="0" smtClean="0"/>
              <a:t>. Duty of persons with responsibility to provide:</a:t>
            </a:r>
          </a:p>
          <a:p>
            <a:pPr marL="914400" lvl="1" indent="-514350">
              <a:buFont typeface="+mj-lt"/>
              <a:buAutoNum type="arabicPeriod"/>
            </a:pPr>
            <a:r>
              <a:rPr lang="en-GB" sz="3000" dirty="0" smtClean="0"/>
              <a:t>Adequate receptacles</a:t>
            </a:r>
          </a:p>
          <a:p>
            <a:pPr marL="914400" lvl="1" indent="-514350">
              <a:buFont typeface="+mj-lt"/>
              <a:buAutoNum type="arabicPeriod"/>
            </a:pPr>
            <a:r>
              <a:rPr lang="en-GB" sz="3000" dirty="0" smtClean="0"/>
              <a:t>Information to tenants</a:t>
            </a:r>
          </a:p>
          <a:p>
            <a:pPr marL="914400" lvl="1" indent="-514350">
              <a:buFont typeface="+mj-lt"/>
              <a:buAutoNum type="arabicPeriod"/>
            </a:pPr>
            <a:r>
              <a:rPr lang="en-GB" sz="3000" dirty="0"/>
              <a:t>Retention of documentation proving contract with an authorised waste collector </a:t>
            </a:r>
          </a:p>
          <a:p>
            <a:pPr marL="914400" lvl="1" indent="-514350">
              <a:buFont typeface="+mj-lt"/>
              <a:buAutoNum type="arabicPeriod"/>
            </a:pPr>
            <a:r>
              <a:rPr lang="en-GB" sz="3000" dirty="0" smtClean="0"/>
              <a:t>Adequate access and egress for RCVs.</a:t>
            </a:r>
          </a:p>
          <a:p>
            <a:pPr marL="0" indent="0">
              <a:buNone/>
            </a:pPr>
            <a:endParaRPr lang="en-GB" sz="3000" dirty="0" smtClean="0"/>
          </a:p>
          <a:p>
            <a:pPr marL="0" indent="0">
              <a:buNone/>
            </a:pPr>
            <a:endParaRPr lang="en-GB" sz="3000" dirty="0" smtClean="0"/>
          </a:p>
        </p:txBody>
      </p:sp>
    </p:spTree>
    <p:extLst>
      <p:ext uri="{BB962C8B-B14F-4D97-AF65-F5344CB8AC3E}">
        <p14:creationId xmlns:p14="http://schemas.microsoft.com/office/powerpoint/2010/main" val="10551688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301006"/>
          </a:xfrm>
        </p:spPr>
        <p:txBody>
          <a:bodyPr>
            <a:noAutofit/>
          </a:bodyPr>
          <a:lstStyle/>
          <a:p>
            <a:pPr lvl="0">
              <a:lnSpc>
                <a:spcPct val="120000"/>
              </a:lnSpc>
              <a:spcBef>
                <a:spcPts val="600"/>
              </a:spcBef>
            </a:pPr>
            <a:r>
              <a:rPr lang="en-GB" sz="3200" b="1" dirty="0" smtClean="0">
                <a:latin typeface="Segoe UI Semibold" panose="020B0702040204020203" pitchFamily="34" charset="0"/>
                <a:cs typeface="Segoe UI Semibold" panose="020B0702040204020203" pitchFamily="34" charset="0"/>
              </a:rPr>
              <a:t>Orderly Collection</a:t>
            </a:r>
            <a:endParaRPr lang="en-GB" sz="3200" b="1" dirty="0">
              <a:latin typeface="Segoe UI Semibold" panose="020B0702040204020203" pitchFamily="34" charset="0"/>
              <a:cs typeface="Segoe UI Semibold" panose="020B0702040204020203" pitchFamily="34" charset="0"/>
            </a:endParaRPr>
          </a:p>
        </p:txBody>
      </p:sp>
      <p:sp>
        <p:nvSpPr>
          <p:cNvPr id="5" name="Rectangle 4"/>
          <p:cNvSpPr/>
          <p:nvPr/>
        </p:nvSpPr>
        <p:spPr>
          <a:xfrm>
            <a:off x="0" y="1372064"/>
            <a:ext cx="509867" cy="4208897"/>
          </a:xfrm>
          <a:prstGeom prst="rect">
            <a:avLst/>
          </a:prstGeom>
          <a:solidFill>
            <a:srgbClr val="604A7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10"/>
          <p:cNvSpPr>
            <a:spLocks noGrp="1"/>
          </p:cNvSpPr>
          <p:nvPr>
            <p:ph idx="1"/>
          </p:nvPr>
        </p:nvSpPr>
        <p:spPr>
          <a:xfrm>
            <a:off x="539552" y="1988840"/>
            <a:ext cx="8229600" cy="1266036"/>
          </a:xfrm>
        </p:spPr>
        <p:txBody>
          <a:bodyPr>
            <a:noAutofit/>
          </a:bodyPr>
          <a:lstStyle/>
          <a:p>
            <a:pPr marL="0" indent="0">
              <a:buNone/>
            </a:pPr>
            <a:r>
              <a:rPr lang="en-GB" dirty="0" smtClean="0"/>
              <a:t>No interference with collection workers</a:t>
            </a:r>
          </a:p>
          <a:p>
            <a:pPr marL="0" indent="0">
              <a:buNone/>
            </a:pPr>
            <a:endParaRPr lang="en-GB" dirty="0" smtClean="0"/>
          </a:p>
          <a:p>
            <a:pPr marL="0" indent="0">
              <a:buNone/>
            </a:pPr>
            <a:endParaRPr lang="en-GB" dirty="0" smtClean="0"/>
          </a:p>
          <a:p>
            <a:pPr marL="0" indent="0">
              <a:buNone/>
            </a:pPr>
            <a:r>
              <a:rPr lang="en-GB" dirty="0" smtClean="0"/>
              <a:t>No Interference with collection vehicles</a:t>
            </a:r>
          </a:p>
        </p:txBody>
      </p:sp>
    </p:spTree>
    <p:extLst>
      <p:ext uri="{BB962C8B-B14F-4D97-AF65-F5344CB8AC3E}">
        <p14:creationId xmlns:p14="http://schemas.microsoft.com/office/powerpoint/2010/main" val="3774561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Why New </a:t>
            </a:r>
            <a:r>
              <a:rPr lang="en-IE" dirty="0" smtClean="0"/>
              <a:t>Bye-Laws</a:t>
            </a:r>
            <a:r>
              <a:rPr lang="en-IE" dirty="0" smtClean="0"/>
              <a:t>?</a:t>
            </a:r>
            <a:endParaRPr lang="en-IE" dirty="0"/>
          </a:p>
        </p:txBody>
      </p:sp>
      <p:sp>
        <p:nvSpPr>
          <p:cNvPr id="3" name="Content Placeholder 2"/>
          <p:cNvSpPr>
            <a:spLocks noGrp="1"/>
          </p:cNvSpPr>
          <p:nvPr>
            <p:ph idx="1"/>
          </p:nvPr>
        </p:nvSpPr>
        <p:spPr/>
        <p:txBody>
          <a:bodyPr>
            <a:normAutofit fontScale="32500" lnSpcReduction="20000"/>
          </a:bodyPr>
          <a:lstStyle/>
          <a:p>
            <a:pPr>
              <a:spcBef>
                <a:spcPts val="600"/>
              </a:spcBef>
              <a:spcAft>
                <a:spcPts val="600"/>
              </a:spcAft>
            </a:pPr>
            <a:endParaRPr lang="en-GB" dirty="0" smtClean="0"/>
          </a:p>
          <a:p>
            <a:pPr>
              <a:spcBef>
                <a:spcPts val="600"/>
              </a:spcBef>
              <a:spcAft>
                <a:spcPts val="600"/>
              </a:spcAft>
            </a:pPr>
            <a:endParaRPr lang="en-GB" sz="5100" dirty="0" smtClean="0"/>
          </a:p>
          <a:p>
            <a:pPr>
              <a:spcBef>
                <a:spcPts val="600"/>
              </a:spcBef>
              <a:spcAft>
                <a:spcPts val="600"/>
              </a:spcAft>
            </a:pPr>
            <a:r>
              <a:rPr lang="en-GB" sz="8600" dirty="0" smtClean="0"/>
              <a:t>South Dublin County Council previously  made Household Waste Presentation  Bye Laws in 2012 and Commercial Waste Bye Laws in 2007</a:t>
            </a:r>
            <a:endParaRPr lang="en-GB" sz="8600" b="1" dirty="0" smtClean="0"/>
          </a:p>
          <a:p>
            <a:pPr>
              <a:spcBef>
                <a:spcPts val="600"/>
              </a:spcBef>
              <a:spcAft>
                <a:spcPts val="600"/>
              </a:spcAft>
            </a:pPr>
            <a:endParaRPr lang="en-GB" sz="8600" dirty="0" smtClean="0"/>
          </a:p>
          <a:p>
            <a:pPr>
              <a:spcBef>
                <a:spcPts val="600"/>
              </a:spcBef>
              <a:spcAft>
                <a:spcPts val="600"/>
              </a:spcAft>
            </a:pPr>
            <a:r>
              <a:rPr lang="en-GB" sz="8600" dirty="0" smtClean="0"/>
              <a:t>Existing ByeLaws out of date due to changes in legislation and requirements in terms of food waste presentation</a:t>
            </a:r>
            <a:endParaRPr lang="en-GB" sz="5100" dirty="0" smtClean="0"/>
          </a:p>
          <a:p>
            <a:pPr>
              <a:spcBef>
                <a:spcPts val="600"/>
              </a:spcBef>
              <a:spcAft>
                <a:spcPts val="600"/>
              </a:spcAft>
            </a:pPr>
            <a:endParaRPr lang="en-GB" dirty="0" smtClean="0">
              <a:latin typeface="Arial"/>
              <a:ea typeface="Times New Roman"/>
              <a:cs typeface="Times New Roman"/>
            </a:endParaRPr>
          </a:p>
          <a:p>
            <a:pPr>
              <a:spcBef>
                <a:spcPts val="600"/>
              </a:spcBef>
              <a:spcAft>
                <a:spcPts val="600"/>
              </a:spcAft>
            </a:pPr>
            <a:endParaRPr lang="en-GB" dirty="0" smtClean="0"/>
          </a:p>
          <a:p>
            <a:pPr marL="0" indent="0">
              <a:buNone/>
            </a:pPr>
            <a:r>
              <a:rPr lang="en-GB" dirty="0" smtClean="0"/>
              <a:t> </a:t>
            </a:r>
          </a:p>
          <a:p>
            <a:endParaRPr lang="en-I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301006"/>
          </a:xfrm>
        </p:spPr>
        <p:txBody>
          <a:bodyPr>
            <a:noAutofit/>
          </a:bodyPr>
          <a:lstStyle/>
          <a:p>
            <a:pPr lvl="0">
              <a:lnSpc>
                <a:spcPct val="120000"/>
              </a:lnSpc>
              <a:spcBef>
                <a:spcPts val="600"/>
              </a:spcBef>
            </a:pPr>
            <a:r>
              <a:rPr lang="en-GB" sz="3200" b="1" dirty="0" smtClean="0">
                <a:latin typeface="Segoe UI Semibold" panose="020B0702040204020203" pitchFamily="34" charset="0"/>
                <a:cs typeface="Segoe UI Semibold" panose="020B0702040204020203" pitchFamily="34" charset="0"/>
              </a:rPr>
              <a:t>Additional Provisions for Commercial Waste</a:t>
            </a:r>
            <a:endParaRPr lang="en-GB" sz="3200" b="1" dirty="0">
              <a:latin typeface="Segoe UI Semibold" panose="020B0702040204020203" pitchFamily="34" charset="0"/>
              <a:cs typeface="Segoe UI Semibold" panose="020B0702040204020203" pitchFamily="34" charset="0"/>
            </a:endParaRPr>
          </a:p>
        </p:txBody>
      </p:sp>
      <p:sp>
        <p:nvSpPr>
          <p:cNvPr id="5" name="Rectangle 4"/>
          <p:cNvSpPr/>
          <p:nvPr/>
        </p:nvSpPr>
        <p:spPr>
          <a:xfrm>
            <a:off x="0" y="1372064"/>
            <a:ext cx="509867" cy="4208897"/>
          </a:xfrm>
          <a:prstGeom prst="rect">
            <a:avLst/>
          </a:prstGeom>
          <a:solidFill>
            <a:srgbClr val="604A7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10"/>
          <p:cNvSpPr>
            <a:spLocks noGrp="1"/>
          </p:cNvSpPr>
          <p:nvPr>
            <p:ph idx="1"/>
          </p:nvPr>
        </p:nvSpPr>
        <p:spPr>
          <a:xfrm>
            <a:off x="594638" y="2018948"/>
            <a:ext cx="8229600" cy="761980"/>
          </a:xfrm>
        </p:spPr>
        <p:txBody>
          <a:bodyPr>
            <a:normAutofit/>
          </a:bodyPr>
          <a:lstStyle/>
          <a:p>
            <a:pPr marL="0" indent="0">
              <a:buNone/>
            </a:pPr>
            <a:r>
              <a:rPr lang="en-GB" sz="3000" dirty="0" smtClean="0"/>
              <a:t>No Commercial Waste at Bring Facilities</a:t>
            </a:r>
          </a:p>
        </p:txBody>
      </p:sp>
      <p:pic>
        <p:nvPicPr>
          <p:cNvPr id="12" name="Content Placeholder 3" descr="Killarney Mission Road Bottle Banks (2).JPG"/>
          <p:cNvPicPr>
            <a:picLocks noChangeAspect="1"/>
          </p:cNvPicPr>
          <p:nvPr/>
        </p:nvPicPr>
        <p:blipFill>
          <a:blip r:embed="rId3" cstate="print"/>
          <a:stretch>
            <a:fillRect/>
          </a:stretch>
        </p:blipFill>
        <p:spPr>
          <a:xfrm>
            <a:off x="1907704" y="2781081"/>
            <a:ext cx="4272000" cy="3204000"/>
          </a:xfrm>
          <a:prstGeom prst="rect">
            <a:avLst/>
          </a:prstGeom>
        </p:spPr>
      </p:pic>
    </p:spTree>
    <p:extLst>
      <p:ext uri="{BB962C8B-B14F-4D97-AF65-F5344CB8AC3E}">
        <p14:creationId xmlns:p14="http://schemas.microsoft.com/office/powerpoint/2010/main" val="17287544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Waste Presentation </a:t>
            </a:r>
            <a:r>
              <a:rPr lang="en-IE" dirty="0" smtClean="0"/>
              <a:t>Bye-Law </a:t>
            </a:r>
            <a:r>
              <a:rPr lang="en-IE" dirty="0" smtClean="0"/>
              <a:t>Enforcement</a:t>
            </a:r>
          </a:p>
        </p:txBody>
      </p:sp>
      <p:sp>
        <p:nvSpPr>
          <p:cNvPr id="5" name="Rectangle 4"/>
          <p:cNvSpPr/>
          <p:nvPr/>
        </p:nvSpPr>
        <p:spPr>
          <a:xfrm>
            <a:off x="0" y="1372064"/>
            <a:ext cx="509867" cy="4208897"/>
          </a:xfrm>
          <a:prstGeom prst="rect">
            <a:avLst/>
          </a:prstGeom>
          <a:solidFill>
            <a:srgbClr val="604A7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10"/>
          <p:cNvSpPr>
            <a:spLocks noGrp="1"/>
          </p:cNvSpPr>
          <p:nvPr>
            <p:ph idx="1"/>
          </p:nvPr>
        </p:nvSpPr>
        <p:spPr>
          <a:xfrm>
            <a:off x="395536" y="2348880"/>
            <a:ext cx="8229600" cy="3484984"/>
          </a:xfrm>
        </p:spPr>
        <p:txBody>
          <a:bodyPr>
            <a:normAutofit fontScale="92500" lnSpcReduction="10000"/>
          </a:bodyPr>
          <a:lstStyle/>
          <a:p>
            <a:pPr marL="0" indent="0">
              <a:buNone/>
            </a:pPr>
            <a:r>
              <a:rPr lang="en-GB" sz="2800" dirty="0" smtClean="0"/>
              <a:t>Key points:</a:t>
            </a:r>
          </a:p>
          <a:p>
            <a:r>
              <a:rPr lang="en-GB" sz="2800" dirty="0" smtClean="0"/>
              <a:t>Enforcement for the discretion of each local authority</a:t>
            </a:r>
          </a:p>
          <a:p>
            <a:r>
              <a:rPr lang="en-GB" sz="2800" dirty="0" smtClean="0"/>
              <a:t>FPNs </a:t>
            </a:r>
            <a:r>
              <a:rPr lang="en-GB" sz="2800" dirty="0" smtClean="0"/>
              <a:t>can be used Max €</a:t>
            </a:r>
            <a:r>
              <a:rPr lang="en-GB" sz="2800" dirty="0" smtClean="0"/>
              <a:t>75</a:t>
            </a:r>
          </a:p>
          <a:p>
            <a:r>
              <a:rPr lang="en-GB" sz="2800" dirty="0"/>
              <a:t>Max fine is €2,500. Discretion to vary penalties (downwards). </a:t>
            </a:r>
          </a:p>
          <a:p>
            <a:r>
              <a:rPr lang="en-GB" sz="2800" dirty="0" smtClean="0"/>
              <a:t>Bye-Laws </a:t>
            </a:r>
            <a:r>
              <a:rPr lang="en-GB" sz="2800" dirty="0" smtClean="0"/>
              <a:t>cannot circumvent the basic legal principles that govern criminal justice &amp; the waste enforcement process</a:t>
            </a:r>
          </a:p>
          <a:p>
            <a:endParaRPr lang="en-GB" sz="28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Conclusion</a:t>
            </a:r>
            <a:endParaRPr lang="en-IE" dirty="0"/>
          </a:p>
        </p:txBody>
      </p:sp>
      <p:sp>
        <p:nvSpPr>
          <p:cNvPr id="3" name="Content Placeholder 2"/>
          <p:cNvSpPr>
            <a:spLocks noGrp="1"/>
          </p:cNvSpPr>
          <p:nvPr>
            <p:ph idx="1"/>
          </p:nvPr>
        </p:nvSpPr>
        <p:spPr/>
        <p:txBody>
          <a:bodyPr>
            <a:normAutofit fontScale="92500" lnSpcReduction="10000"/>
          </a:bodyPr>
          <a:lstStyle/>
          <a:p>
            <a:r>
              <a:rPr lang="en-IE" dirty="0" smtClean="0"/>
              <a:t>Draft </a:t>
            </a:r>
            <a:r>
              <a:rPr lang="en-IE" dirty="0" smtClean="0"/>
              <a:t>Bye-Laws </a:t>
            </a:r>
            <a:r>
              <a:rPr lang="en-IE" dirty="0" smtClean="0"/>
              <a:t>as proposed have undergone examination and consideration by the RWMP Offices , Senior Counsel, practitioners on the ground etc. </a:t>
            </a:r>
          </a:p>
          <a:p>
            <a:endParaRPr lang="en-IE" dirty="0" smtClean="0"/>
          </a:p>
          <a:p>
            <a:r>
              <a:rPr lang="en-GB" dirty="0" smtClean="0"/>
              <a:t>The proposed </a:t>
            </a:r>
            <a:r>
              <a:rPr lang="en-GB" dirty="0" smtClean="0"/>
              <a:t>Bye-Laws </a:t>
            </a:r>
            <a:r>
              <a:rPr lang="en-GB" dirty="0" smtClean="0"/>
              <a:t>are expected to assist as part of a wider suite of measures including extensive education/awareness initiatives  in ensuring lasting behavioural change in how we as citizens manage our waste.</a:t>
            </a:r>
          </a:p>
          <a:p>
            <a:endParaRPr lang="en-IE"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315" y="116632"/>
            <a:ext cx="8229600" cy="1143000"/>
          </a:xfrm>
        </p:spPr>
        <p:txBody>
          <a:bodyPr>
            <a:normAutofit/>
          </a:bodyPr>
          <a:lstStyle/>
          <a:p>
            <a:r>
              <a:rPr lang="en-IE" dirty="0" smtClean="0"/>
              <a:t>Conclusion</a:t>
            </a:r>
          </a:p>
        </p:txBody>
      </p:sp>
      <p:sp>
        <p:nvSpPr>
          <p:cNvPr id="5" name="Rectangle 4"/>
          <p:cNvSpPr/>
          <p:nvPr/>
        </p:nvSpPr>
        <p:spPr>
          <a:xfrm>
            <a:off x="0" y="1372064"/>
            <a:ext cx="509867" cy="4208897"/>
          </a:xfrm>
          <a:prstGeom prst="rect">
            <a:avLst/>
          </a:prstGeom>
          <a:solidFill>
            <a:srgbClr val="604A7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10"/>
          <p:cNvSpPr>
            <a:spLocks noGrp="1"/>
          </p:cNvSpPr>
          <p:nvPr>
            <p:ph idx="1"/>
          </p:nvPr>
        </p:nvSpPr>
        <p:spPr>
          <a:xfrm>
            <a:off x="457199" y="1372064"/>
            <a:ext cx="8543957" cy="5441312"/>
          </a:xfrm>
        </p:spPr>
        <p:txBody>
          <a:bodyPr>
            <a:normAutofit/>
          </a:bodyPr>
          <a:lstStyle/>
          <a:p>
            <a:pPr>
              <a:spcBef>
                <a:spcPts val="600"/>
              </a:spcBef>
              <a:spcAft>
                <a:spcPts val="600"/>
              </a:spcAft>
            </a:pPr>
            <a:r>
              <a:rPr lang="en-IE" sz="2800" dirty="0" smtClean="0"/>
              <a:t>They will provide a  consistent set of </a:t>
            </a:r>
            <a:r>
              <a:rPr lang="en-IE" sz="2800" dirty="0" smtClean="0"/>
              <a:t>Bye-Laws </a:t>
            </a:r>
            <a:r>
              <a:rPr lang="en-IE" sz="2800" dirty="0" smtClean="0"/>
              <a:t>across the Region (and country) which will assist Local Authorities in the enforcement of  waste storage, presentation and collection.</a:t>
            </a:r>
          </a:p>
          <a:p>
            <a:pPr>
              <a:spcBef>
                <a:spcPts val="600"/>
              </a:spcBef>
              <a:spcAft>
                <a:spcPts val="600"/>
              </a:spcAft>
            </a:pPr>
            <a:r>
              <a:rPr lang="en-GB" sz="2800" dirty="0" smtClean="0"/>
              <a:t>There is a need to be positive here, acknowledge the very real constraints that apply and, </a:t>
            </a:r>
            <a:r>
              <a:rPr lang="en-GB" sz="2800" u="sng" dirty="0" smtClean="0"/>
              <a:t>within that envelope</a:t>
            </a:r>
            <a:r>
              <a:rPr lang="en-GB" sz="2800" dirty="0" smtClean="0"/>
              <a:t>, produce </a:t>
            </a:r>
            <a:r>
              <a:rPr lang="en-GB" sz="2800" dirty="0" smtClean="0"/>
              <a:t>Bye-Laws </a:t>
            </a:r>
            <a:r>
              <a:rPr lang="en-GB" sz="2800" dirty="0" smtClean="0"/>
              <a:t>that are (a) useful, (b) workable, (c) enforceable and (d) politically </a:t>
            </a:r>
            <a:r>
              <a:rPr lang="en-GB" sz="2800" dirty="0" smtClean="0"/>
              <a:t>acceptable</a:t>
            </a:r>
          </a:p>
          <a:p>
            <a:pPr>
              <a:spcBef>
                <a:spcPts val="600"/>
              </a:spcBef>
              <a:spcAft>
                <a:spcPts val="600"/>
              </a:spcAft>
            </a:pPr>
            <a:r>
              <a:rPr lang="en-GB" sz="2800" dirty="0" smtClean="0"/>
              <a:t>Recommendation from EPR&amp;CC SPC that SDCC formally approve the making of these Bye-Laws </a:t>
            </a:r>
            <a:endParaRPr lang="en-IE" sz="2800" dirty="0" smtClean="0"/>
          </a:p>
          <a:p>
            <a:pPr>
              <a:spcBef>
                <a:spcPts val="600"/>
              </a:spcBef>
              <a:spcAft>
                <a:spcPts val="600"/>
              </a:spcAft>
            </a:pPr>
            <a:endParaRPr lang="en-GB" sz="2800" b="1" dirty="0" smtClean="0"/>
          </a:p>
        </p:txBody>
      </p:sp>
    </p:spTree>
    <p:extLst>
      <p:ext uri="{BB962C8B-B14F-4D97-AF65-F5344CB8AC3E}">
        <p14:creationId xmlns:p14="http://schemas.microsoft.com/office/powerpoint/2010/main" val="2911776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315" y="116632"/>
            <a:ext cx="8229600" cy="1143000"/>
          </a:xfrm>
        </p:spPr>
        <p:txBody>
          <a:bodyPr>
            <a:normAutofit/>
          </a:bodyPr>
          <a:lstStyle/>
          <a:p>
            <a:r>
              <a:rPr lang="en-IE" dirty="0" smtClean="0"/>
              <a:t>Why New </a:t>
            </a:r>
            <a:r>
              <a:rPr lang="en-IE" dirty="0" smtClean="0"/>
              <a:t>Bye-Laws</a:t>
            </a:r>
            <a:r>
              <a:rPr lang="en-IE" dirty="0" smtClean="0"/>
              <a:t>?</a:t>
            </a:r>
          </a:p>
        </p:txBody>
      </p:sp>
      <p:sp>
        <p:nvSpPr>
          <p:cNvPr id="5" name="Rectangle 4"/>
          <p:cNvSpPr/>
          <p:nvPr/>
        </p:nvSpPr>
        <p:spPr>
          <a:xfrm>
            <a:off x="0" y="1372064"/>
            <a:ext cx="509867" cy="4208897"/>
          </a:xfrm>
          <a:prstGeom prst="rect">
            <a:avLst/>
          </a:prstGeom>
          <a:solidFill>
            <a:srgbClr val="604A7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10"/>
          <p:cNvSpPr>
            <a:spLocks noGrp="1"/>
          </p:cNvSpPr>
          <p:nvPr>
            <p:ph idx="1"/>
          </p:nvPr>
        </p:nvSpPr>
        <p:spPr/>
        <p:txBody>
          <a:bodyPr>
            <a:normAutofit/>
          </a:bodyPr>
          <a:lstStyle/>
          <a:p>
            <a:pPr>
              <a:spcBef>
                <a:spcPts val="600"/>
              </a:spcBef>
              <a:spcAft>
                <a:spcPts val="600"/>
              </a:spcAft>
            </a:pPr>
            <a:endParaRPr lang="en-GB" sz="2800" dirty="0" smtClean="0"/>
          </a:p>
          <a:p>
            <a:pPr>
              <a:spcBef>
                <a:spcPts val="600"/>
              </a:spcBef>
              <a:spcAft>
                <a:spcPts val="600"/>
              </a:spcAft>
            </a:pPr>
            <a:r>
              <a:rPr lang="en-GB" sz="2800" dirty="0" smtClean="0"/>
              <a:t>Specific requirement of each of the Regional Waste Plans 2015-2021 which has an objectives to :</a:t>
            </a:r>
          </a:p>
          <a:p>
            <a:pPr>
              <a:spcBef>
                <a:spcPts val="600"/>
              </a:spcBef>
              <a:spcAft>
                <a:spcPts val="600"/>
              </a:spcAft>
            </a:pPr>
            <a:endParaRPr lang="en-GB" sz="2800" dirty="0" smtClean="0"/>
          </a:p>
          <a:p>
            <a:pPr marL="457200" lvl="1" indent="0">
              <a:spcBef>
                <a:spcPts val="600"/>
              </a:spcBef>
              <a:spcAft>
                <a:spcPts val="600"/>
              </a:spcAft>
              <a:buNone/>
            </a:pPr>
            <a:r>
              <a:rPr lang="en-GB" sz="2400" i="1" dirty="0" smtClean="0">
                <a:latin typeface="Arial"/>
                <a:ea typeface="Times New Roman"/>
                <a:cs typeface="Times New Roman"/>
              </a:rPr>
              <a:t>…..Review/introduce presentation of waste ByeLaws across the region, to maximise the quantity and quality of recyclable waste collected and </a:t>
            </a:r>
            <a:r>
              <a:rPr lang="en-GB" sz="2400" i="1" dirty="0" smtClean="0">
                <a:latin typeface="Arial"/>
                <a:ea typeface="Times New Roman"/>
                <a:cs typeface="Times New Roman"/>
              </a:rPr>
              <a:t>amend /replace/introduce </a:t>
            </a:r>
            <a:r>
              <a:rPr lang="en-GB" sz="2400" i="1" dirty="0" smtClean="0">
                <a:latin typeface="Arial"/>
                <a:ea typeface="Times New Roman"/>
                <a:cs typeface="Times New Roman"/>
              </a:rPr>
              <a:t>new ByeLaws if appropriate</a:t>
            </a:r>
            <a:r>
              <a:rPr lang="en-GB" sz="2400" dirty="0" smtClean="0">
                <a:latin typeface="Arial"/>
                <a:ea typeface="Times New Roman"/>
                <a:cs typeface="Times New Roman"/>
              </a:rPr>
              <a:t>.</a:t>
            </a:r>
          </a:p>
          <a:p>
            <a:pPr>
              <a:spcBef>
                <a:spcPts val="600"/>
              </a:spcBef>
              <a:spcAft>
                <a:spcPts val="600"/>
              </a:spcAft>
            </a:pPr>
            <a:endParaRPr lang="en-GB" sz="2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en-IE" dirty="0" smtClean="0"/>
              <a:t>Waste </a:t>
            </a:r>
            <a:r>
              <a:rPr lang="en-IE" dirty="0" smtClean="0"/>
              <a:t>Bye-Laws </a:t>
            </a:r>
            <a:r>
              <a:rPr lang="en-IE" dirty="0" smtClean="0"/>
              <a:t>- Why</a:t>
            </a:r>
          </a:p>
        </p:txBody>
      </p:sp>
      <p:sp>
        <p:nvSpPr>
          <p:cNvPr id="5" name="Rectangle 4"/>
          <p:cNvSpPr/>
          <p:nvPr/>
        </p:nvSpPr>
        <p:spPr>
          <a:xfrm>
            <a:off x="0" y="1372064"/>
            <a:ext cx="509867" cy="4208897"/>
          </a:xfrm>
          <a:prstGeom prst="rect">
            <a:avLst/>
          </a:prstGeom>
          <a:solidFill>
            <a:srgbClr val="604A7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10"/>
          <p:cNvSpPr>
            <a:spLocks noGrp="1"/>
          </p:cNvSpPr>
          <p:nvPr>
            <p:ph idx="1"/>
          </p:nvPr>
        </p:nvSpPr>
        <p:spPr>
          <a:xfrm>
            <a:off x="2583234" y="3740277"/>
            <a:ext cx="5063535" cy="2430871"/>
          </a:xfrm>
        </p:spPr>
        <p:txBody>
          <a:bodyPr>
            <a:normAutofit/>
          </a:bodyPr>
          <a:lstStyle/>
          <a:p>
            <a:endParaRPr lang="en-GB" dirty="0" smtClean="0"/>
          </a:p>
          <a:p>
            <a:pPr marL="457200" lvl="1" indent="0">
              <a:buNone/>
            </a:pPr>
            <a:endParaRPr lang="en-GB" dirty="0"/>
          </a:p>
        </p:txBody>
      </p:sp>
      <p:pic>
        <p:nvPicPr>
          <p:cNvPr id="1026" name="Picture 2" descr="image0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877" y="1259631"/>
            <a:ext cx="3194027" cy="234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n85 inner releif road ennis 0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1387207"/>
            <a:ext cx="37465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6" descr="image0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4240949"/>
            <a:ext cx="5208154" cy="247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3623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4"/>
            <a:ext cx="8229600" cy="1080120"/>
          </a:xfrm>
        </p:spPr>
        <p:txBody>
          <a:bodyPr>
            <a:normAutofit fontScale="90000"/>
          </a:bodyPr>
          <a:lstStyle/>
          <a:p>
            <a:r>
              <a:rPr lang="en-IE" b="1" dirty="0" smtClean="0"/>
              <a:t>Why New </a:t>
            </a:r>
            <a:r>
              <a:rPr lang="en-IE" b="1" dirty="0" smtClean="0"/>
              <a:t>Bye-Laws</a:t>
            </a:r>
            <a:r>
              <a:rPr lang="en-IE" b="1" dirty="0" smtClean="0"/>
              <a:t>?</a:t>
            </a:r>
            <a:r>
              <a:rPr lang="en-IE" sz="3100" dirty="0" smtClean="0"/>
              <a:t/>
            </a:r>
            <a:br>
              <a:rPr lang="en-IE" sz="3100" dirty="0" smtClean="0"/>
            </a:br>
            <a:r>
              <a:rPr lang="en-IE" sz="3100" dirty="0" smtClean="0"/>
              <a:t/>
            </a:r>
            <a:br>
              <a:rPr lang="en-IE" sz="3100" dirty="0" smtClean="0"/>
            </a:br>
            <a:r>
              <a:rPr lang="en-GB" sz="3100" dirty="0" smtClean="0"/>
              <a:t>Greater Participation in Waste Collection Services</a:t>
            </a:r>
            <a:r>
              <a:rPr lang="en-GB" dirty="0" smtClean="0"/>
              <a:t/>
            </a:r>
            <a:br>
              <a:rPr lang="en-GB" dirty="0" smtClean="0"/>
            </a:br>
            <a:endParaRPr lang="en-IE" dirty="0" smtClean="0"/>
          </a:p>
        </p:txBody>
      </p:sp>
      <p:sp>
        <p:nvSpPr>
          <p:cNvPr id="11" name="Content Placeholder 10"/>
          <p:cNvSpPr>
            <a:spLocks noGrp="1"/>
          </p:cNvSpPr>
          <p:nvPr>
            <p:ph sz="half" idx="1"/>
          </p:nvPr>
        </p:nvSpPr>
        <p:spPr>
          <a:xfrm>
            <a:off x="827584" y="2924945"/>
            <a:ext cx="3668216" cy="2376264"/>
          </a:xfrm>
        </p:spPr>
        <p:txBody>
          <a:bodyPr>
            <a:normAutofit/>
          </a:bodyPr>
          <a:lstStyle/>
          <a:p>
            <a:pPr>
              <a:spcBef>
                <a:spcPts val="600"/>
              </a:spcBef>
              <a:spcAft>
                <a:spcPts val="600"/>
              </a:spcAft>
            </a:pPr>
            <a:endParaRPr lang="en-GB" dirty="0"/>
          </a:p>
        </p:txBody>
      </p:sp>
      <p:pic>
        <p:nvPicPr>
          <p:cNvPr id="13" name="Content Placeholder 12" descr="Image-of-Lout_300.jpg"/>
          <p:cNvPicPr>
            <a:picLocks noGrp="1" noChangeAspect="1"/>
          </p:cNvPicPr>
          <p:nvPr>
            <p:ph sz="half" idx="2"/>
          </p:nvPr>
        </p:nvPicPr>
        <p:blipFill>
          <a:blip r:embed="rId2" cstate="print"/>
          <a:stretch>
            <a:fillRect/>
          </a:stretch>
        </p:blipFill>
        <p:spPr>
          <a:xfrm>
            <a:off x="5004048" y="2870206"/>
            <a:ext cx="3240359" cy="2503010"/>
          </a:xfrm>
        </p:spPr>
      </p:pic>
      <p:sp>
        <p:nvSpPr>
          <p:cNvPr id="5" name="Rectangle 4"/>
          <p:cNvSpPr/>
          <p:nvPr/>
        </p:nvSpPr>
        <p:spPr>
          <a:xfrm>
            <a:off x="0" y="1372064"/>
            <a:ext cx="509867" cy="4208897"/>
          </a:xfrm>
          <a:prstGeom prst="rect">
            <a:avLst/>
          </a:prstGeom>
          <a:solidFill>
            <a:srgbClr val="604A7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098" name="Picture 2" descr="Image result for kerbside waste collection cart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2852936"/>
            <a:ext cx="3744416"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431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315" y="116632"/>
            <a:ext cx="8229600" cy="1143000"/>
          </a:xfrm>
        </p:spPr>
        <p:txBody>
          <a:bodyPr>
            <a:normAutofit/>
          </a:bodyPr>
          <a:lstStyle/>
          <a:p>
            <a:r>
              <a:rPr lang="en-IE" dirty="0" smtClean="0"/>
              <a:t>Making Bye-Law </a:t>
            </a:r>
            <a:r>
              <a:rPr lang="en-IE" dirty="0" smtClean="0"/>
              <a:t>Statutory Process</a:t>
            </a:r>
          </a:p>
        </p:txBody>
      </p:sp>
      <p:sp>
        <p:nvSpPr>
          <p:cNvPr id="5" name="Rectangle 4"/>
          <p:cNvSpPr/>
          <p:nvPr/>
        </p:nvSpPr>
        <p:spPr>
          <a:xfrm>
            <a:off x="0" y="1372064"/>
            <a:ext cx="509867" cy="4208897"/>
          </a:xfrm>
          <a:prstGeom prst="rect">
            <a:avLst/>
          </a:prstGeom>
          <a:solidFill>
            <a:srgbClr val="604A7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10"/>
          <p:cNvSpPr>
            <a:spLocks noGrp="1"/>
          </p:cNvSpPr>
          <p:nvPr>
            <p:ph idx="1"/>
          </p:nvPr>
        </p:nvSpPr>
        <p:spPr>
          <a:xfrm>
            <a:off x="457200" y="1259632"/>
            <a:ext cx="8229600" cy="4866531"/>
          </a:xfrm>
        </p:spPr>
        <p:txBody>
          <a:bodyPr>
            <a:normAutofit fontScale="85000" lnSpcReduction="10000"/>
          </a:bodyPr>
          <a:lstStyle/>
          <a:p>
            <a:endParaRPr lang="en-GB" dirty="0" smtClean="0"/>
          </a:p>
          <a:p>
            <a:pPr lvl="1">
              <a:spcBef>
                <a:spcPts val="600"/>
              </a:spcBef>
              <a:spcAft>
                <a:spcPts val="600"/>
              </a:spcAft>
              <a:buFont typeface="Wingdings" panose="05000000000000000000" pitchFamily="2" charset="2"/>
              <a:buChar char="Ø"/>
            </a:pPr>
            <a:r>
              <a:rPr lang="en-GB" dirty="0" smtClean="0"/>
              <a:t>Bye-law making powers in Part 19 of the LGA 2001 Section </a:t>
            </a:r>
            <a:r>
              <a:rPr lang="en-GB" dirty="0" smtClean="0"/>
              <a:t>199 – Reserved Function</a:t>
            </a:r>
            <a:endParaRPr lang="en-GB" dirty="0" smtClean="0"/>
          </a:p>
          <a:p>
            <a:pPr lvl="1">
              <a:spcBef>
                <a:spcPts val="600"/>
              </a:spcBef>
              <a:spcAft>
                <a:spcPts val="600"/>
              </a:spcAft>
              <a:buFont typeface="Wingdings" panose="05000000000000000000" pitchFamily="2" charset="2"/>
              <a:buChar char="Ø"/>
            </a:pPr>
            <a:r>
              <a:rPr lang="en-GB" dirty="0" smtClean="0"/>
              <a:t>Content is determined by powers under Section 35 of the WMA 1996</a:t>
            </a:r>
          </a:p>
          <a:p>
            <a:pPr lvl="1">
              <a:spcBef>
                <a:spcPts val="600"/>
              </a:spcBef>
              <a:spcAft>
                <a:spcPts val="600"/>
              </a:spcAft>
              <a:buFont typeface="Wingdings" panose="05000000000000000000" pitchFamily="2" charset="2"/>
              <a:buChar char="Ø"/>
            </a:pPr>
            <a:r>
              <a:rPr lang="en-GB" dirty="0" smtClean="0"/>
              <a:t>Section 21 of the Litter Pollution Act 1997 (if necessary</a:t>
            </a:r>
            <a:r>
              <a:rPr lang="en-GB" dirty="0" smtClean="0"/>
              <a:t>)</a:t>
            </a:r>
          </a:p>
          <a:p>
            <a:pPr lvl="1">
              <a:spcBef>
                <a:spcPts val="600"/>
              </a:spcBef>
              <a:spcAft>
                <a:spcPts val="600"/>
              </a:spcAft>
              <a:buFont typeface="Wingdings" panose="05000000000000000000" pitchFamily="2" charset="2"/>
              <a:buChar char="Ø"/>
            </a:pPr>
            <a:r>
              <a:rPr lang="en-GB" dirty="0" smtClean="0"/>
              <a:t>Once </a:t>
            </a:r>
            <a:r>
              <a:rPr lang="en-IE" dirty="0" smtClean="0"/>
              <a:t>made</a:t>
            </a:r>
            <a:r>
              <a:rPr lang="en-IE" dirty="0"/>
              <a:t>, obligation to formally publish in the newspaper circulating in the area and in Iris Oifigiúil </a:t>
            </a:r>
            <a:endParaRPr lang="en-IE" dirty="0" smtClean="0"/>
          </a:p>
          <a:p>
            <a:pPr lvl="1">
              <a:spcBef>
                <a:spcPts val="600"/>
              </a:spcBef>
              <a:spcAft>
                <a:spcPts val="600"/>
              </a:spcAft>
              <a:buFont typeface="Wingdings" panose="05000000000000000000" pitchFamily="2" charset="2"/>
              <a:buChar char="Ø"/>
            </a:pPr>
            <a:r>
              <a:rPr lang="en-IE" dirty="0" smtClean="0"/>
              <a:t>Issue </a:t>
            </a:r>
            <a:r>
              <a:rPr lang="en-IE" dirty="0"/>
              <a:t>to the appropriate Minister(s) and Superintendent of Garda Divisions</a:t>
            </a:r>
            <a:r>
              <a:rPr lang="en-IE" dirty="0" smtClean="0"/>
              <a:t>.</a:t>
            </a:r>
          </a:p>
          <a:p>
            <a:pPr lvl="1">
              <a:spcBef>
                <a:spcPts val="600"/>
              </a:spcBef>
              <a:spcAft>
                <a:spcPts val="600"/>
              </a:spcAft>
              <a:buFont typeface="Wingdings" panose="05000000000000000000" pitchFamily="2" charset="2"/>
              <a:buChar char="Ø"/>
            </a:pPr>
            <a:r>
              <a:rPr lang="en-IE" dirty="0" smtClean="0"/>
              <a:t>Effective </a:t>
            </a:r>
            <a:r>
              <a:rPr lang="en-IE" dirty="0"/>
              <a:t>no less that 30 days after the Bye-Laws are made. </a:t>
            </a:r>
          </a:p>
          <a:p>
            <a:pPr lvl="1">
              <a:spcBef>
                <a:spcPts val="600"/>
              </a:spcBef>
              <a:spcAft>
                <a:spcPts val="600"/>
              </a:spcAft>
              <a:buFont typeface="Wingdings" panose="05000000000000000000" pitchFamily="2" charset="2"/>
              <a:buChar char="Ø"/>
            </a:pPr>
            <a:endParaRPr lang="en-GB" dirty="0" smtClean="0"/>
          </a:p>
        </p:txBody>
      </p:sp>
    </p:spTree>
    <p:extLst>
      <p:ext uri="{BB962C8B-B14F-4D97-AF65-F5344CB8AC3E}">
        <p14:creationId xmlns:p14="http://schemas.microsoft.com/office/powerpoint/2010/main" val="1384671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315" y="116632"/>
            <a:ext cx="8229600" cy="1143000"/>
          </a:xfrm>
        </p:spPr>
        <p:txBody>
          <a:bodyPr>
            <a:normAutofit fontScale="90000"/>
          </a:bodyPr>
          <a:lstStyle/>
          <a:p>
            <a:r>
              <a:rPr lang="en-IE" dirty="0" smtClean="0"/>
              <a:t>Waste Presentation ByeLaw Adoption</a:t>
            </a:r>
          </a:p>
        </p:txBody>
      </p:sp>
      <p:sp>
        <p:nvSpPr>
          <p:cNvPr id="5" name="Rectangle 4"/>
          <p:cNvSpPr/>
          <p:nvPr/>
        </p:nvSpPr>
        <p:spPr>
          <a:xfrm>
            <a:off x="0" y="1372064"/>
            <a:ext cx="509867" cy="4208897"/>
          </a:xfrm>
          <a:prstGeom prst="rect">
            <a:avLst/>
          </a:prstGeom>
          <a:solidFill>
            <a:srgbClr val="604A7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2339753" y="1196752"/>
            <a:ext cx="4661139"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Agree Draft ByeLaw Text</a:t>
            </a:r>
            <a:endParaRPr lang="en-IE" sz="2000" b="1" dirty="0"/>
          </a:p>
        </p:txBody>
      </p:sp>
      <p:sp>
        <p:nvSpPr>
          <p:cNvPr id="7" name="Right Arrow 6"/>
          <p:cNvSpPr/>
          <p:nvPr/>
        </p:nvSpPr>
        <p:spPr>
          <a:xfrm rot="5400000" flipV="1">
            <a:off x="2105085" y="1821150"/>
            <a:ext cx="707136" cy="322442"/>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Right Arrow 12"/>
          <p:cNvSpPr/>
          <p:nvPr/>
        </p:nvSpPr>
        <p:spPr>
          <a:xfrm rot="5400000">
            <a:off x="6311021" y="1833998"/>
            <a:ext cx="714552" cy="304162"/>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Rounded Rectangle 11"/>
          <p:cNvSpPr/>
          <p:nvPr/>
        </p:nvSpPr>
        <p:spPr>
          <a:xfrm>
            <a:off x="1373963" y="2280801"/>
            <a:ext cx="1440160" cy="64807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Newspaper </a:t>
            </a:r>
          </a:p>
          <a:p>
            <a:pPr algn="ctr"/>
            <a:r>
              <a:rPr lang="en-GB" dirty="0" smtClean="0">
                <a:solidFill>
                  <a:schemeClr val="tx1"/>
                </a:solidFill>
              </a:rPr>
              <a:t>Notice</a:t>
            </a:r>
            <a:endParaRPr lang="en-IE" dirty="0">
              <a:solidFill>
                <a:schemeClr val="tx1"/>
              </a:solidFill>
            </a:endParaRPr>
          </a:p>
        </p:txBody>
      </p:sp>
      <p:sp>
        <p:nvSpPr>
          <p:cNvPr id="15" name="Rounded Rectangle 14"/>
          <p:cNvSpPr/>
          <p:nvPr/>
        </p:nvSpPr>
        <p:spPr>
          <a:xfrm>
            <a:off x="6228184" y="2350384"/>
            <a:ext cx="1800200" cy="100660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Copy to Minister &amp; Superintendents of Garda Districts</a:t>
            </a:r>
            <a:endParaRPr lang="en-IE" sz="1600" dirty="0">
              <a:solidFill>
                <a:schemeClr val="tx1"/>
              </a:solidFill>
            </a:endParaRPr>
          </a:p>
        </p:txBody>
      </p:sp>
      <p:sp>
        <p:nvSpPr>
          <p:cNvPr id="14" name="Down Arrow 13"/>
          <p:cNvSpPr/>
          <p:nvPr/>
        </p:nvSpPr>
        <p:spPr>
          <a:xfrm>
            <a:off x="4211960" y="1736243"/>
            <a:ext cx="245710" cy="169275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2627784" y="3580874"/>
            <a:ext cx="3600400" cy="36004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Consideration of Submissions</a:t>
            </a:r>
            <a:endParaRPr lang="en-IE" dirty="0"/>
          </a:p>
        </p:txBody>
      </p:sp>
      <p:sp>
        <p:nvSpPr>
          <p:cNvPr id="18" name="Rectangle 17"/>
          <p:cNvSpPr/>
          <p:nvPr/>
        </p:nvSpPr>
        <p:spPr>
          <a:xfrm>
            <a:off x="2627784" y="4211162"/>
            <a:ext cx="3600400" cy="3600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Incorporation of Amendments</a:t>
            </a:r>
            <a:endParaRPr lang="en-IE" dirty="0"/>
          </a:p>
        </p:txBody>
      </p:sp>
      <p:sp>
        <p:nvSpPr>
          <p:cNvPr id="19" name="Rectangle 18"/>
          <p:cNvSpPr/>
          <p:nvPr/>
        </p:nvSpPr>
        <p:spPr>
          <a:xfrm>
            <a:off x="2627784" y="4813510"/>
            <a:ext cx="3600400" cy="3600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Approval by Members</a:t>
            </a:r>
            <a:endParaRPr lang="en-IE" dirty="0">
              <a:solidFill>
                <a:schemeClr val="tx1"/>
              </a:solidFill>
            </a:endParaRPr>
          </a:p>
        </p:txBody>
      </p:sp>
      <p:sp>
        <p:nvSpPr>
          <p:cNvPr id="20" name="Rectangle 19"/>
          <p:cNvSpPr/>
          <p:nvPr/>
        </p:nvSpPr>
        <p:spPr>
          <a:xfrm>
            <a:off x="2627784" y="5400941"/>
            <a:ext cx="3600400" cy="36004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Finalised Bye</a:t>
            </a:r>
            <a:r>
              <a:rPr lang="en-GB" dirty="0">
                <a:solidFill>
                  <a:schemeClr val="tx1"/>
                </a:solidFill>
              </a:rPr>
              <a:t>-</a:t>
            </a:r>
            <a:r>
              <a:rPr lang="en-GB" dirty="0" smtClean="0">
                <a:solidFill>
                  <a:schemeClr val="tx1"/>
                </a:solidFill>
              </a:rPr>
              <a:t>Law Text</a:t>
            </a:r>
            <a:endParaRPr lang="en-IE" dirty="0">
              <a:solidFill>
                <a:schemeClr val="tx1"/>
              </a:solidFill>
            </a:endParaRPr>
          </a:p>
        </p:txBody>
      </p:sp>
      <p:sp>
        <p:nvSpPr>
          <p:cNvPr id="17" name="Oval 16"/>
          <p:cNvSpPr/>
          <p:nvPr/>
        </p:nvSpPr>
        <p:spPr>
          <a:xfrm>
            <a:off x="1043608" y="5927013"/>
            <a:ext cx="1879830" cy="7050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Newspaper Notice</a:t>
            </a:r>
            <a:endParaRPr lang="en-IE" sz="1600" dirty="0"/>
          </a:p>
        </p:txBody>
      </p:sp>
      <p:sp>
        <p:nvSpPr>
          <p:cNvPr id="22" name="Oval 21"/>
          <p:cNvSpPr/>
          <p:nvPr/>
        </p:nvSpPr>
        <p:spPr>
          <a:xfrm>
            <a:off x="3299300" y="6030736"/>
            <a:ext cx="1776756" cy="68438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Notice in Iris </a:t>
            </a:r>
            <a:r>
              <a:rPr lang="en-GB" sz="1600" dirty="0" err="1" smtClean="0"/>
              <a:t>Oifigiuil</a:t>
            </a:r>
            <a:endParaRPr lang="en-IE" sz="1600" dirty="0"/>
          </a:p>
        </p:txBody>
      </p:sp>
      <p:sp>
        <p:nvSpPr>
          <p:cNvPr id="23" name="Oval 22"/>
          <p:cNvSpPr/>
          <p:nvPr/>
        </p:nvSpPr>
        <p:spPr>
          <a:xfrm>
            <a:off x="5421622" y="5978827"/>
            <a:ext cx="1742666" cy="73629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bg1"/>
                </a:solidFill>
              </a:rPr>
              <a:t>Minister </a:t>
            </a:r>
            <a:r>
              <a:rPr lang="en-GB" sz="1200" dirty="0">
                <a:solidFill>
                  <a:schemeClr val="bg1"/>
                </a:solidFill>
              </a:rPr>
              <a:t>&amp; Superintendents of Garda Districts</a:t>
            </a:r>
            <a:endParaRPr lang="en-IE" sz="1200" dirty="0">
              <a:solidFill>
                <a:schemeClr val="bg1"/>
              </a:solidFill>
            </a:endParaRPr>
          </a:p>
        </p:txBody>
      </p:sp>
      <p:sp>
        <p:nvSpPr>
          <p:cNvPr id="21" name="Down Arrow 20"/>
          <p:cNvSpPr/>
          <p:nvPr/>
        </p:nvSpPr>
        <p:spPr>
          <a:xfrm>
            <a:off x="4258855" y="3940914"/>
            <a:ext cx="198815" cy="2702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Down Arrow 24"/>
          <p:cNvSpPr/>
          <p:nvPr/>
        </p:nvSpPr>
        <p:spPr>
          <a:xfrm>
            <a:off x="4273037" y="4564796"/>
            <a:ext cx="198815" cy="2702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Down Arrow 25"/>
          <p:cNvSpPr/>
          <p:nvPr/>
        </p:nvSpPr>
        <p:spPr>
          <a:xfrm>
            <a:off x="4292572" y="5183095"/>
            <a:ext cx="198815" cy="2702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Down Arrow 23"/>
          <p:cNvSpPr/>
          <p:nvPr/>
        </p:nvSpPr>
        <p:spPr>
          <a:xfrm>
            <a:off x="2225422" y="2928873"/>
            <a:ext cx="114332" cy="21784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1043608" y="3146719"/>
            <a:ext cx="2376264" cy="210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Two Months</a:t>
            </a:r>
            <a:endParaRPr lang="en-IE" dirty="0"/>
          </a:p>
        </p:txBody>
      </p:sp>
      <p:sp>
        <p:nvSpPr>
          <p:cNvPr id="29" name="Down Arrow 28"/>
          <p:cNvSpPr/>
          <p:nvPr/>
        </p:nvSpPr>
        <p:spPr>
          <a:xfrm>
            <a:off x="2995060" y="3371479"/>
            <a:ext cx="114332" cy="21784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Down Arrow 29"/>
          <p:cNvSpPr/>
          <p:nvPr/>
        </p:nvSpPr>
        <p:spPr>
          <a:xfrm>
            <a:off x="2639276" y="5760734"/>
            <a:ext cx="174848" cy="33256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Down Arrow 30"/>
          <p:cNvSpPr/>
          <p:nvPr/>
        </p:nvSpPr>
        <p:spPr>
          <a:xfrm>
            <a:off x="4273037" y="5760733"/>
            <a:ext cx="174848" cy="33256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Down Arrow 31"/>
          <p:cNvSpPr/>
          <p:nvPr/>
        </p:nvSpPr>
        <p:spPr>
          <a:xfrm>
            <a:off x="5906798" y="5726707"/>
            <a:ext cx="174848" cy="33256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618260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50106"/>
          </a:xfrm>
        </p:spPr>
        <p:txBody>
          <a:bodyPr>
            <a:normAutofit fontScale="90000"/>
          </a:bodyPr>
          <a:lstStyle/>
          <a:p>
            <a:r>
              <a:rPr lang="en-IE" dirty="0" smtClean="0"/>
              <a:t>Waste Presentation ByeLaw Template</a:t>
            </a:r>
          </a:p>
        </p:txBody>
      </p:sp>
      <p:sp>
        <p:nvSpPr>
          <p:cNvPr id="5" name="Rectangle 4"/>
          <p:cNvSpPr/>
          <p:nvPr/>
        </p:nvSpPr>
        <p:spPr>
          <a:xfrm>
            <a:off x="0" y="1372064"/>
            <a:ext cx="509867" cy="4208897"/>
          </a:xfrm>
          <a:prstGeom prst="rect">
            <a:avLst/>
          </a:prstGeom>
          <a:solidFill>
            <a:srgbClr val="604A7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10"/>
          <p:cNvSpPr>
            <a:spLocks noGrp="1"/>
          </p:cNvSpPr>
          <p:nvPr>
            <p:ph idx="1"/>
          </p:nvPr>
        </p:nvSpPr>
        <p:spPr>
          <a:xfrm>
            <a:off x="485182" y="908720"/>
            <a:ext cx="8551314" cy="5578741"/>
          </a:xfrm>
        </p:spPr>
        <p:txBody>
          <a:bodyPr>
            <a:normAutofit fontScale="62500" lnSpcReduction="20000"/>
          </a:bodyPr>
          <a:lstStyle/>
          <a:p>
            <a:pPr lvl="0">
              <a:lnSpc>
                <a:spcPct val="120000"/>
              </a:lnSpc>
              <a:spcBef>
                <a:spcPts val="600"/>
              </a:spcBef>
              <a:buFont typeface="Wingdings" panose="05000000000000000000" pitchFamily="2" charset="2"/>
              <a:buChar char="v"/>
            </a:pPr>
            <a:r>
              <a:rPr lang="en-GB" b="1" dirty="0" smtClean="0"/>
              <a:t>Interpretation </a:t>
            </a:r>
            <a:r>
              <a:rPr lang="en-GB" b="1" dirty="0"/>
              <a:t>and Definitions</a:t>
            </a:r>
          </a:p>
          <a:p>
            <a:pPr lvl="0">
              <a:lnSpc>
                <a:spcPct val="120000"/>
              </a:lnSpc>
              <a:spcBef>
                <a:spcPts val="600"/>
              </a:spcBef>
              <a:buFont typeface="Wingdings" panose="05000000000000000000" pitchFamily="2" charset="2"/>
              <a:buChar char="v"/>
            </a:pPr>
            <a:r>
              <a:rPr lang="en-GB" b="1" dirty="0" smtClean="0"/>
              <a:t>Obligation </a:t>
            </a:r>
            <a:r>
              <a:rPr lang="en-GB" b="1" dirty="0"/>
              <a:t>to Participate in a Waste Collection Service</a:t>
            </a:r>
          </a:p>
          <a:p>
            <a:pPr lvl="0">
              <a:lnSpc>
                <a:spcPct val="120000"/>
              </a:lnSpc>
              <a:spcBef>
                <a:spcPts val="600"/>
              </a:spcBef>
              <a:buFont typeface="Wingdings" panose="05000000000000000000" pitchFamily="2" charset="2"/>
              <a:buChar char="v"/>
            </a:pPr>
            <a:r>
              <a:rPr lang="en-GB" b="1" dirty="0" smtClean="0"/>
              <a:t>Maintenance </a:t>
            </a:r>
            <a:r>
              <a:rPr lang="en-GB" b="1" dirty="0"/>
              <a:t>and Management of Waste Containers</a:t>
            </a:r>
          </a:p>
          <a:p>
            <a:pPr lvl="0">
              <a:lnSpc>
                <a:spcPct val="120000"/>
              </a:lnSpc>
              <a:spcBef>
                <a:spcPts val="600"/>
              </a:spcBef>
              <a:buFont typeface="Wingdings" panose="05000000000000000000" pitchFamily="2" charset="2"/>
              <a:buChar char="v"/>
            </a:pPr>
            <a:r>
              <a:rPr lang="en-GB" b="1" dirty="0" smtClean="0"/>
              <a:t>Location </a:t>
            </a:r>
            <a:r>
              <a:rPr lang="en-GB" b="1" dirty="0"/>
              <a:t>for Container Storage</a:t>
            </a:r>
          </a:p>
          <a:p>
            <a:pPr lvl="0">
              <a:lnSpc>
                <a:spcPct val="120000"/>
              </a:lnSpc>
              <a:spcBef>
                <a:spcPts val="600"/>
              </a:spcBef>
              <a:buFont typeface="Wingdings" panose="05000000000000000000" pitchFamily="2" charset="2"/>
              <a:buChar char="v"/>
            </a:pPr>
            <a:r>
              <a:rPr lang="en-GB" b="1" dirty="0" smtClean="0"/>
              <a:t>Use </a:t>
            </a:r>
            <a:r>
              <a:rPr lang="en-GB" b="1" dirty="0"/>
              <a:t>of Waste Containers on Collection Day</a:t>
            </a:r>
          </a:p>
          <a:p>
            <a:pPr lvl="0">
              <a:lnSpc>
                <a:spcPct val="120000"/>
              </a:lnSpc>
              <a:spcBef>
                <a:spcPts val="600"/>
              </a:spcBef>
              <a:buFont typeface="Wingdings" panose="05000000000000000000" pitchFamily="2" charset="2"/>
              <a:buChar char="v"/>
            </a:pPr>
            <a:r>
              <a:rPr lang="en-GB" b="1" dirty="0" smtClean="0"/>
              <a:t>Collection </a:t>
            </a:r>
            <a:r>
              <a:rPr lang="en-GB" b="1" dirty="0"/>
              <a:t>Times and Container Removal</a:t>
            </a:r>
          </a:p>
          <a:p>
            <a:pPr lvl="0">
              <a:lnSpc>
                <a:spcPct val="120000"/>
              </a:lnSpc>
              <a:spcBef>
                <a:spcPts val="600"/>
              </a:spcBef>
              <a:buFont typeface="Wingdings" panose="05000000000000000000" pitchFamily="2" charset="2"/>
              <a:buChar char="v"/>
            </a:pPr>
            <a:r>
              <a:rPr lang="en-GB" b="1" dirty="0" smtClean="0"/>
              <a:t>Prohibited </a:t>
            </a:r>
            <a:r>
              <a:rPr lang="en-GB" b="1" dirty="0"/>
              <a:t>Waste Types</a:t>
            </a:r>
          </a:p>
          <a:p>
            <a:pPr lvl="0">
              <a:lnSpc>
                <a:spcPct val="120000"/>
              </a:lnSpc>
              <a:spcBef>
                <a:spcPts val="600"/>
              </a:spcBef>
              <a:buFont typeface="Wingdings" panose="05000000000000000000" pitchFamily="2" charset="2"/>
              <a:buChar char="v"/>
            </a:pPr>
            <a:r>
              <a:rPr lang="en-GB" b="1" dirty="0" smtClean="0"/>
              <a:t>Segregation </a:t>
            </a:r>
            <a:r>
              <a:rPr lang="en-GB" b="1" dirty="0"/>
              <a:t>of Household Waste and Contamination </a:t>
            </a:r>
            <a:r>
              <a:rPr lang="en-GB" b="1" dirty="0" smtClean="0"/>
              <a:t>Prevention</a:t>
            </a:r>
          </a:p>
          <a:p>
            <a:pPr lvl="0">
              <a:lnSpc>
                <a:spcPct val="120000"/>
              </a:lnSpc>
              <a:spcBef>
                <a:spcPts val="600"/>
              </a:spcBef>
              <a:buFont typeface="Wingdings" panose="05000000000000000000" pitchFamily="2" charset="2"/>
              <a:buChar char="v"/>
            </a:pPr>
            <a:r>
              <a:rPr lang="en-GB" b="1" dirty="0" smtClean="0"/>
              <a:t>Additional </a:t>
            </a:r>
            <a:r>
              <a:rPr lang="en-GB" b="1" dirty="0"/>
              <a:t>Provisions for Householders not availing of a Kerbside Collection Service </a:t>
            </a:r>
          </a:p>
          <a:p>
            <a:pPr lvl="0">
              <a:lnSpc>
                <a:spcPct val="120000"/>
              </a:lnSpc>
              <a:spcBef>
                <a:spcPts val="600"/>
              </a:spcBef>
              <a:buFont typeface="Wingdings" panose="05000000000000000000" pitchFamily="2" charset="2"/>
              <a:buChar char="v"/>
            </a:pPr>
            <a:r>
              <a:rPr lang="en-GB" b="1" dirty="0" smtClean="0"/>
              <a:t>Provisions </a:t>
            </a:r>
            <a:r>
              <a:rPr lang="en-GB" b="1" dirty="0"/>
              <a:t>affecting </a:t>
            </a:r>
            <a:r>
              <a:rPr lang="en-GB" b="1" dirty="0" smtClean="0"/>
              <a:t>Multi-User </a:t>
            </a:r>
            <a:r>
              <a:rPr lang="en-GB" b="1" dirty="0"/>
              <a:t>Buildings, Apartment Blocks, etc </a:t>
            </a:r>
          </a:p>
          <a:p>
            <a:pPr lvl="0">
              <a:lnSpc>
                <a:spcPct val="120000"/>
              </a:lnSpc>
              <a:spcBef>
                <a:spcPts val="600"/>
              </a:spcBef>
              <a:buFont typeface="Wingdings" panose="05000000000000000000" pitchFamily="2" charset="2"/>
              <a:buChar char="v"/>
            </a:pPr>
            <a:r>
              <a:rPr lang="en-GB" b="1" dirty="0" smtClean="0"/>
              <a:t>Interference </a:t>
            </a:r>
            <a:r>
              <a:rPr lang="en-GB" b="1" dirty="0"/>
              <a:t>with Orderly Waste Collection</a:t>
            </a:r>
          </a:p>
          <a:p>
            <a:pPr lvl="0">
              <a:lnSpc>
                <a:spcPct val="120000"/>
              </a:lnSpc>
              <a:spcBef>
                <a:spcPts val="600"/>
              </a:spcBef>
              <a:buFont typeface="Wingdings" panose="05000000000000000000" pitchFamily="2" charset="2"/>
              <a:buChar char="v"/>
            </a:pPr>
            <a:r>
              <a:rPr lang="en-GB" b="1" dirty="0" smtClean="0"/>
              <a:t>Additional </a:t>
            </a:r>
            <a:r>
              <a:rPr lang="en-GB" b="1" dirty="0"/>
              <a:t>Provisions for Commercial Waste</a:t>
            </a:r>
          </a:p>
          <a:p>
            <a:pPr lvl="0">
              <a:lnSpc>
                <a:spcPct val="120000"/>
              </a:lnSpc>
              <a:spcBef>
                <a:spcPts val="600"/>
              </a:spcBef>
              <a:buFont typeface="Wingdings" panose="05000000000000000000" pitchFamily="2" charset="2"/>
              <a:buChar char="v"/>
            </a:pPr>
            <a:r>
              <a:rPr lang="en-GB" b="1" dirty="0" smtClean="0"/>
              <a:t>Enforcement </a:t>
            </a:r>
            <a:r>
              <a:rPr lang="en-GB" b="1" dirty="0"/>
              <a:t>Provisions/Fixed Payment Notices</a:t>
            </a:r>
            <a:r>
              <a:rPr lang="en-GB" b="1" dirty="0" smtClean="0"/>
              <a:t>.</a:t>
            </a:r>
            <a:endParaRPr lang="en-GB" b="1" dirty="0"/>
          </a:p>
        </p:txBody>
      </p:sp>
    </p:spTree>
    <p:extLst>
      <p:ext uri="{BB962C8B-B14F-4D97-AF65-F5344CB8AC3E}">
        <p14:creationId xmlns:p14="http://schemas.microsoft.com/office/powerpoint/2010/main" val="1511273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393980"/>
          </a:xfrm>
        </p:spPr>
        <p:txBody>
          <a:bodyPr>
            <a:normAutofit fontScale="90000"/>
          </a:bodyPr>
          <a:lstStyle/>
          <a:p>
            <a:pPr lvl="0">
              <a:lnSpc>
                <a:spcPct val="120000"/>
              </a:lnSpc>
              <a:spcBef>
                <a:spcPts val="600"/>
              </a:spcBef>
            </a:pPr>
            <a:r>
              <a:rPr lang="en-GB" sz="3200" b="1" dirty="0">
                <a:latin typeface="Segoe UI Semibold" panose="020B0702040204020203" pitchFamily="34" charset="0"/>
                <a:cs typeface="Segoe UI Semibold" panose="020B0702040204020203" pitchFamily="34" charset="0"/>
              </a:rPr>
              <a:t/>
            </a:r>
            <a:br>
              <a:rPr lang="en-GB" sz="3200" b="1" dirty="0">
                <a:latin typeface="Segoe UI Semibold" panose="020B0702040204020203" pitchFamily="34" charset="0"/>
                <a:cs typeface="Segoe UI Semibold" panose="020B0702040204020203" pitchFamily="34" charset="0"/>
              </a:rPr>
            </a:br>
            <a:r>
              <a:rPr lang="en-GB" sz="3200" b="1" dirty="0" smtClean="0">
                <a:latin typeface="Segoe UI Semibold" panose="020B0702040204020203" pitchFamily="34" charset="0"/>
                <a:cs typeface="Segoe UI Semibold" panose="020B0702040204020203" pitchFamily="34" charset="0"/>
              </a:rPr>
              <a:t>Obligation to Participate </a:t>
            </a:r>
            <a:r>
              <a:rPr lang="en-GB" sz="3200" b="1" dirty="0">
                <a:latin typeface="Segoe UI Semibold" panose="020B0702040204020203" pitchFamily="34" charset="0"/>
                <a:cs typeface="Segoe UI Semibold" panose="020B0702040204020203" pitchFamily="34" charset="0"/>
              </a:rPr>
              <a:t>in a Waste Collection Service</a:t>
            </a:r>
          </a:p>
        </p:txBody>
      </p:sp>
      <p:sp>
        <p:nvSpPr>
          <p:cNvPr id="5" name="Rectangle 4"/>
          <p:cNvSpPr/>
          <p:nvPr/>
        </p:nvSpPr>
        <p:spPr>
          <a:xfrm>
            <a:off x="0" y="1372064"/>
            <a:ext cx="509867" cy="4208897"/>
          </a:xfrm>
          <a:prstGeom prst="rect">
            <a:avLst/>
          </a:prstGeom>
          <a:solidFill>
            <a:srgbClr val="604A7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10"/>
          <p:cNvSpPr>
            <a:spLocks noGrp="1"/>
          </p:cNvSpPr>
          <p:nvPr>
            <p:ph idx="1"/>
          </p:nvPr>
        </p:nvSpPr>
        <p:spPr>
          <a:xfrm>
            <a:off x="523074" y="1916832"/>
            <a:ext cx="8551314" cy="4464496"/>
          </a:xfrm>
        </p:spPr>
        <p:txBody>
          <a:bodyPr>
            <a:normAutofit/>
          </a:bodyPr>
          <a:lstStyle/>
          <a:p>
            <a:pPr marL="0" lvl="0" indent="0">
              <a:lnSpc>
                <a:spcPct val="120000"/>
              </a:lnSpc>
              <a:spcBef>
                <a:spcPts val="600"/>
              </a:spcBef>
              <a:buNone/>
            </a:pPr>
            <a:endParaRPr lang="en-GB" b="1" dirty="0"/>
          </a:p>
        </p:txBody>
      </p:sp>
      <p:sp>
        <p:nvSpPr>
          <p:cNvPr id="6" name="AutoShape 4" descr="Image result for Washing your wheelie b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3" name="Picture 12" descr="Image result for a waste collection service cartoo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6580" y="2417112"/>
            <a:ext cx="3130550" cy="2347595"/>
          </a:xfrm>
          <a:prstGeom prst="rect">
            <a:avLst/>
          </a:prstGeom>
          <a:noFill/>
          <a:ln>
            <a:noFill/>
          </a:ln>
        </p:spPr>
      </p:pic>
      <p:sp>
        <p:nvSpPr>
          <p:cNvPr id="4" name="TextBox 3"/>
          <p:cNvSpPr txBox="1"/>
          <p:nvPr/>
        </p:nvSpPr>
        <p:spPr>
          <a:xfrm>
            <a:off x="611560" y="4581129"/>
            <a:ext cx="2232248" cy="369332"/>
          </a:xfrm>
          <a:prstGeom prst="rect">
            <a:avLst/>
          </a:prstGeom>
          <a:noFill/>
        </p:spPr>
        <p:txBody>
          <a:bodyPr wrap="square" rtlCol="0">
            <a:spAutoFit/>
          </a:bodyPr>
          <a:lstStyle/>
          <a:p>
            <a:r>
              <a:rPr lang="en-GB" dirty="0" smtClean="0"/>
              <a:t>Authorised Collector</a:t>
            </a:r>
            <a:endParaRPr lang="en-IE" dirty="0"/>
          </a:p>
        </p:txBody>
      </p:sp>
      <p:pic>
        <p:nvPicPr>
          <p:cNvPr id="2050"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8291" y="2495541"/>
            <a:ext cx="2367417" cy="157904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367909" y="3968353"/>
            <a:ext cx="2232248" cy="923330"/>
          </a:xfrm>
          <a:prstGeom prst="rect">
            <a:avLst/>
          </a:prstGeom>
          <a:noFill/>
        </p:spPr>
        <p:txBody>
          <a:bodyPr wrap="square" rtlCol="0">
            <a:spAutoFit/>
          </a:bodyPr>
          <a:lstStyle/>
          <a:p>
            <a:r>
              <a:rPr lang="en-GB" dirty="0" smtClean="0"/>
              <a:t>Bin Sharing with consent of householder</a:t>
            </a:r>
            <a:endParaRPr lang="en-IE" dirty="0"/>
          </a:p>
        </p:txBody>
      </p:sp>
      <p:pic>
        <p:nvPicPr>
          <p:cNvPr id="15" name="Picture 14" descr="Image result for Car boot with  bags of wast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8534" y="2178864"/>
            <a:ext cx="1759585" cy="2076450"/>
          </a:xfrm>
          <a:prstGeom prst="rect">
            <a:avLst/>
          </a:prstGeom>
          <a:noFill/>
          <a:ln>
            <a:noFill/>
          </a:ln>
        </p:spPr>
      </p:pic>
      <p:sp>
        <p:nvSpPr>
          <p:cNvPr id="16" name="TextBox 15"/>
          <p:cNvSpPr txBox="1"/>
          <p:nvPr/>
        </p:nvSpPr>
        <p:spPr>
          <a:xfrm>
            <a:off x="6424026" y="4401071"/>
            <a:ext cx="2232248" cy="646331"/>
          </a:xfrm>
          <a:prstGeom prst="rect">
            <a:avLst/>
          </a:prstGeom>
          <a:noFill/>
        </p:spPr>
        <p:txBody>
          <a:bodyPr wrap="square" rtlCol="0">
            <a:spAutoFit/>
          </a:bodyPr>
          <a:lstStyle/>
          <a:p>
            <a:r>
              <a:rPr lang="en-GB" dirty="0" smtClean="0"/>
              <a:t>Deliver directly to an authorised site</a:t>
            </a:r>
            <a:endParaRPr lang="en-IE" dirty="0"/>
          </a:p>
        </p:txBody>
      </p:sp>
    </p:spTree>
    <p:extLst>
      <p:ext uri="{BB962C8B-B14F-4D97-AF65-F5344CB8AC3E}">
        <p14:creationId xmlns:p14="http://schemas.microsoft.com/office/powerpoint/2010/main" val="2813286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1934</TotalTime>
  <Words>932</Words>
  <Application>Microsoft Office PowerPoint</Application>
  <PresentationFormat>On-screen Show (4:3)</PresentationFormat>
  <Paragraphs>141</Paragraphs>
  <Slides>23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 Black</vt:lpstr>
      <vt:lpstr>Calibri</vt:lpstr>
      <vt:lpstr>Segoe UI Semibold</vt:lpstr>
      <vt:lpstr>Times New Roman</vt:lpstr>
      <vt:lpstr>Wingdings</vt:lpstr>
      <vt:lpstr>Office Theme</vt:lpstr>
      <vt:lpstr>Draft WASTE MANAGEMENT  (STORAGE, PRESENTATION AND SEGREGATION OF HOUSEHOLD AND COMMERCIAL WASTE) BYE-LAWS 2018    </vt:lpstr>
      <vt:lpstr>Why New Bye-Laws?</vt:lpstr>
      <vt:lpstr>Why New Bye-Laws?</vt:lpstr>
      <vt:lpstr>Waste Bye-Laws - Why</vt:lpstr>
      <vt:lpstr>Why New Bye-Laws?  Greater Participation in Waste Collection Services </vt:lpstr>
      <vt:lpstr>Making Bye-Law Statutory Process</vt:lpstr>
      <vt:lpstr>Waste Presentation ByeLaw Adoption</vt:lpstr>
      <vt:lpstr>Waste Presentation ByeLaw Template</vt:lpstr>
      <vt:lpstr> Obligation to Participate in a Waste Collection Service</vt:lpstr>
      <vt:lpstr>Waste ByeLaws Additional Tool for Enforcement</vt:lpstr>
      <vt:lpstr>  Maintenance and Management of Waste Containers</vt:lpstr>
      <vt:lpstr> Location for Container Storage</vt:lpstr>
      <vt:lpstr> Use of  Containers on Collection Day</vt:lpstr>
      <vt:lpstr>Collection Time &amp; Container Removal </vt:lpstr>
      <vt:lpstr>What Goes in Your Recycling Bin</vt:lpstr>
      <vt:lpstr>Prohibited Waste Types</vt:lpstr>
      <vt:lpstr> Segregation</vt:lpstr>
      <vt:lpstr>Provisions affecting Multi-user Buildings, Apartment Blocks, etc </vt:lpstr>
      <vt:lpstr>Orderly Collection</vt:lpstr>
      <vt:lpstr>Additional Provisions for Commercial Waste</vt:lpstr>
      <vt:lpstr>Waste Presentation Bye-Law Enforcement</vt:lpstr>
      <vt:lpstr>Conclusion</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philippa.king;Hugh Coughlan</dc:creator>
  <cp:lastModifiedBy>Mary Maguire - Environment</cp:lastModifiedBy>
  <cp:revision>129</cp:revision>
  <cp:lastPrinted>2018-08-27T10:44:32Z</cp:lastPrinted>
  <dcterms:created xsi:type="dcterms:W3CDTF">2017-10-24T08:00:10Z</dcterms:created>
  <dcterms:modified xsi:type="dcterms:W3CDTF">2018-09-27T14:59:43Z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