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306" r:id="rId3"/>
    <p:sldId id="305" r:id="rId4"/>
    <p:sldId id="258" r:id="rId5"/>
    <p:sldId id="302" r:id="rId6"/>
    <p:sldId id="268" r:id="rId7"/>
    <p:sldId id="269" r:id="rId8"/>
    <p:sldId id="303" r:id="rId9"/>
    <p:sldId id="270" r:id="rId10"/>
    <p:sldId id="304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6BF4-86D6-4997-B325-1D75EA08AD7E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1A82-9A8E-48EC-9D89-EA9B6AB93C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387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20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477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70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1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1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61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83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60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07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33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EB4D-905E-4893-AE0A-34851A8B8E85}" type="datetimeFigureOut">
              <a:rPr lang="en-IE" smtClean="0"/>
              <a:t>24/09/2018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2019-8E48-4DF3-B5AD-273A550E8C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4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72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65723" y="2836983"/>
            <a:ext cx="829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SHD Application</a:t>
            </a:r>
          </a:p>
          <a:p>
            <a:r>
              <a:rPr lang="en-IE" sz="3200" dirty="0" smtClean="0">
                <a:solidFill>
                  <a:schemeClr val="bg2">
                    <a:lumMod val="75000"/>
                  </a:schemeClr>
                </a:solidFill>
              </a:rPr>
              <a:t>Cooldown Commons</a:t>
            </a:r>
            <a:endParaRPr lang="en-IE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6323" y="2751026"/>
            <a:ext cx="3506662" cy="156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5" y="6209289"/>
            <a:ext cx="603494" cy="570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6445" y="5617250"/>
            <a:ext cx="246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Jason Frehill A/Senior Planner</a:t>
            </a:r>
          </a:p>
        </p:txBody>
      </p:sp>
    </p:spTree>
    <p:extLst>
      <p:ext uri="{BB962C8B-B14F-4D97-AF65-F5344CB8AC3E}">
        <p14:creationId xmlns:p14="http://schemas.microsoft.com/office/powerpoint/2010/main" val="25642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72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65723" y="2836983"/>
            <a:ext cx="829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IE" sz="3200" dirty="0" smtClean="0">
                <a:solidFill>
                  <a:schemeClr val="bg2">
                    <a:lumMod val="75000"/>
                  </a:schemeClr>
                </a:solidFill>
              </a:rPr>
              <a:t>Questions</a:t>
            </a:r>
            <a:endParaRPr lang="en-IE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6323" y="2751015"/>
            <a:ext cx="1716939" cy="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5" y="6209289"/>
            <a:ext cx="603494" cy="5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68174" y="1081994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474" y="1531215"/>
            <a:ext cx="41488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Timelines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1600" dirty="0" smtClean="0"/>
              <a:t>22/8/18: SHD Lodged;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1600" dirty="0" smtClean="0"/>
              <a:t>5 Week Observation </a:t>
            </a:r>
            <a:r>
              <a:rPr lang="en-IE" sz="1600" dirty="0"/>
              <a:t>P</a:t>
            </a:r>
            <a:r>
              <a:rPr lang="en-IE" sz="1600" dirty="0" smtClean="0"/>
              <a:t>eriod;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1600" dirty="0" smtClean="0"/>
              <a:t>8 Week Report Period by SDCC;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1600" dirty="0" smtClean="0"/>
              <a:t>16 Week Decision Issued by ABP. </a:t>
            </a:r>
          </a:p>
          <a:p>
            <a:endParaRPr lang="en-IE" sz="1600" dirty="0" smtClean="0"/>
          </a:p>
          <a:p>
            <a:endParaRPr lang="en-I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5" y="6209289"/>
            <a:ext cx="603494" cy="57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" y="265439"/>
            <a:ext cx="707002" cy="707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74" y="1161883"/>
            <a:ext cx="421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SHD Proposal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5214" t="38528" r="59399" b="24701"/>
          <a:stretch/>
        </p:blipFill>
        <p:spPr>
          <a:xfrm>
            <a:off x="5610360" y="3907691"/>
            <a:ext cx="3209340" cy="2157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299" t="39440" r="59658" b="25308"/>
          <a:stretch/>
        </p:blipFill>
        <p:spPr>
          <a:xfrm>
            <a:off x="5610360" y="1346549"/>
            <a:ext cx="3205286" cy="21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68174" y="1081994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474" y="1468692"/>
            <a:ext cx="53133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Consultations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/>
              <a:t>Section 247 Pre-planning meetings took place with SDCC on 14th December 2017 (SPP011/17) and 26th April 2018 (SPP005/18).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/>
              <a:t>A  pre-planning meeting was held on 21st June 2018 with An </a:t>
            </a:r>
            <a:r>
              <a:rPr lang="en-IE" sz="1600" dirty="0" err="1"/>
              <a:t>Bord</a:t>
            </a:r>
            <a:r>
              <a:rPr lang="en-IE" sz="1600" dirty="0"/>
              <a:t> </a:t>
            </a:r>
            <a:r>
              <a:rPr lang="en-IE" sz="1600" dirty="0" err="1"/>
              <a:t>Pleanala</a:t>
            </a:r>
            <a:r>
              <a:rPr lang="en-IE" sz="1600" dirty="0"/>
              <a:t>, the applicant and South Dublin County Council.</a:t>
            </a:r>
          </a:p>
          <a:p>
            <a:pPr>
              <a:lnSpc>
                <a:spcPct val="200000"/>
              </a:lnSpc>
            </a:pPr>
            <a:r>
              <a:rPr lang="en-IE" b="1" dirty="0" smtClean="0">
                <a:solidFill>
                  <a:srgbClr val="0070C0"/>
                </a:solidFill>
              </a:rPr>
              <a:t>ABP Comments</a:t>
            </a:r>
            <a:endParaRPr lang="en-IE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Development strategy</a:t>
            </a: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Urban </a:t>
            </a:r>
            <a:r>
              <a:rPr lang="en-IE" sz="1600" dirty="0"/>
              <a:t>Design including residential amenity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Green </a:t>
            </a:r>
            <a:r>
              <a:rPr lang="en-IE" sz="1600" dirty="0"/>
              <a:t>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Waste </a:t>
            </a:r>
            <a:r>
              <a:rPr lang="en-IE" sz="1600" dirty="0"/>
              <a:t>water 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Surface </a:t>
            </a:r>
            <a:r>
              <a:rPr lang="en-IE" sz="1600" dirty="0"/>
              <a:t>water management and risk of flooding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/>
          </a:p>
          <a:p>
            <a:r>
              <a:rPr lang="en-IE" sz="1600" b="1" dirty="0" smtClean="0">
                <a:solidFill>
                  <a:srgbClr val="0070C0"/>
                </a:solidFill>
              </a:rPr>
              <a:t>Other Comments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School </a:t>
            </a:r>
            <a:r>
              <a:rPr lang="en-IE" sz="1600" dirty="0"/>
              <a:t>C</a:t>
            </a:r>
            <a:r>
              <a:rPr lang="en-IE" sz="1600" dirty="0" smtClean="0"/>
              <a:t>apacity </a:t>
            </a:r>
            <a:r>
              <a:rPr lang="en-IE" sz="1600" dirty="0"/>
              <a:t>D</a:t>
            </a:r>
            <a:r>
              <a:rPr lang="en-IE" sz="1600" dirty="0" smtClean="0"/>
              <a:t>emand Analysis; TIA; Phasing; Undergrounding of ESB. </a:t>
            </a: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/>
          </a:p>
          <a:p>
            <a:endParaRPr lang="en-IE" sz="1600" dirty="0" smtClean="0"/>
          </a:p>
          <a:p>
            <a:endParaRPr lang="en-I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5" y="6209289"/>
            <a:ext cx="603494" cy="57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" y="265439"/>
            <a:ext cx="707002" cy="707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74" y="1161883"/>
            <a:ext cx="421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SHD Proposal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5214" t="38528" r="59399" b="24701"/>
          <a:stretch/>
        </p:blipFill>
        <p:spPr>
          <a:xfrm>
            <a:off x="5610360" y="3907691"/>
            <a:ext cx="3209340" cy="2157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299" t="39440" r="59658" b="25308"/>
          <a:stretch/>
        </p:blipFill>
        <p:spPr>
          <a:xfrm>
            <a:off x="5610360" y="1346549"/>
            <a:ext cx="3205286" cy="21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68174" y="1081994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474" y="1531215"/>
            <a:ext cx="56089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Proposed Development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459 Residential Units:</a:t>
            </a:r>
          </a:p>
          <a:p>
            <a:pPr marL="285750" indent="-285750">
              <a:buFontTx/>
              <a:buChar char="-"/>
            </a:pPr>
            <a:r>
              <a:rPr lang="en-IE" sz="1600" dirty="0" smtClean="0"/>
              <a:t>294 Apartments </a:t>
            </a:r>
          </a:p>
          <a:p>
            <a:pPr marL="285750" indent="-285750">
              <a:buFontTx/>
              <a:buChar char="-"/>
            </a:pPr>
            <a:r>
              <a:rPr lang="en-IE" sz="1600" dirty="0" smtClean="0"/>
              <a:t>123 Houses</a:t>
            </a:r>
          </a:p>
          <a:p>
            <a:pPr marL="285750" indent="-285750">
              <a:buFontTx/>
              <a:buChar char="-"/>
            </a:pPr>
            <a:r>
              <a:rPr lang="en-IE" sz="1600" dirty="0" smtClean="0"/>
              <a:t>42 Duplex Units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482 car-parking spaces (130 basement level);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err="1" smtClean="0"/>
              <a:t>Creche</a:t>
            </a:r>
            <a:r>
              <a:rPr lang="en-IE" sz="1600" dirty="0" smtClean="0"/>
              <a:t> (327 </a:t>
            </a:r>
            <a:r>
              <a:rPr lang="en-IE" sz="1600" dirty="0" err="1" smtClean="0"/>
              <a:t>sq.m</a:t>
            </a:r>
            <a:r>
              <a:rPr lang="en-IE" sz="1600" dirty="0" smtClean="0"/>
              <a:t>) &amp; associated play area (275 </a:t>
            </a:r>
            <a:r>
              <a:rPr lang="en-IE" sz="1600" dirty="0" err="1" smtClean="0"/>
              <a:t>sq.m</a:t>
            </a:r>
            <a:r>
              <a:rPr lang="en-IE" sz="1600" dirty="0" smtClean="0"/>
              <a:t>). </a:t>
            </a:r>
          </a:p>
          <a:p>
            <a:pPr>
              <a:lnSpc>
                <a:spcPct val="200000"/>
              </a:lnSpc>
            </a:pPr>
            <a:r>
              <a:rPr lang="en-IE" b="1" dirty="0" smtClean="0">
                <a:solidFill>
                  <a:srgbClr val="0070C0"/>
                </a:solidFill>
              </a:rPr>
              <a:t>Building Heights</a:t>
            </a:r>
            <a:endParaRPr lang="en-IE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2-3 storey houses;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3 storey duplex units;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4-6 storey apartment blocks.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/>
          </a:p>
          <a:p>
            <a:r>
              <a:rPr lang="en-IE" sz="1600" b="1" dirty="0" smtClean="0">
                <a:solidFill>
                  <a:srgbClr val="0070C0"/>
                </a:solidFill>
              </a:rPr>
              <a:t>Phasing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Phase 1: 123no</a:t>
            </a:r>
            <a:r>
              <a:rPr lang="en-IE" sz="1600" dirty="0"/>
              <a:t>. houses, 5no. 2 bed apartments and 5no. 3 bed </a:t>
            </a:r>
            <a:r>
              <a:rPr lang="en-IE" sz="1600" dirty="0" smtClean="0"/>
              <a:t>duplexes;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 smtClean="0"/>
              <a:t>Phase 2: </a:t>
            </a:r>
            <a:r>
              <a:rPr lang="en-IE" sz="1600" dirty="0"/>
              <a:t>294 Apartments &amp;</a:t>
            </a:r>
            <a:r>
              <a:rPr lang="en-IE" sz="1600" dirty="0" smtClean="0"/>
              <a:t> balance of duplex units. </a:t>
            </a: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/>
          </a:p>
          <a:p>
            <a:endParaRPr lang="en-IE" sz="1600" dirty="0" smtClean="0"/>
          </a:p>
          <a:p>
            <a:endParaRPr lang="en-I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5" y="6209289"/>
            <a:ext cx="603494" cy="57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" y="265439"/>
            <a:ext cx="707002" cy="707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74" y="1161883"/>
            <a:ext cx="421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SHD Proposal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5214" t="38528" r="59399" b="24701"/>
          <a:stretch/>
        </p:blipFill>
        <p:spPr>
          <a:xfrm>
            <a:off x="5610360" y="3907691"/>
            <a:ext cx="3209340" cy="2157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299" t="39440" r="59658" b="25308"/>
          <a:stretch/>
        </p:blipFill>
        <p:spPr>
          <a:xfrm>
            <a:off x="5610360" y="1346549"/>
            <a:ext cx="3205286" cy="21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17" y="922216"/>
            <a:ext cx="5189367" cy="5216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91616" y="550552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27" y="6209289"/>
            <a:ext cx="603494" cy="570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773" y="135396"/>
            <a:ext cx="24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Cooldown Commons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0616" y="2465604"/>
            <a:ext cx="153963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112 dwellings</a:t>
            </a:r>
          </a:p>
          <a:p>
            <a:r>
              <a:rPr lang="en-IE" b="1" dirty="0" smtClean="0">
                <a:solidFill>
                  <a:schemeClr val="bg1"/>
                </a:solidFill>
              </a:rPr>
              <a:t>2-4 storeys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139" y="2949251"/>
            <a:ext cx="148492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236 dwellings</a:t>
            </a:r>
          </a:p>
          <a:p>
            <a:r>
              <a:rPr lang="en-IE" b="1" dirty="0" smtClean="0"/>
              <a:t>2-3 storeys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0616" y="3807841"/>
            <a:ext cx="15207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126 dwellings</a:t>
            </a:r>
          </a:p>
          <a:p>
            <a:r>
              <a:rPr lang="en-IE" b="1" dirty="0" smtClean="0">
                <a:solidFill>
                  <a:schemeClr val="bg1"/>
                </a:solidFill>
              </a:rPr>
              <a:t>2-4 storeys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668" y="4587957"/>
            <a:ext cx="150376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156 dwellings</a:t>
            </a:r>
          </a:p>
          <a:p>
            <a:r>
              <a:rPr lang="en-IE" b="1" dirty="0" smtClean="0"/>
              <a:t>3-4 storeys</a:t>
            </a:r>
          </a:p>
        </p:txBody>
      </p:sp>
    </p:spTree>
    <p:extLst>
      <p:ext uri="{BB962C8B-B14F-4D97-AF65-F5344CB8AC3E}">
        <p14:creationId xmlns:p14="http://schemas.microsoft.com/office/powerpoint/2010/main" val="2516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91616" y="550552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27" y="6209289"/>
            <a:ext cx="603494" cy="570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35259" y="-247175"/>
            <a:ext cx="5261252" cy="7336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773" y="135396"/>
            <a:ext cx="24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Cooldown Commons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803613"/>
            <a:ext cx="15396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459 dwellings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235020"/>
            <a:ext cx="179753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294 Apartments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666427"/>
            <a:ext cx="128355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123 Houses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4492" y="3481156"/>
            <a:ext cx="171156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1,810 </a:t>
            </a:r>
            <a:r>
              <a:rPr lang="en-IE" sz="1200" b="1" dirty="0" err="1" smtClean="0">
                <a:solidFill>
                  <a:schemeClr val="bg1"/>
                </a:solidFill>
              </a:rPr>
              <a:t>sq.m</a:t>
            </a:r>
            <a:r>
              <a:rPr lang="en-IE" sz="1200" b="1" dirty="0" smtClean="0">
                <a:solidFill>
                  <a:schemeClr val="bg1"/>
                </a:solidFill>
              </a:rPr>
              <a:t> Open Space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0" y="2190977"/>
            <a:ext cx="188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Site Area: 7.49ha</a:t>
            </a:r>
            <a:endParaRPr lang="en-IE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2537393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Site </a:t>
            </a:r>
            <a:r>
              <a:rPr lang="en-IE" b="1" dirty="0" smtClean="0"/>
              <a:t>Coverage: 0.38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867173"/>
            <a:ext cx="252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Density: 83 units per ha.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555" y="4479963"/>
            <a:ext cx="112771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3 storeys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3203" y="1681835"/>
            <a:ext cx="112771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4</a:t>
            </a:r>
            <a:r>
              <a:rPr lang="en-IE" b="1" dirty="0" smtClean="0">
                <a:solidFill>
                  <a:schemeClr val="bg1"/>
                </a:solidFill>
              </a:rPr>
              <a:t> storeys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1321" y="2470362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0247" y="3051839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4921" y="3787214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19783" y="2250526"/>
            <a:ext cx="165686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1200" b="1" dirty="0" err="1" smtClean="0">
                <a:solidFill>
                  <a:schemeClr val="bg1"/>
                </a:solidFill>
              </a:rPr>
              <a:t>Creche</a:t>
            </a:r>
            <a:r>
              <a:rPr lang="en-IE" sz="1200" b="1" dirty="0" smtClean="0">
                <a:solidFill>
                  <a:schemeClr val="bg1"/>
                </a:solidFill>
              </a:rPr>
              <a:t> &amp; Play Area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0368" y="3510215"/>
            <a:ext cx="171156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1,275 </a:t>
            </a:r>
            <a:r>
              <a:rPr lang="en-IE" sz="1200" b="1" dirty="0" err="1" smtClean="0">
                <a:solidFill>
                  <a:schemeClr val="bg1"/>
                </a:solidFill>
              </a:rPr>
              <a:t>sq.m</a:t>
            </a:r>
            <a:r>
              <a:rPr lang="en-IE" sz="1200" b="1" dirty="0" smtClean="0">
                <a:solidFill>
                  <a:schemeClr val="bg1"/>
                </a:solidFill>
              </a:rPr>
              <a:t> Open Space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64643" y="1604352"/>
            <a:ext cx="171156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1,830 </a:t>
            </a:r>
            <a:r>
              <a:rPr lang="en-IE" sz="1200" b="1" dirty="0" err="1" smtClean="0">
                <a:solidFill>
                  <a:schemeClr val="bg1"/>
                </a:solidFill>
              </a:rPr>
              <a:t>sq.m</a:t>
            </a:r>
            <a:r>
              <a:rPr lang="en-IE" sz="1200" b="1" dirty="0" smtClean="0">
                <a:solidFill>
                  <a:schemeClr val="bg1"/>
                </a:solidFill>
              </a:rPr>
              <a:t> Open Space</a:t>
            </a:r>
          </a:p>
        </p:txBody>
      </p:sp>
    </p:spTree>
    <p:extLst>
      <p:ext uri="{BB962C8B-B14F-4D97-AF65-F5344CB8AC3E}">
        <p14:creationId xmlns:p14="http://schemas.microsoft.com/office/powerpoint/2010/main" val="36446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91616" y="550552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773" y="135396"/>
            <a:ext cx="24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Cooldown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27" y="6209289"/>
            <a:ext cx="603494" cy="57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44" y="807895"/>
            <a:ext cx="6097913" cy="58160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0548" y="5534516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9523" y="4446353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5410" y="5442833"/>
            <a:ext cx="125920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5/6 storeys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8724" y="3603718"/>
            <a:ext cx="168172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3 storey Duplex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1131" y="4445053"/>
            <a:ext cx="96061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2</a:t>
            </a:r>
            <a:r>
              <a:rPr lang="en-IE" b="1" dirty="0" smtClean="0">
                <a:solidFill>
                  <a:schemeClr val="bg1"/>
                </a:solidFill>
              </a:rPr>
              <a:t> storey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1981" y="4042857"/>
            <a:ext cx="171156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2,030 </a:t>
            </a:r>
            <a:r>
              <a:rPr lang="en-IE" sz="1200" b="1" dirty="0" err="1" smtClean="0">
                <a:solidFill>
                  <a:schemeClr val="bg1"/>
                </a:solidFill>
              </a:rPr>
              <a:t>sq.m</a:t>
            </a:r>
            <a:r>
              <a:rPr lang="en-IE" sz="1200" b="1" dirty="0" smtClean="0">
                <a:solidFill>
                  <a:schemeClr val="bg1"/>
                </a:solidFill>
              </a:rPr>
              <a:t> Open Space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3555" y="3158528"/>
            <a:ext cx="2693565" cy="2769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Resident’s Communal Room (126 </a:t>
            </a:r>
            <a:r>
              <a:rPr lang="en-IE" sz="1200" b="1" dirty="0" err="1" smtClean="0">
                <a:solidFill>
                  <a:schemeClr val="bg1"/>
                </a:solidFill>
              </a:rPr>
              <a:t>sq.m</a:t>
            </a:r>
            <a:r>
              <a:rPr lang="en-IE" sz="1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1061" y="5080531"/>
            <a:ext cx="1338973" cy="2154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bg1"/>
                </a:solidFill>
              </a:rPr>
              <a:t>130 Basement Car-parking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8724" y="1599823"/>
            <a:ext cx="112771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4</a:t>
            </a:r>
            <a:r>
              <a:rPr lang="en-IE" b="1" dirty="0" smtClean="0">
                <a:solidFill>
                  <a:schemeClr val="bg1"/>
                </a:solidFill>
              </a:rPr>
              <a:t> storeys</a:t>
            </a:r>
          </a:p>
        </p:txBody>
      </p:sp>
    </p:spTree>
    <p:extLst>
      <p:ext uri="{BB962C8B-B14F-4D97-AF65-F5344CB8AC3E}">
        <p14:creationId xmlns:p14="http://schemas.microsoft.com/office/powerpoint/2010/main" val="2529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91616" y="550552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773" y="135396"/>
            <a:ext cx="24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Cooldown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27" y="6209289"/>
            <a:ext cx="603494" cy="57099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0013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66" t="15432" r="51197" b="18015"/>
          <a:stretch/>
        </p:blipFill>
        <p:spPr>
          <a:xfrm>
            <a:off x="97693" y="862787"/>
            <a:ext cx="8929162" cy="356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6" y="4789250"/>
            <a:ext cx="8674406" cy="10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91616" y="550552"/>
            <a:ext cx="2309821" cy="4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" y="6209289"/>
            <a:ext cx="1185862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27" y="6209289"/>
            <a:ext cx="603494" cy="570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214" t="38528" r="59399" b="24701"/>
          <a:stretch/>
        </p:blipFill>
        <p:spPr>
          <a:xfrm>
            <a:off x="4228122" y="1500502"/>
            <a:ext cx="4790831" cy="3219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5299" t="39440" r="59658" b="25308"/>
          <a:stretch/>
        </p:blipFill>
        <p:spPr>
          <a:xfrm>
            <a:off x="0" y="1776058"/>
            <a:ext cx="4118708" cy="2714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773" y="135396"/>
            <a:ext cx="24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Cooldown Commons</a:t>
            </a:r>
          </a:p>
        </p:txBody>
      </p:sp>
    </p:spTree>
    <p:extLst>
      <p:ext uri="{BB962C8B-B14F-4D97-AF65-F5344CB8AC3E}">
        <p14:creationId xmlns:p14="http://schemas.microsoft.com/office/powerpoint/2010/main" val="23686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304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Frehill</dc:creator>
  <cp:lastModifiedBy>Edwina Leonard</cp:lastModifiedBy>
  <cp:revision>59</cp:revision>
  <dcterms:created xsi:type="dcterms:W3CDTF">2018-07-16T08:09:38Z</dcterms:created>
  <dcterms:modified xsi:type="dcterms:W3CDTF">2018-09-24T14:46:36Z</dcterms:modified>
</cp:coreProperties>
</file>