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6" r:id="rId2"/>
    <p:sldId id="306" r:id="rId3"/>
    <p:sldId id="305" r:id="rId4"/>
    <p:sldId id="258" r:id="rId5"/>
    <p:sldId id="302" r:id="rId6"/>
    <p:sldId id="268" r:id="rId7"/>
    <p:sldId id="269" r:id="rId8"/>
    <p:sldId id="303" r:id="rId9"/>
    <p:sldId id="270" r:id="rId10"/>
    <p:sldId id="304" r:id="rId11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24/09/2018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SHD Application</a:t>
            </a:r>
          </a:p>
          <a:p>
            <a:r>
              <a:rPr lang="en-IE" sz="3200" dirty="0" smtClean="0">
                <a:solidFill>
                  <a:schemeClr val="bg2">
                    <a:lumMod val="75000"/>
                  </a:schemeClr>
                </a:solidFill>
              </a:rPr>
              <a:t>Cooldown Commons</a:t>
            </a:r>
            <a:endParaRPr lang="en-IE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6445" y="5617250"/>
            <a:ext cx="2467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Jason Frehill A/Senior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Thank You</a:t>
            </a:r>
          </a:p>
          <a:p>
            <a:r>
              <a:rPr lang="en-IE" sz="3200" dirty="0" smtClean="0">
                <a:solidFill>
                  <a:schemeClr val="bg2">
                    <a:lumMod val="75000"/>
                  </a:schemeClr>
                </a:solidFill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531215"/>
            <a:ext cx="414888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rgbClr val="0070C0"/>
                </a:solidFill>
              </a:rPr>
              <a:t>Timelines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 smtClean="0"/>
              <a:t>22/8/18: SHD Lodged;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 smtClean="0"/>
              <a:t>5 Week Observation </a:t>
            </a:r>
            <a:r>
              <a:rPr lang="en-IE" sz="1600" dirty="0"/>
              <a:t>P</a:t>
            </a:r>
            <a:r>
              <a:rPr lang="en-IE" sz="1600" dirty="0" smtClean="0"/>
              <a:t>eriod;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 smtClean="0"/>
              <a:t>8 Week Report Period by SDCC;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 smtClean="0"/>
              <a:t>16 Week Decision Issued by ABP. </a:t>
            </a:r>
          </a:p>
          <a:p>
            <a:endParaRPr lang="en-IE" sz="1600" dirty="0" smtClean="0"/>
          </a:p>
          <a:p>
            <a:endParaRPr lang="en-IE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6474" y="1161883"/>
            <a:ext cx="4211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SHD Proposal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25214" t="38528" r="59399" b="24701"/>
          <a:stretch/>
        </p:blipFill>
        <p:spPr>
          <a:xfrm>
            <a:off x="5610360" y="3907691"/>
            <a:ext cx="3209340" cy="21570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25299" t="39440" r="59658" b="25308"/>
          <a:stretch/>
        </p:blipFill>
        <p:spPr>
          <a:xfrm>
            <a:off x="5610360" y="1346549"/>
            <a:ext cx="3205286" cy="21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468692"/>
            <a:ext cx="53133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rgbClr val="0070C0"/>
                </a:solidFill>
              </a:rPr>
              <a:t>Consultations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/>
              <a:t>Section 247 Pre-planning meetings took place with SDCC on 14th December 2017 (SPP011/17) and 26th April 2018 (SPP005/18).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/>
              <a:t>A  pre-planning meeting was held on 21st June 2018 with An </a:t>
            </a:r>
            <a:r>
              <a:rPr lang="en-IE" sz="1600" dirty="0" err="1"/>
              <a:t>Bord</a:t>
            </a:r>
            <a:r>
              <a:rPr lang="en-IE" sz="1600" dirty="0"/>
              <a:t> </a:t>
            </a:r>
            <a:r>
              <a:rPr lang="en-IE" sz="1600" dirty="0" err="1"/>
              <a:t>Pleanala</a:t>
            </a:r>
            <a:r>
              <a:rPr lang="en-IE" sz="1600" dirty="0"/>
              <a:t>, the applicant and South Dublin County Council.</a:t>
            </a:r>
          </a:p>
          <a:p>
            <a:pPr>
              <a:lnSpc>
                <a:spcPct val="200000"/>
              </a:lnSpc>
            </a:pPr>
            <a:r>
              <a:rPr lang="en-IE" b="1" dirty="0" smtClean="0">
                <a:solidFill>
                  <a:srgbClr val="0070C0"/>
                </a:solidFill>
              </a:rPr>
              <a:t>ABP Comments</a:t>
            </a:r>
            <a:endParaRPr lang="en-IE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Development strategy</a:t>
            </a:r>
            <a:endParaRPr lang="en-I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Urban </a:t>
            </a:r>
            <a:r>
              <a:rPr lang="en-IE" sz="1600" dirty="0"/>
              <a:t>Design including residential amenity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Green </a:t>
            </a:r>
            <a:r>
              <a:rPr lang="en-IE" sz="1600" dirty="0"/>
              <a:t>infrastructure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Waste </a:t>
            </a:r>
            <a:r>
              <a:rPr lang="en-IE" sz="1600" dirty="0"/>
              <a:t>water infrastructure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Surface </a:t>
            </a:r>
            <a:r>
              <a:rPr lang="en-IE" sz="1600" dirty="0"/>
              <a:t>water management and risk of flooding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600" dirty="0"/>
          </a:p>
          <a:p>
            <a:r>
              <a:rPr lang="en-IE" sz="1600" b="1" dirty="0" smtClean="0">
                <a:solidFill>
                  <a:srgbClr val="0070C0"/>
                </a:solidFill>
              </a:rPr>
              <a:t>Other Comments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School </a:t>
            </a:r>
            <a:r>
              <a:rPr lang="en-IE" sz="1600" dirty="0"/>
              <a:t>C</a:t>
            </a:r>
            <a:r>
              <a:rPr lang="en-IE" sz="1600" dirty="0" smtClean="0"/>
              <a:t>apacity </a:t>
            </a:r>
            <a:r>
              <a:rPr lang="en-IE" sz="1600" dirty="0"/>
              <a:t>D</a:t>
            </a:r>
            <a:r>
              <a:rPr lang="en-IE" sz="1600" dirty="0" smtClean="0"/>
              <a:t>emand Analysis; TIA; Phasing; Undergrounding of ESB. </a:t>
            </a:r>
            <a:endParaRPr lang="en-I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600" dirty="0"/>
          </a:p>
          <a:p>
            <a:endParaRPr lang="en-IE" sz="1600" dirty="0" smtClean="0"/>
          </a:p>
          <a:p>
            <a:endParaRPr lang="en-IE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6474" y="1161883"/>
            <a:ext cx="4211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SHD Proposal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25214" t="38528" r="59399" b="24701"/>
          <a:stretch/>
        </p:blipFill>
        <p:spPr>
          <a:xfrm>
            <a:off x="5610360" y="3907691"/>
            <a:ext cx="3209340" cy="21570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25299" t="39440" r="59658" b="25308"/>
          <a:stretch/>
        </p:blipFill>
        <p:spPr>
          <a:xfrm>
            <a:off x="5610360" y="1346549"/>
            <a:ext cx="3205286" cy="21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0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531215"/>
            <a:ext cx="560898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rgbClr val="0070C0"/>
                </a:solidFill>
              </a:rPr>
              <a:t>Proposed Development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459 Residential Units:</a:t>
            </a:r>
          </a:p>
          <a:p>
            <a:pPr marL="285750" indent="-285750">
              <a:buFontTx/>
              <a:buChar char="-"/>
            </a:pPr>
            <a:r>
              <a:rPr lang="en-IE" sz="1600" dirty="0" smtClean="0"/>
              <a:t>294 Apartments </a:t>
            </a:r>
          </a:p>
          <a:p>
            <a:pPr marL="285750" indent="-285750">
              <a:buFontTx/>
              <a:buChar char="-"/>
            </a:pPr>
            <a:r>
              <a:rPr lang="en-IE" sz="1600" dirty="0" smtClean="0"/>
              <a:t>123 Houses</a:t>
            </a:r>
          </a:p>
          <a:p>
            <a:pPr marL="285750" indent="-285750">
              <a:buFontTx/>
              <a:buChar char="-"/>
            </a:pPr>
            <a:r>
              <a:rPr lang="en-IE" sz="1600" dirty="0" smtClean="0"/>
              <a:t>42 Duplex Units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482 car-parking spaces (130 basement level);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err="1" smtClean="0"/>
              <a:t>Creche</a:t>
            </a:r>
            <a:r>
              <a:rPr lang="en-IE" sz="1600" dirty="0" smtClean="0"/>
              <a:t> (327 </a:t>
            </a:r>
            <a:r>
              <a:rPr lang="en-IE" sz="1600" dirty="0" err="1" smtClean="0"/>
              <a:t>sq.m</a:t>
            </a:r>
            <a:r>
              <a:rPr lang="en-IE" sz="1600" dirty="0" smtClean="0"/>
              <a:t>) &amp; associated play area (275 </a:t>
            </a:r>
            <a:r>
              <a:rPr lang="en-IE" sz="1600" dirty="0" err="1" smtClean="0"/>
              <a:t>sq.m</a:t>
            </a:r>
            <a:r>
              <a:rPr lang="en-IE" sz="1600" dirty="0" smtClean="0"/>
              <a:t>). </a:t>
            </a:r>
          </a:p>
          <a:p>
            <a:pPr>
              <a:lnSpc>
                <a:spcPct val="200000"/>
              </a:lnSpc>
            </a:pPr>
            <a:r>
              <a:rPr lang="en-IE" b="1" dirty="0" smtClean="0">
                <a:solidFill>
                  <a:srgbClr val="0070C0"/>
                </a:solidFill>
              </a:rPr>
              <a:t>Building Heights</a:t>
            </a:r>
            <a:endParaRPr lang="en-IE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2-3 storey houses;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3 storey duplex units;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4-6 storey apartment blocks.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600" dirty="0"/>
          </a:p>
          <a:p>
            <a:r>
              <a:rPr lang="en-IE" sz="1600" b="1" dirty="0" smtClean="0">
                <a:solidFill>
                  <a:srgbClr val="0070C0"/>
                </a:solidFill>
              </a:rPr>
              <a:t>Phasing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Phase 1: 123no</a:t>
            </a:r>
            <a:r>
              <a:rPr lang="en-IE" sz="1600" dirty="0"/>
              <a:t>. houses, 5no. 2 bed apartments and 5no. 3 bed </a:t>
            </a:r>
            <a:r>
              <a:rPr lang="en-IE" sz="1600" dirty="0" smtClean="0"/>
              <a:t>duplexes;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 smtClean="0"/>
              <a:t>Phase 2: </a:t>
            </a:r>
            <a:r>
              <a:rPr lang="en-IE" sz="1600" dirty="0"/>
              <a:t>294 Apartments &amp;</a:t>
            </a:r>
            <a:r>
              <a:rPr lang="en-IE" sz="1600" dirty="0" smtClean="0"/>
              <a:t> balance of duplex units. </a:t>
            </a:r>
            <a:endParaRPr lang="en-I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600" dirty="0"/>
          </a:p>
          <a:p>
            <a:endParaRPr lang="en-IE" sz="1600" dirty="0" smtClean="0"/>
          </a:p>
          <a:p>
            <a:endParaRPr lang="en-IE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6474" y="1161883"/>
            <a:ext cx="4211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SHD Proposal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25214" t="38528" r="59399" b="24701"/>
          <a:stretch/>
        </p:blipFill>
        <p:spPr>
          <a:xfrm>
            <a:off x="5610360" y="3907691"/>
            <a:ext cx="3209340" cy="21570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25299" t="39440" r="59658" b="25308"/>
          <a:stretch/>
        </p:blipFill>
        <p:spPr>
          <a:xfrm>
            <a:off x="5610360" y="1346549"/>
            <a:ext cx="3205286" cy="21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2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317" y="922216"/>
            <a:ext cx="5189367" cy="52160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0616" y="2465604"/>
            <a:ext cx="1539631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112 dwellings</a:t>
            </a:r>
          </a:p>
          <a:p>
            <a:r>
              <a:rPr lang="en-IE" b="1" dirty="0" smtClean="0">
                <a:solidFill>
                  <a:schemeClr val="bg1"/>
                </a:solidFill>
              </a:rPr>
              <a:t>2-4 storeys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3139" y="2949251"/>
            <a:ext cx="1484923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236 dwellings</a:t>
            </a:r>
          </a:p>
          <a:p>
            <a:r>
              <a:rPr lang="en-IE" b="1" dirty="0" smtClean="0"/>
              <a:t>2-3 storeys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00616" y="3807841"/>
            <a:ext cx="1520785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126 dwellings</a:t>
            </a:r>
          </a:p>
          <a:p>
            <a:r>
              <a:rPr lang="en-IE" b="1" dirty="0" smtClean="0">
                <a:solidFill>
                  <a:schemeClr val="bg1"/>
                </a:solidFill>
              </a:rPr>
              <a:t>2-4 storeys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668" y="4587957"/>
            <a:ext cx="1503769" cy="6463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156 dwellings</a:t>
            </a:r>
          </a:p>
          <a:p>
            <a:r>
              <a:rPr lang="en-IE" b="1" dirty="0" smtClean="0"/>
              <a:t>3-4 storeys</a:t>
            </a:r>
          </a:p>
        </p:txBody>
      </p:sp>
    </p:spTree>
    <p:extLst>
      <p:ext uri="{BB962C8B-B14F-4D97-AF65-F5344CB8AC3E}">
        <p14:creationId xmlns:p14="http://schemas.microsoft.com/office/powerpoint/2010/main" val="251679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835259" y="-247175"/>
            <a:ext cx="5261252" cy="73366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803613"/>
            <a:ext cx="1539631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459 dwellings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235020"/>
            <a:ext cx="179753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294 Apartments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666427"/>
            <a:ext cx="1283555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123 Houses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4492" y="3481156"/>
            <a:ext cx="1711569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1,810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 Open Space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70" y="2190977"/>
            <a:ext cx="188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Site Area: 7.49ha</a:t>
            </a:r>
            <a:endParaRPr lang="en-IE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0" y="2537393"/>
            <a:ext cx="203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Site </a:t>
            </a:r>
            <a:r>
              <a:rPr lang="en-IE" b="1" dirty="0" smtClean="0"/>
              <a:t>Coverage: 0.38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2867173"/>
            <a:ext cx="2523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Density: 83 units per ha.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3555" y="4479963"/>
            <a:ext cx="11277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3 storeys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33203" y="1681835"/>
            <a:ext cx="11277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4</a:t>
            </a:r>
            <a:r>
              <a:rPr lang="en-IE" b="1" dirty="0" smtClean="0">
                <a:solidFill>
                  <a:schemeClr val="bg1"/>
                </a:solidFill>
              </a:rPr>
              <a:t> storeys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31321" y="2470362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40247" y="3051839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94921" y="3787214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19783" y="2250526"/>
            <a:ext cx="1656862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err="1" smtClean="0">
                <a:solidFill>
                  <a:schemeClr val="bg1"/>
                </a:solidFill>
              </a:rPr>
              <a:t>Creche</a:t>
            </a:r>
            <a:r>
              <a:rPr lang="en-IE" sz="1200" b="1" dirty="0" smtClean="0">
                <a:solidFill>
                  <a:schemeClr val="bg1"/>
                </a:solidFill>
              </a:rPr>
              <a:t> &amp; Play Area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40368" y="3510215"/>
            <a:ext cx="1711569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1,275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 Open Space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64643" y="1604352"/>
            <a:ext cx="1711569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1,830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 Open Space</a:t>
            </a:r>
          </a:p>
        </p:txBody>
      </p:sp>
    </p:spTree>
    <p:extLst>
      <p:ext uri="{BB962C8B-B14F-4D97-AF65-F5344CB8AC3E}">
        <p14:creationId xmlns:p14="http://schemas.microsoft.com/office/powerpoint/2010/main" val="364461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044" y="807895"/>
            <a:ext cx="6097913" cy="58160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70548" y="5534516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19523" y="4446353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35410" y="5442833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8724" y="3603718"/>
            <a:ext cx="1681721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3 storey Duplex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21131" y="4445053"/>
            <a:ext cx="960612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2</a:t>
            </a:r>
            <a:r>
              <a:rPr lang="en-IE" b="1" dirty="0" smtClean="0">
                <a:solidFill>
                  <a:schemeClr val="bg1"/>
                </a:solidFill>
              </a:rPr>
              <a:t> storey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61981" y="4042857"/>
            <a:ext cx="1711569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2,030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 Open Space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3555" y="3158528"/>
            <a:ext cx="2693565" cy="27699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Resident’s Communal Room (126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01061" y="5080531"/>
            <a:ext cx="1338973" cy="21544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800" b="1" dirty="0" smtClean="0">
                <a:solidFill>
                  <a:schemeClr val="bg1"/>
                </a:solidFill>
              </a:rPr>
              <a:t>130 Basement Car-parking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78724" y="1599823"/>
            <a:ext cx="11277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4</a:t>
            </a:r>
            <a:r>
              <a:rPr lang="en-IE" b="1" dirty="0" smtClean="0">
                <a:solidFill>
                  <a:schemeClr val="bg1"/>
                </a:solidFill>
              </a:rPr>
              <a:t> storeys</a:t>
            </a:r>
          </a:p>
        </p:txBody>
      </p:sp>
    </p:spTree>
    <p:extLst>
      <p:ext uri="{BB962C8B-B14F-4D97-AF65-F5344CB8AC3E}">
        <p14:creationId xmlns:p14="http://schemas.microsoft.com/office/powerpoint/2010/main" val="252980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00138" y="1825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1966" t="15432" r="51197" b="18015"/>
          <a:stretch/>
        </p:blipFill>
        <p:spPr>
          <a:xfrm>
            <a:off x="97693" y="862787"/>
            <a:ext cx="8929162" cy="35684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616" y="4789250"/>
            <a:ext cx="8674406" cy="105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4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5214" t="38528" r="59399" b="24701"/>
          <a:stretch/>
        </p:blipFill>
        <p:spPr>
          <a:xfrm>
            <a:off x="4228122" y="1500502"/>
            <a:ext cx="4790831" cy="32199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25299" t="39440" r="59658" b="25308"/>
          <a:stretch/>
        </p:blipFill>
        <p:spPr>
          <a:xfrm>
            <a:off x="0" y="1776058"/>
            <a:ext cx="4118708" cy="271460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</p:spTree>
    <p:extLst>
      <p:ext uri="{BB962C8B-B14F-4D97-AF65-F5344CB8AC3E}">
        <p14:creationId xmlns:p14="http://schemas.microsoft.com/office/powerpoint/2010/main" val="23686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2096</TotalTime>
  <Words>304</Words>
  <Application>Microsoft Office PowerPoint</Application>
  <PresentationFormat>On-screen Show (4:3)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Edwina Leonard</cp:lastModifiedBy>
  <cp:revision>59</cp:revision>
  <dcterms:created xsi:type="dcterms:W3CDTF">2018-07-16T08:09:38Z</dcterms:created>
  <dcterms:modified xsi:type="dcterms:W3CDTF">2018-09-24T14:46:36Z</dcterms:modified>
</cp:coreProperties>
</file>