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60" r:id="rId6"/>
    <p:sldId id="261" r:id="rId7"/>
    <p:sldId id="273" r:id="rId8"/>
    <p:sldId id="272" r:id="rId9"/>
    <p:sldId id="263" r:id="rId10"/>
    <p:sldId id="262" r:id="rId11"/>
    <p:sldId id="269" r:id="rId12"/>
    <p:sldId id="264" r:id="rId13"/>
    <p:sldId id="265" r:id="rId14"/>
    <p:sldId id="266" r:id="rId15"/>
    <p:sldId id="268" r:id="rId16"/>
    <p:sldId id="270"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46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2B745EB7-F433-4D33-BD35-22FD19623C84}" type="datetimeFigureOut">
              <a:rPr lang="en-IE" smtClean="0"/>
              <a:t>24/09/2018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06588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25071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2201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10893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2492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02590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15880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7152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09784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5EB7-F433-4D33-BD35-22FD19623C84}" type="datetimeFigureOut">
              <a:rPr lang="en-IE" smtClean="0"/>
              <a:t>24/09/2018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273926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745EB7-F433-4D33-BD35-22FD19623C84}" type="datetimeFigureOut">
              <a:rPr lang="en-IE" smtClean="0"/>
              <a:t>24/09/2018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0720568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745EB7-F433-4D33-BD35-22FD19623C84}" type="datetimeFigureOut">
              <a:rPr lang="en-IE" smtClean="0"/>
              <a:t>24/09/2018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39936148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745EB7-F433-4D33-BD35-22FD19623C84}" type="datetimeFigureOut">
              <a:rPr lang="en-IE" smtClean="0"/>
              <a:t>24/09/2018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44149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45EB7-F433-4D33-BD35-22FD19623C84}" type="datetimeFigureOut">
              <a:rPr lang="en-IE" smtClean="0"/>
              <a:t>24/09/2018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179332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5EB7-F433-4D33-BD35-22FD19623C84}" type="datetimeFigureOut">
              <a:rPr lang="en-IE" smtClean="0"/>
              <a:t>24/09/2018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42555182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5EB7-F433-4D33-BD35-22FD19623C84}" type="datetimeFigureOut">
              <a:rPr lang="en-IE" smtClean="0"/>
              <a:t>24/09/2018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5C3A38-5F5E-48E2-AECA-7092F5CD7EC0}" type="slidenum">
              <a:rPr lang="en-IE" smtClean="0"/>
              <a:t>‹#›</a:t>
            </a:fld>
            <a:endParaRPr lang="en-IE"/>
          </a:p>
        </p:txBody>
      </p:sp>
    </p:spTree>
    <p:extLst>
      <p:ext uri="{BB962C8B-B14F-4D97-AF65-F5344CB8AC3E}">
        <p14:creationId xmlns:p14="http://schemas.microsoft.com/office/powerpoint/2010/main" val="39808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B745EB7-F433-4D33-BD35-22FD19623C84}" type="datetimeFigureOut">
              <a:rPr lang="en-IE" smtClean="0"/>
              <a:t>24/09/2018</a:t>
            </a:fld>
            <a:endParaRPr lang="en-IE"/>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IE"/>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C5C3A38-5F5E-48E2-AECA-7092F5CD7EC0}" type="slidenum">
              <a:rPr lang="en-IE" smtClean="0"/>
              <a:t>‹#›</a:t>
            </a:fld>
            <a:endParaRPr lang="en-IE"/>
          </a:p>
        </p:txBody>
      </p:sp>
    </p:spTree>
    <p:extLst>
      <p:ext uri="{BB962C8B-B14F-4D97-AF65-F5344CB8AC3E}">
        <p14:creationId xmlns:p14="http://schemas.microsoft.com/office/powerpoint/2010/main" val="140728106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7640"/>
            <a:ext cx="9144000" cy="2150720"/>
          </a:xfrm>
        </p:spPr>
        <p:txBody>
          <a:bodyPr>
            <a:normAutofit/>
          </a:bodyPr>
          <a:lstStyle/>
          <a:p>
            <a:r>
              <a:rPr lang="en-GB" sz="3600" b="1" u="sng" dirty="0" smtClean="0">
                <a:solidFill>
                  <a:schemeClr val="bg1"/>
                </a:solidFill>
              </a:rPr>
              <a:t>Playground For Waterstown: </a:t>
            </a:r>
            <a:br>
              <a:rPr lang="en-GB" sz="3600" b="1" u="sng" dirty="0" smtClean="0">
                <a:solidFill>
                  <a:schemeClr val="bg1"/>
                </a:solidFill>
              </a:rPr>
            </a:br>
            <a:r>
              <a:rPr lang="en-GB" sz="3600" b="1" u="sng" dirty="0" smtClean="0">
                <a:solidFill>
                  <a:schemeClr val="bg1"/>
                </a:solidFill>
              </a:rPr>
              <a:t>Public Participatory Budget Update.</a:t>
            </a:r>
            <a:r>
              <a:rPr lang="en-IE" dirty="0"/>
              <a:t/>
            </a:r>
            <a:br>
              <a:rPr lang="en-IE" dirty="0"/>
            </a:br>
            <a:endParaRPr lang="en-IE" dirty="0"/>
          </a:p>
        </p:txBody>
      </p:sp>
      <p:sp>
        <p:nvSpPr>
          <p:cNvPr id="3" name="Subtitle 2"/>
          <p:cNvSpPr>
            <a:spLocks noGrp="1"/>
          </p:cNvSpPr>
          <p:nvPr>
            <p:ph type="subTitle" idx="1"/>
          </p:nvPr>
        </p:nvSpPr>
        <p:spPr>
          <a:xfrm>
            <a:off x="1524000" y="3970638"/>
            <a:ext cx="9144000" cy="2257168"/>
          </a:xfrm>
        </p:spPr>
        <p:txBody>
          <a:bodyPr>
            <a:normAutofit/>
          </a:bodyPr>
          <a:lstStyle/>
          <a:p>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0245"/>
          <a:stretch/>
        </p:blipFill>
        <p:spPr>
          <a:xfrm>
            <a:off x="9893907" y="4086826"/>
            <a:ext cx="2011564" cy="2407294"/>
          </a:xfrm>
          <a:prstGeom prst="rect">
            <a:avLst/>
          </a:prstGeom>
        </p:spPr>
      </p:pic>
      <p:pic>
        <p:nvPicPr>
          <p:cNvPr id="9" name="Picture 8" descr="U:\PARKS MAIN FILE\PLAY AND PLAYGROUNDS\Playground Construction Programme\PHOTOS of completed sites\2015 02 28 Playspace photos\Playspace Programme\playgrounds_sdcc_web-43.jpg"/>
          <p:cNvPicPr/>
          <p:nvPr/>
        </p:nvPicPr>
        <p:blipFill rotWithShape="1">
          <a:blip r:embed="rId3" cstate="print">
            <a:extLst>
              <a:ext uri="{28A0092B-C50C-407E-A947-70E740481C1C}">
                <a14:useLocalDpi xmlns:a14="http://schemas.microsoft.com/office/drawing/2010/main" val="0"/>
              </a:ext>
            </a:extLst>
          </a:blip>
          <a:srcRect r="44485"/>
          <a:stretch/>
        </p:blipFill>
        <p:spPr bwMode="auto">
          <a:xfrm>
            <a:off x="286529" y="1832428"/>
            <a:ext cx="2764581" cy="4540380"/>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259" y="1832428"/>
            <a:ext cx="2480918" cy="18582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198" y="1815802"/>
            <a:ext cx="2830068" cy="187492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4433" t="449"/>
          <a:stretch/>
        </p:blipFill>
        <p:spPr>
          <a:xfrm>
            <a:off x="3181198" y="3801147"/>
            <a:ext cx="3820398" cy="2596149"/>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9891" t="83" r="9946" b="18988"/>
          <a:stretch/>
        </p:blipFill>
        <p:spPr>
          <a:xfrm>
            <a:off x="8811886" y="1796313"/>
            <a:ext cx="3093585" cy="217432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 r="39690" b="137"/>
          <a:stretch/>
        </p:blipFill>
        <p:spPr>
          <a:xfrm>
            <a:off x="7131684" y="3812718"/>
            <a:ext cx="2341320" cy="2584578"/>
          </a:xfrm>
          <a:prstGeom prst="rect">
            <a:avLst/>
          </a:prstGeom>
        </p:spPr>
      </p:pic>
    </p:spTree>
    <p:extLst>
      <p:ext uri="{BB962C8B-B14F-4D97-AF65-F5344CB8AC3E}">
        <p14:creationId xmlns:p14="http://schemas.microsoft.com/office/powerpoint/2010/main" val="327384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612" y="186613"/>
            <a:ext cx="13226049" cy="6301946"/>
          </a:xfrm>
          <a:prstGeom prst="rect">
            <a:avLst/>
          </a:prstGeom>
        </p:spPr>
      </p:pic>
    </p:spTree>
    <p:extLst>
      <p:ext uri="{BB962C8B-B14F-4D97-AF65-F5344CB8AC3E}">
        <p14:creationId xmlns:p14="http://schemas.microsoft.com/office/powerpoint/2010/main" val="379320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149" y="3066"/>
            <a:ext cx="9587701" cy="6851867"/>
          </a:xfrm>
          <a:prstGeom prst="rect">
            <a:avLst/>
          </a:prstGeom>
        </p:spPr>
      </p:pic>
    </p:spTree>
    <p:extLst>
      <p:ext uri="{BB962C8B-B14F-4D97-AF65-F5344CB8AC3E}">
        <p14:creationId xmlns:p14="http://schemas.microsoft.com/office/powerpoint/2010/main" val="421774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49953"/>
            <a:ext cx="13403323" cy="6608047"/>
          </a:xfrm>
          <a:prstGeom prst="rect">
            <a:avLst/>
          </a:prstGeom>
        </p:spPr>
      </p:pic>
    </p:spTree>
    <p:extLst>
      <p:ext uri="{BB962C8B-B14F-4D97-AF65-F5344CB8AC3E}">
        <p14:creationId xmlns:p14="http://schemas.microsoft.com/office/powerpoint/2010/main" val="358537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9953"/>
            <a:ext cx="12192000" cy="6358093"/>
          </a:xfrm>
          <a:prstGeom prst="rect">
            <a:avLst/>
          </a:prstGeom>
        </p:spPr>
      </p:pic>
    </p:spTree>
    <p:extLst>
      <p:ext uri="{BB962C8B-B14F-4D97-AF65-F5344CB8AC3E}">
        <p14:creationId xmlns:p14="http://schemas.microsoft.com/office/powerpoint/2010/main" val="57899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50" y="0"/>
            <a:ext cx="11639499" cy="6858000"/>
          </a:xfrm>
          <a:prstGeom prst="rect">
            <a:avLst/>
          </a:prstGeom>
        </p:spPr>
      </p:pic>
    </p:spTree>
    <p:extLst>
      <p:ext uri="{BB962C8B-B14F-4D97-AF65-F5344CB8AC3E}">
        <p14:creationId xmlns:p14="http://schemas.microsoft.com/office/powerpoint/2010/main" val="263578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50" y="0"/>
            <a:ext cx="11639499" cy="6858000"/>
          </a:xfrm>
          <a:prstGeom prst="rect">
            <a:avLst/>
          </a:prstGeom>
        </p:spPr>
      </p:pic>
    </p:spTree>
    <p:extLst>
      <p:ext uri="{BB962C8B-B14F-4D97-AF65-F5344CB8AC3E}">
        <p14:creationId xmlns:p14="http://schemas.microsoft.com/office/powerpoint/2010/main" val="244510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2926" y="0"/>
            <a:ext cx="9706148" cy="6858000"/>
          </a:xfrm>
          <a:prstGeom prst="rect">
            <a:avLst/>
          </a:prstGeom>
        </p:spPr>
      </p:pic>
    </p:spTree>
    <p:extLst>
      <p:ext uri="{BB962C8B-B14F-4D97-AF65-F5344CB8AC3E}">
        <p14:creationId xmlns:p14="http://schemas.microsoft.com/office/powerpoint/2010/main" val="342338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643" t="11224" r="59974" b="8776"/>
          <a:stretch/>
        </p:blipFill>
        <p:spPr>
          <a:xfrm>
            <a:off x="111965" y="83975"/>
            <a:ext cx="9004042" cy="6667981"/>
          </a:xfrm>
          <a:prstGeom prst="rect">
            <a:avLst/>
          </a:prstGeom>
        </p:spPr>
      </p:pic>
      <p:sp>
        <p:nvSpPr>
          <p:cNvPr id="3" name="TextBox 2"/>
          <p:cNvSpPr txBox="1"/>
          <p:nvPr/>
        </p:nvSpPr>
        <p:spPr>
          <a:xfrm>
            <a:off x="9190653" y="186311"/>
            <a:ext cx="2845836" cy="6463308"/>
          </a:xfrm>
          <a:prstGeom prst="rect">
            <a:avLst/>
          </a:prstGeom>
          <a:noFill/>
        </p:spPr>
        <p:txBody>
          <a:bodyPr wrap="square" rtlCol="0">
            <a:spAutoFit/>
          </a:bodyPr>
          <a:lstStyle/>
          <a:p>
            <a:r>
              <a:rPr lang="en-IE" dirty="0" smtClean="0">
                <a:solidFill>
                  <a:schemeClr val="bg1"/>
                </a:solidFill>
              </a:rPr>
              <a:t>Manufacture of equipment /order and delivery of equipment from abroad mostly complete.</a:t>
            </a:r>
          </a:p>
          <a:p>
            <a:endParaRPr lang="en-IE" dirty="0">
              <a:solidFill>
                <a:schemeClr val="bg1"/>
              </a:solidFill>
            </a:endParaRPr>
          </a:p>
          <a:p>
            <a:r>
              <a:rPr lang="en-IE" dirty="0" smtClean="0">
                <a:solidFill>
                  <a:schemeClr val="bg1"/>
                </a:solidFill>
              </a:rPr>
              <a:t>Specific location design and commencement of delivery to site week of 24/09/18</a:t>
            </a:r>
          </a:p>
          <a:p>
            <a:endParaRPr lang="en-IE" dirty="0">
              <a:solidFill>
                <a:schemeClr val="bg1"/>
              </a:solidFill>
            </a:endParaRPr>
          </a:p>
          <a:p>
            <a:r>
              <a:rPr lang="en-IE" dirty="0" smtClean="0">
                <a:solidFill>
                  <a:schemeClr val="bg1"/>
                </a:solidFill>
              </a:rPr>
              <a:t>Full site mobilisation commencing not later than 15 October 2018.</a:t>
            </a:r>
          </a:p>
          <a:p>
            <a:endParaRPr lang="en-IE" dirty="0">
              <a:solidFill>
                <a:schemeClr val="bg1"/>
              </a:solidFill>
            </a:endParaRPr>
          </a:p>
          <a:p>
            <a:r>
              <a:rPr lang="en-IE" dirty="0" smtClean="0">
                <a:solidFill>
                  <a:schemeClr val="bg1"/>
                </a:solidFill>
              </a:rPr>
              <a:t>5-6 week build including independent safety certification. </a:t>
            </a:r>
          </a:p>
          <a:p>
            <a:endParaRPr lang="en-IE" dirty="0">
              <a:solidFill>
                <a:schemeClr val="bg1"/>
              </a:solidFill>
            </a:endParaRPr>
          </a:p>
          <a:p>
            <a:r>
              <a:rPr lang="en-IE" dirty="0" smtClean="0">
                <a:solidFill>
                  <a:schemeClr val="bg1"/>
                </a:solidFill>
              </a:rPr>
              <a:t>Opening of play areas thereafter assuming weather conditions allow</a:t>
            </a:r>
            <a:endParaRPr lang="en-IE" dirty="0">
              <a:solidFill>
                <a:schemeClr val="bg1"/>
              </a:solidFill>
            </a:endParaRPr>
          </a:p>
        </p:txBody>
      </p:sp>
    </p:spTree>
    <p:extLst>
      <p:ext uri="{BB962C8B-B14F-4D97-AF65-F5344CB8AC3E}">
        <p14:creationId xmlns:p14="http://schemas.microsoft.com/office/powerpoint/2010/main" val="209419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932" t="13904" r="1892" b="10180"/>
          <a:stretch/>
        </p:blipFill>
        <p:spPr>
          <a:xfrm>
            <a:off x="6214598" y="2917780"/>
            <a:ext cx="6038906" cy="3377513"/>
          </a:xfrm>
          <a:prstGeom prst="rect">
            <a:avLst/>
          </a:prstGeom>
        </p:spPr>
      </p:pic>
      <p:sp>
        <p:nvSpPr>
          <p:cNvPr id="3" name="Content Placeholder 2"/>
          <p:cNvSpPr>
            <a:spLocks noGrp="1"/>
          </p:cNvSpPr>
          <p:nvPr>
            <p:ph idx="1"/>
          </p:nvPr>
        </p:nvSpPr>
        <p:spPr>
          <a:xfrm>
            <a:off x="181232" y="247134"/>
            <a:ext cx="11837773" cy="2529017"/>
          </a:xfrm>
        </p:spPr>
        <p:txBody>
          <a:bodyPr>
            <a:normAutofit/>
          </a:bodyPr>
          <a:lstStyle/>
          <a:p>
            <a:pPr>
              <a:lnSpc>
                <a:spcPct val="106000"/>
              </a:lnSpc>
              <a:spcAft>
                <a:spcPts val="600"/>
              </a:spcAft>
            </a:pP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  </a:t>
            </a:r>
            <a:r>
              <a:rPr lang="en-GB" b="1" dirty="0">
                <a:latin typeface="Palatino Linotype" panose="02040502050505030304" pitchFamily="18" charset="0"/>
                <a:ea typeface="Times New Roman" panose="02020603050405020304" pitchFamily="18" charset="0"/>
                <a:cs typeface="Arial" panose="020B0604020202020204" pitchFamily="34" charset="0"/>
              </a:rPr>
              <a:t>Waterstown Park Playground is being funded under the Councils Participatory budget</a:t>
            </a:r>
            <a:r>
              <a:rPr lang="en-GB" b="1" dirty="0" smtClean="0">
                <a:latin typeface="Palatino Linotype" panose="02040502050505030304" pitchFamily="18" charset="0"/>
                <a:ea typeface="Times New Roman" panose="02020603050405020304" pitchFamily="18" charset="0"/>
                <a:cs typeface="Arial" panose="020B0604020202020204" pitchFamily="34" charset="0"/>
              </a:rPr>
              <a:t>.</a:t>
            </a:r>
          </a:p>
          <a:p>
            <a:pPr>
              <a:lnSpc>
                <a:spcPct val="106000"/>
              </a:lnSpc>
              <a:spcAft>
                <a:spcPts val="600"/>
              </a:spcAft>
            </a:pPr>
            <a:r>
              <a:rPr lang="en-GB" b="1" dirty="0" smtClean="0">
                <a:latin typeface="Palatino Linotype" panose="02040502050505030304" pitchFamily="18" charset="0"/>
                <a:ea typeface="Times New Roman" panose="02020603050405020304" pitchFamily="18" charset="0"/>
                <a:cs typeface="Arial" panose="020B0604020202020204" pitchFamily="34" charset="0"/>
              </a:rPr>
              <a:t> </a:t>
            </a:r>
            <a:r>
              <a:rPr lang="en-GB" dirty="0">
                <a:latin typeface="Palatino Linotype" panose="02040502050505030304" pitchFamily="18" charset="0"/>
                <a:ea typeface="Times New Roman" panose="02020603050405020304" pitchFamily="18" charset="0"/>
                <a:cs typeface="Arial" panose="020B0604020202020204" pitchFamily="34" charset="0"/>
              </a:rPr>
              <a:t>Residents voted on a number of projects and this playground was selected with a budget of €120,000 including VAT A </a:t>
            </a: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consultation process was carried out locally and residents asked for both a play area and a play trail in the Park</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600"/>
              </a:spcAft>
            </a:pP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The Council issued a request for tenders dated 06/06/18 for the design and Installation of a </a:t>
            </a: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Playground </a:t>
            </a:r>
            <a:r>
              <a:rPr lang="en-GB" dirty="0" smtClean="0">
                <a:effectLst/>
                <a:latin typeface="Palatino Linotype" panose="02040502050505030304" pitchFamily="18" charset="0"/>
                <a:ea typeface="Times New Roman" panose="02020603050405020304" pitchFamily="18" charset="0"/>
                <a:cs typeface="Arial" panose="020B0604020202020204" pitchFamily="34" charset="0"/>
              </a:rPr>
              <a:t>and Play trail. The closing date was 09/07/2018</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0"/>
              </a:spcAft>
              <a:buNone/>
            </a:pP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4" name="Picture 3"/>
          <p:cNvPicPr>
            <a:picLocks noChangeAspect="1"/>
          </p:cNvPicPr>
          <p:nvPr/>
        </p:nvPicPr>
        <p:blipFill rotWithShape="1">
          <a:blip r:embed="rId3"/>
          <a:srcRect l="59595" t="16066" r="2230" b="8258"/>
          <a:stretch/>
        </p:blipFill>
        <p:spPr>
          <a:xfrm>
            <a:off x="42041" y="2917780"/>
            <a:ext cx="6058077" cy="3377513"/>
          </a:xfrm>
          <a:prstGeom prst="rect">
            <a:avLst/>
          </a:prstGeom>
        </p:spPr>
      </p:pic>
    </p:spTree>
    <p:extLst>
      <p:ext uri="{BB962C8B-B14F-4D97-AF65-F5344CB8AC3E}">
        <p14:creationId xmlns:p14="http://schemas.microsoft.com/office/powerpoint/2010/main" val="362361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79" y="475505"/>
            <a:ext cx="8534400" cy="1507067"/>
          </a:xfrm>
        </p:spPr>
        <p:txBody>
          <a:bodyPr/>
          <a:lstStyle/>
          <a:p>
            <a:r>
              <a:rPr lang="en-IE" dirty="0" smtClean="0">
                <a:solidFill>
                  <a:schemeClr val="bg1"/>
                </a:solidFill>
              </a:rPr>
              <a:t>Tender Results</a:t>
            </a:r>
            <a:endParaRPr lang="en-IE" dirty="0">
              <a:solidFill>
                <a:schemeClr val="bg1"/>
              </a:solidFill>
            </a:endParaRPr>
          </a:p>
        </p:txBody>
      </p:sp>
      <p:sp>
        <p:nvSpPr>
          <p:cNvPr id="4" name="Rectangle 3"/>
          <p:cNvSpPr/>
          <p:nvPr/>
        </p:nvSpPr>
        <p:spPr>
          <a:xfrm>
            <a:off x="686850" y="1982572"/>
            <a:ext cx="9786552" cy="3820790"/>
          </a:xfrm>
          <a:prstGeom prst="rect">
            <a:avLst/>
          </a:prstGeom>
        </p:spPr>
        <p:txBody>
          <a:bodyPr wrap="square">
            <a:spAutoFit/>
          </a:bodyPr>
          <a:lstStyle/>
          <a:p>
            <a:pPr>
              <a:lnSpc>
                <a:spcPct val="106000"/>
              </a:lnSpc>
            </a:pPr>
            <a:r>
              <a:rPr lang="en-GB" dirty="0" smtClean="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rPr>
              <a:t>Four companies submitted tenders. All 4 had the required documents and there were no disqualifications.  </a:t>
            </a:r>
            <a:endPar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en-IE" dirty="0" smtClean="0">
                <a:solidFill>
                  <a:schemeClr val="bg1"/>
                </a:solidFill>
                <a:effectLst/>
                <a:latin typeface="Palatino Linotype" panose="02040502050505030304" pitchFamily="18" charset="0"/>
                <a:ea typeface="Times New Roman" panose="02020603050405020304" pitchFamily="18" charset="0"/>
                <a:cs typeface="Arial" panose="020B0604020202020204" pitchFamily="34" charset="0"/>
              </a:rPr>
              <a:t>The highest score was achieved by The </a:t>
            </a:r>
            <a:r>
              <a:rPr lang="en-IE" dirty="0" smtClean="0">
                <a:solidFill>
                  <a:schemeClr val="bg1"/>
                </a:solidFill>
                <a:effectLst/>
                <a:latin typeface="Palatino Linotype" panose="02040502050505030304" pitchFamily="18" charset="0"/>
                <a:ea typeface="Times New Roman" panose="02020603050405020304" pitchFamily="18" charset="0"/>
                <a:cs typeface="Arial" panose="020B0604020202020204" pitchFamily="34" charset="0"/>
              </a:rPr>
              <a:t>Children's </a:t>
            </a:r>
            <a:r>
              <a:rPr lang="en-IE" dirty="0" smtClean="0">
                <a:solidFill>
                  <a:schemeClr val="bg1"/>
                </a:solidFill>
                <a:effectLst/>
                <a:latin typeface="Palatino Linotype" panose="02040502050505030304" pitchFamily="18" charset="0"/>
                <a:ea typeface="Times New Roman" panose="02020603050405020304" pitchFamily="18" charset="0"/>
                <a:cs typeface="Arial" panose="020B0604020202020204" pitchFamily="34" charset="0"/>
              </a:rPr>
              <a:t>Playground Company Ltd, Naas, Co. Kildare.  Their tender was strong in all categories and we are confident that the company has demonstrated the professional and technical capabilities to carry out the work as proposed in their tender proposals.   </a:t>
            </a:r>
            <a:endPar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design scored very highly in the following areas</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Variety of play experiences for different ages and abilities</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Suitability to the site</a:t>
            </a:r>
          </a:p>
          <a:p>
            <a:pPr marL="342900" lvl="0" indent="-342900">
              <a:lnSpc>
                <a:spcPct val="106000"/>
              </a:lnSpc>
              <a:spcAft>
                <a:spcPts val="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Robustness of equipment</a:t>
            </a:r>
          </a:p>
          <a:p>
            <a:pPr marL="342900" lvl="0" indent="-342900">
              <a:lnSpc>
                <a:spcPct val="106000"/>
              </a:lnSpc>
              <a:spcAft>
                <a:spcPts val="800"/>
              </a:spcAft>
              <a:buFont typeface="Symbol" panose="05050102010706020507" pitchFamily="18" charset="2"/>
              <a:buChar char=""/>
            </a:pPr>
            <a:r>
              <a:rPr lang="en-IE"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Overall aesthetic.</a:t>
            </a:r>
            <a:endParaRPr lang="en-I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613" y="3626995"/>
            <a:ext cx="4926563" cy="3079103"/>
          </a:xfrm>
          <a:prstGeom prst="rect">
            <a:avLst/>
          </a:prstGeom>
        </p:spPr>
      </p:pic>
    </p:spTree>
    <p:extLst>
      <p:ext uri="{BB962C8B-B14F-4D97-AF65-F5344CB8AC3E}">
        <p14:creationId xmlns:p14="http://schemas.microsoft.com/office/powerpoint/2010/main" val="244682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p:cNvSpPr txBox="1"/>
          <p:nvPr/>
        </p:nvSpPr>
        <p:spPr>
          <a:xfrm>
            <a:off x="518984" y="395416"/>
            <a:ext cx="3138616" cy="369332"/>
          </a:xfrm>
          <a:prstGeom prst="rect">
            <a:avLst/>
          </a:prstGeom>
          <a:noFill/>
        </p:spPr>
        <p:txBody>
          <a:bodyPr wrap="square" rtlCol="0">
            <a:spAutoFit/>
          </a:bodyPr>
          <a:lstStyle/>
          <a:p>
            <a:r>
              <a:rPr lang="en-IE" smtClean="0"/>
              <a:t>Images</a:t>
            </a:r>
            <a:endParaRPr lang="en-IE"/>
          </a:p>
        </p:txBody>
      </p:sp>
      <p:pic>
        <p:nvPicPr>
          <p:cNvPr id="3" name="Picture 2"/>
          <p:cNvPicPr>
            <a:picLocks noChangeAspect="1"/>
          </p:cNvPicPr>
          <p:nvPr/>
        </p:nvPicPr>
        <p:blipFill>
          <a:blip r:embed="rId2"/>
          <a:stretch>
            <a:fillRect/>
          </a:stretch>
        </p:blipFill>
        <p:spPr>
          <a:xfrm>
            <a:off x="74139" y="83562"/>
            <a:ext cx="12117861" cy="6734131"/>
          </a:xfrm>
          <a:prstGeom prst="rect">
            <a:avLst/>
          </a:prstGeom>
        </p:spPr>
      </p:pic>
      <p:sp>
        <p:nvSpPr>
          <p:cNvPr id="4" name="TextBox 3"/>
          <p:cNvSpPr txBox="1"/>
          <p:nvPr/>
        </p:nvSpPr>
        <p:spPr>
          <a:xfrm>
            <a:off x="378941" y="321276"/>
            <a:ext cx="10560908" cy="646331"/>
          </a:xfrm>
          <a:prstGeom prst="rect">
            <a:avLst/>
          </a:prstGeom>
          <a:noFill/>
        </p:spPr>
        <p:txBody>
          <a:bodyPr wrap="square" rtlCol="0">
            <a:spAutoFit/>
          </a:bodyPr>
          <a:lstStyle/>
          <a:p>
            <a:r>
              <a:rPr lang="en-IE" dirty="0" smtClean="0">
                <a:solidFill>
                  <a:schemeClr val="bg1"/>
                </a:solidFill>
              </a:rPr>
              <a:t>Playground: comprises swings, equipped sand play area, play shop and Dutch disk plus seating and signage</a:t>
            </a:r>
            <a:endParaRPr lang="en-IE" dirty="0">
              <a:solidFill>
                <a:schemeClr val="bg1"/>
              </a:solidFill>
            </a:endParaRPr>
          </a:p>
        </p:txBody>
      </p:sp>
    </p:spTree>
    <p:extLst>
      <p:ext uri="{BB962C8B-B14F-4D97-AF65-F5344CB8AC3E}">
        <p14:creationId xmlns:p14="http://schemas.microsoft.com/office/powerpoint/2010/main" val="50113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9600"/>
            <a:ext cx="12192000" cy="5806888"/>
          </a:xfrm>
          <a:prstGeom prst="rect">
            <a:avLst/>
          </a:prstGeom>
        </p:spPr>
      </p:pic>
    </p:spTree>
    <p:extLst>
      <p:ext uri="{BB962C8B-B14F-4D97-AF65-F5344CB8AC3E}">
        <p14:creationId xmlns:p14="http://schemas.microsoft.com/office/powerpoint/2010/main" val="266740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7471"/>
            <a:ext cx="12174754" cy="5655048"/>
          </a:xfrm>
          <a:prstGeom prst="rect">
            <a:avLst/>
          </a:prstGeom>
        </p:spPr>
      </p:pic>
    </p:spTree>
    <p:extLst>
      <p:ext uri="{BB962C8B-B14F-4D97-AF65-F5344CB8AC3E}">
        <p14:creationId xmlns:p14="http://schemas.microsoft.com/office/powerpoint/2010/main" val="335327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562" r="4464"/>
          <a:stretch/>
        </p:blipFill>
        <p:spPr>
          <a:xfrm>
            <a:off x="7752112" y="303309"/>
            <a:ext cx="4367867" cy="6167535"/>
          </a:xfrm>
          <a:prstGeom prst="rect">
            <a:avLst/>
          </a:prstGeom>
        </p:spPr>
      </p:pic>
      <p:pic>
        <p:nvPicPr>
          <p:cNvPr id="4" name="Picture 3"/>
          <p:cNvPicPr>
            <a:picLocks noChangeAspect="1"/>
          </p:cNvPicPr>
          <p:nvPr/>
        </p:nvPicPr>
        <p:blipFill>
          <a:blip r:embed="rId3"/>
          <a:stretch>
            <a:fillRect/>
          </a:stretch>
        </p:blipFill>
        <p:spPr>
          <a:xfrm>
            <a:off x="80703" y="4071600"/>
            <a:ext cx="3697530" cy="2618620"/>
          </a:xfrm>
          <a:prstGeom prst="rect">
            <a:avLst/>
          </a:prstGeom>
        </p:spPr>
      </p:pic>
      <p:pic>
        <p:nvPicPr>
          <p:cNvPr id="5" name="Picture 4"/>
          <p:cNvPicPr>
            <a:picLocks noChangeAspect="1"/>
          </p:cNvPicPr>
          <p:nvPr/>
        </p:nvPicPr>
        <p:blipFill>
          <a:blip r:embed="rId4"/>
          <a:stretch>
            <a:fillRect/>
          </a:stretch>
        </p:blipFill>
        <p:spPr>
          <a:xfrm>
            <a:off x="3899286" y="4071600"/>
            <a:ext cx="3666459" cy="2618620"/>
          </a:xfrm>
          <a:prstGeom prst="rect">
            <a:avLst/>
          </a:prstGeom>
        </p:spPr>
      </p:pic>
      <p:grpSp>
        <p:nvGrpSpPr>
          <p:cNvPr id="7" name="Group 4"/>
          <p:cNvGrpSpPr>
            <a:grpSpLocks noChangeAspect="1"/>
          </p:cNvGrpSpPr>
          <p:nvPr/>
        </p:nvGrpSpPr>
        <p:grpSpPr bwMode="auto">
          <a:xfrm>
            <a:off x="133070" y="303309"/>
            <a:ext cx="7432675" cy="3544888"/>
            <a:chOff x="28" y="50"/>
            <a:chExt cx="4682" cy="2233"/>
          </a:xfrm>
        </p:grpSpPr>
        <p:sp>
          <p:nvSpPr>
            <p:cNvPr id="8" name="AutoShape 3"/>
            <p:cNvSpPr>
              <a:spLocks noChangeAspect="1" noChangeArrowheads="1" noTextEdit="1"/>
            </p:cNvSpPr>
            <p:nvPr/>
          </p:nvSpPr>
          <p:spPr bwMode="auto">
            <a:xfrm>
              <a:off x="28" y="50"/>
              <a:ext cx="4682" cy="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 y="50"/>
              <a:ext cx="4684" cy="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640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3573" y="14064"/>
            <a:ext cx="6738974" cy="6858000"/>
          </a:xfrm>
          <a:prstGeom prst="rect">
            <a:avLst/>
          </a:prstGeom>
        </p:spPr>
      </p:pic>
      <p:pic>
        <p:nvPicPr>
          <p:cNvPr id="3" name="Picture 2"/>
          <p:cNvPicPr>
            <a:picLocks noChangeAspect="1"/>
          </p:cNvPicPr>
          <p:nvPr/>
        </p:nvPicPr>
        <p:blipFill>
          <a:blip r:embed="rId3"/>
          <a:stretch>
            <a:fillRect/>
          </a:stretch>
        </p:blipFill>
        <p:spPr>
          <a:xfrm>
            <a:off x="74141" y="4884167"/>
            <a:ext cx="3418702" cy="1811749"/>
          </a:xfrm>
          <a:prstGeom prst="rect">
            <a:avLst/>
          </a:prstGeom>
        </p:spPr>
      </p:pic>
      <p:pic>
        <p:nvPicPr>
          <p:cNvPr id="4" name="Picture 3"/>
          <p:cNvPicPr>
            <a:picLocks noChangeAspect="1"/>
          </p:cNvPicPr>
          <p:nvPr/>
        </p:nvPicPr>
        <p:blipFill>
          <a:blip r:embed="rId4"/>
          <a:stretch>
            <a:fillRect/>
          </a:stretch>
        </p:blipFill>
        <p:spPr>
          <a:xfrm>
            <a:off x="0" y="2622791"/>
            <a:ext cx="3175403" cy="1870949"/>
          </a:xfrm>
          <a:prstGeom prst="rect">
            <a:avLst/>
          </a:prstGeom>
        </p:spPr>
      </p:pic>
      <p:pic>
        <p:nvPicPr>
          <p:cNvPr id="5" name="Picture 4"/>
          <p:cNvPicPr>
            <a:picLocks noChangeAspect="1"/>
          </p:cNvPicPr>
          <p:nvPr/>
        </p:nvPicPr>
        <p:blipFill>
          <a:blip r:embed="rId5"/>
          <a:stretch>
            <a:fillRect/>
          </a:stretch>
        </p:blipFill>
        <p:spPr>
          <a:xfrm>
            <a:off x="0" y="564432"/>
            <a:ext cx="3175614" cy="1667932"/>
          </a:xfrm>
          <a:prstGeom prst="rect">
            <a:avLst/>
          </a:prstGeom>
        </p:spPr>
      </p:pic>
      <p:pic>
        <p:nvPicPr>
          <p:cNvPr id="6" name="Picture 5"/>
          <p:cNvPicPr>
            <a:picLocks noChangeAspect="1"/>
          </p:cNvPicPr>
          <p:nvPr/>
        </p:nvPicPr>
        <p:blipFill>
          <a:blip r:embed="rId6"/>
          <a:stretch>
            <a:fillRect/>
          </a:stretch>
        </p:blipFill>
        <p:spPr>
          <a:xfrm>
            <a:off x="8398383" y="68606"/>
            <a:ext cx="3710863" cy="2186443"/>
          </a:xfrm>
          <a:prstGeom prst="rect">
            <a:avLst/>
          </a:prstGeom>
        </p:spPr>
      </p:pic>
      <p:pic>
        <p:nvPicPr>
          <p:cNvPr id="8" name="Picture 7"/>
          <p:cNvPicPr>
            <a:picLocks noChangeAspect="1"/>
          </p:cNvPicPr>
          <p:nvPr/>
        </p:nvPicPr>
        <p:blipFill>
          <a:blip r:embed="rId7"/>
          <a:stretch>
            <a:fillRect/>
          </a:stretch>
        </p:blipFill>
        <p:spPr>
          <a:xfrm>
            <a:off x="9465487" y="4670657"/>
            <a:ext cx="3788818" cy="1990006"/>
          </a:xfrm>
          <a:prstGeom prst="rect">
            <a:avLst/>
          </a:prstGeom>
        </p:spPr>
      </p:pic>
      <p:pic>
        <p:nvPicPr>
          <p:cNvPr id="9" name="Picture 8"/>
          <p:cNvPicPr>
            <a:picLocks noChangeAspect="1"/>
          </p:cNvPicPr>
          <p:nvPr/>
        </p:nvPicPr>
        <p:blipFill>
          <a:blip r:embed="rId8"/>
          <a:stretch>
            <a:fillRect/>
          </a:stretch>
        </p:blipFill>
        <p:spPr>
          <a:xfrm>
            <a:off x="9034418" y="2412809"/>
            <a:ext cx="2883238" cy="2060511"/>
          </a:xfrm>
          <a:prstGeom prst="rect">
            <a:avLst/>
          </a:prstGeom>
        </p:spPr>
      </p:pic>
      <p:sp>
        <p:nvSpPr>
          <p:cNvPr id="10" name="TextBox 9"/>
          <p:cNvSpPr txBox="1"/>
          <p:nvPr/>
        </p:nvSpPr>
        <p:spPr>
          <a:xfrm>
            <a:off x="3881535" y="1670180"/>
            <a:ext cx="3079102" cy="707886"/>
          </a:xfrm>
          <a:prstGeom prst="rect">
            <a:avLst/>
          </a:prstGeom>
          <a:noFill/>
        </p:spPr>
        <p:txBody>
          <a:bodyPr wrap="square" rtlCol="0">
            <a:spAutoFit/>
          </a:bodyPr>
          <a:lstStyle/>
          <a:p>
            <a:r>
              <a:rPr lang="en-IE" sz="4000" dirty="0" smtClean="0"/>
              <a:t>PLAY TRAIL</a:t>
            </a:r>
            <a:endParaRPr lang="en-IE" sz="4000" dirty="0"/>
          </a:p>
        </p:txBody>
      </p:sp>
      <p:cxnSp>
        <p:nvCxnSpPr>
          <p:cNvPr id="12" name="Straight Arrow Connector 11"/>
          <p:cNvCxnSpPr/>
          <p:nvPr/>
        </p:nvCxnSpPr>
        <p:spPr>
          <a:xfrm flipV="1">
            <a:off x="2197386" y="1035698"/>
            <a:ext cx="1422892" cy="43926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54540" y="3558265"/>
            <a:ext cx="838303" cy="148354"/>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632441" y="5962261"/>
            <a:ext cx="2439139" cy="13062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94835" y="3768204"/>
            <a:ext cx="3257023" cy="1338316"/>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626359" y="970384"/>
            <a:ext cx="3398730" cy="309369"/>
          </a:xfrm>
          <a:prstGeom prst="straightConnector1">
            <a:avLst/>
          </a:prstGeom>
          <a:ln w="381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83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4379"/>
            <a:ext cx="12192000" cy="5809242"/>
          </a:xfrm>
          <a:prstGeom prst="rect">
            <a:avLst/>
          </a:prstGeom>
        </p:spPr>
      </p:pic>
    </p:spTree>
    <p:extLst>
      <p:ext uri="{BB962C8B-B14F-4D97-AF65-F5344CB8AC3E}">
        <p14:creationId xmlns:p14="http://schemas.microsoft.com/office/powerpoint/2010/main" val="6763664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202</TotalTime>
  <Words>151</Words>
  <Application>Microsoft Office PowerPoint</Application>
  <PresentationFormat>Widescreen</PresentationFormat>
  <Paragraphs>26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Palatino Linotype</vt:lpstr>
      <vt:lpstr>Symbol</vt:lpstr>
      <vt:lpstr>Times New Roman</vt:lpstr>
      <vt:lpstr>Wingdings 3</vt:lpstr>
      <vt:lpstr>Slice</vt:lpstr>
      <vt:lpstr>Playground For Waterstown:  Public Participatory Budget Update. </vt:lpstr>
      <vt:lpstr>PowerPoint Presentation</vt:lpstr>
      <vt:lpstr>Tender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on the tender for the design, and construction of a playground at Waterstown Park.</dc:title>
  <dc:creator>Laurence Colleran</dc:creator>
  <cp:lastModifiedBy>Laurence Colleran</cp:lastModifiedBy>
  <cp:revision>16</cp:revision>
  <dcterms:created xsi:type="dcterms:W3CDTF">2018-09-21T16:37:14Z</dcterms:created>
  <dcterms:modified xsi:type="dcterms:W3CDTF">2018-09-24T11:33:10Z</dcterms:modified>
</cp:coreProperties>
</file>