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>
        <p:scale>
          <a:sx n="118" d="100"/>
          <a:sy n="118" d="100"/>
        </p:scale>
        <p:origin x="-51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14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476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645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900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210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274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87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865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143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8430E-1223-41B4-B7B2-5C8E6A576E73}" type="datetimeFigureOut">
              <a:rPr lang="en-IE" smtClean="0"/>
              <a:t>04/09/2018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18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037487" y="72189"/>
            <a:ext cx="1065045" cy="66975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83836" y="749359"/>
            <a:ext cx="2840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T.</a:t>
            </a:r>
          </a:p>
          <a:p>
            <a:pPr algn="ctr"/>
            <a:endParaRPr lang="en-IE" sz="1200" dirty="0" smtClean="0">
              <a:solidFill>
                <a:schemeClr val="bg1"/>
              </a:solidFill>
            </a:endParaRP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T</a:t>
            </a:r>
            <a:br>
              <a:rPr lang="en-IE" sz="1200" dirty="0" smtClean="0">
                <a:solidFill>
                  <a:schemeClr val="bg1"/>
                </a:solidFill>
              </a:rPr>
            </a:br>
            <a:r>
              <a:rPr lang="en-IE" sz="1200" dirty="0" smtClean="0">
                <a:solidFill>
                  <a:schemeClr val="bg1"/>
                </a:solidFill>
              </a:rPr>
              <a:t>H</a:t>
            </a:r>
            <a:br>
              <a:rPr lang="en-IE" sz="1200" dirty="0" smtClean="0">
                <a:solidFill>
                  <a:schemeClr val="bg1"/>
                </a:solidFill>
              </a:rPr>
            </a:br>
            <a:r>
              <a:rPr lang="en-IE" sz="1200" dirty="0" smtClean="0">
                <a:solidFill>
                  <a:schemeClr val="bg1"/>
                </a:solidFill>
              </a:rPr>
              <a:t>E</a:t>
            </a:r>
            <a:br>
              <a:rPr lang="en-IE" sz="1200" dirty="0" smtClean="0">
                <a:solidFill>
                  <a:schemeClr val="bg1"/>
                </a:solidFill>
              </a:rPr>
            </a:br>
            <a:r>
              <a:rPr lang="en-IE" sz="1200" dirty="0" smtClean="0">
                <a:solidFill>
                  <a:schemeClr val="bg1"/>
                </a:solidFill>
              </a:rPr>
              <a:t>R</a:t>
            </a:r>
            <a:br>
              <a:rPr lang="en-IE" sz="1200" dirty="0" smtClean="0">
                <a:solidFill>
                  <a:schemeClr val="bg1"/>
                </a:solidFill>
              </a:rPr>
            </a:br>
            <a:r>
              <a:rPr lang="en-IE" sz="1200" dirty="0" smtClean="0">
                <a:solidFill>
                  <a:schemeClr val="bg1"/>
                </a:solidFill>
              </a:rPr>
              <a:t>I</a:t>
            </a:r>
            <a:br>
              <a:rPr lang="en-IE" sz="1200" dirty="0" smtClean="0">
                <a:solidFill>
                  <a:schemeClr val="bg1"/>
                </a:solidFill>
              </a:rPr>
            </a:br>
            <a:r>
              <a:rPr lang="en-IE" sz="1200" dirty="0" smtClean="0">
                <a:solidFill>
                  <a:schemeClr val="bg1"/>
                </a:solidFill>
              </a:rPr>
              <a:t>N</a:t>
            </a:r>
            <a:br>
              <a:rPr lang="en-IE" sz="1200" dirty="0" smtClean="0">
                <a:solidFill>
                  <a:schemeClr val="bg1"/>
                </a:solidFill>
              </a:rPr>
            </a:br>
            <a:r>
              <a:rPr lang="en-IE" sz="1200" dirty="0" smtClean="0">
                <a:solidFill>
                  <a:schemeClr val="bg1"/>
                </a:solidFill>
              </a:rPr>
              <a:t>E</a:t>
            </a:r>
            <a:br>
              <a:rPr lang="en-IE" sz="1200" dirty="0" smtClean="0">
                <a:solidFill>
                  <a:schemeClr val="bg1"/>
                </a:solidFill>
              </a:rPr>
            </a:br>
            <a:r>
              <a:rPr lang="en-IE" sz="1200" dirty="0" smtClean="0">
                <a:solidFill>
                  <a:schemeClr val="bg1"/>
                </a:solidFill>
              </a:rPr>
              <a:t>‘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S</a:t>
            </a:r>
          </a:p>
          <a:p>
            <a:pPr algn="ctr"/>
            <a:endParaRPr lang="en-IE" sz="1200" dirty="0" smtClean="0">
              <a:solidFill>
                <a:schemeClr val="bg1"/>
              </a:solidFill>
            </a:endParaRP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P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T</a:t>
            </a:r>
          </a:p>
          <a:p>
            <a:pPr algn="ctr"/>
            <a:endParaRPr lang="en-IE" sz="1200" dirty="0" smtClean="0">
              <a:solidFill>
                <a:schemeClr val="bg1"/>
              </a:solidFill>
            </a:endParaRP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8</a:t>
            </a:r>
          </a:p>
          <a:p>
            <a:pPr algn="ctr"/>
            <a:endParaRPr lang="en-IE" sz="1200" dirty="0" smtClean="0">
              <a:solidFill>
                <a:schemeClr val="bg1"/>
              </a:solidFill>
            </a:endParaRP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</a:rPr>
              <a:t>8</a:t>
            </a:r>
          </a:p>
          <a:p>
            <a:pPr algn="ctr"/>
            <a:endParaRPr lang="en-IE" sz="12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1283918" y="168443"/>
            <a:ext cx="572181" cy="453027"/>
            <a:chOff x="11403251" y="152401"/>
            <a:chExt cx="572181" cy="453027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11451352" y="152401"/>
              <a:ext cx="471518" cy="20680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1403251" y="359207"/>
              <a:ext cx="5721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00" dirty="0" smtClean="0">
                  <a:solidFill>
                    <a:schemeClr val="bg1"/>
                  </a:solidFill>
                </a:rPr>
                <a:t>NORTH</a:t>
              </a:r>
              <a:endParaRPr lang="en-IE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0990521" y="6183862"/>
            <a:ext cx="1154513" cy="472678"/>
            <a:chOff x="7526588" y="4774991"/>
            <a:chExt cx="1154513" cy="472678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123" b="97606" l="41657" r="72491">
                          <a14:foregroundMark x1="55865" y1="31295" x2="55865" y2="41471"/>
                          <a14:foregroundMark x1="48912" y1="10004" x2="48912" y2="10004"/>
                          <a14:foregroundMark x1="48912" y1="8123" x2="48912" y2="8123"/>
                          <a14:backgroundMark x1="48912" y1="8123" x2="48912" y2="8123"/>
                          <a14:backgroundMark x1="49093" y1="10004" x2="49093" y2="100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40" t="27544" r="27258"/>
            <a:stretch/>
          </p:blipFill>
          <p:spPr>
            <a:xfrm rot="16200000">
              <a:off x="8087119" y="4520654"/>
              <a:ext cx="257118" cy="76579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7526588" y="4878337"/>
              <a:ext cx="1154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600" dirty="0" err="1" smtClean="0">
                  <a:solidFill>
                    <a:schemeClr val="accent2"/>
                  </a:solidFill>
                </a:rPr>
                <a:t>Comhairle</a:t>
              </a:r>
              <a:r>
                <a:rPr lang="en-IE" sz="600" baseline="0" dirty="0" smtClean="0">
                  <a:solidFill>
                    <a:schemeClr val="accent2"/>
                  </a:solidFill>
                </a:rPr>
                <a:t> </a:t>
              </a:r>
              <a:r>
                <a:rPr lang="en-IE" sz="600" baseline="0" dirty="0" err="1" smtClean="0">
                  <a:solidFill>
                    <a:schemeClr val="accent2"/>
                  </a:solidFill>
                </a:rPr>
                <a:t>Contae</a:t>
              </a:r>
              <a:endParaRPr lang="en-IE" sz="600" baseline="0" dirty="0" smtClean="0">
                <a:solidFill>
                  <a:schemeClr val="accent2"/>
                </a:solidFill>
              </a:endParaRPr>
            </a:p>
            <a:p>
              <a:r>
                <a:rPr lang="en-IE" sz="600" baseline="0" dirty="0" err="1" smtClean="0">
                  <a:solidFill>
                    <a:schemeClr val="accent2"/>
                  </a:solidFill>
                </a:rPr>
                <a:t>Átha</a:t>
              </a:r>
              <a:r>
                <a:rPr lang="en-IE" sz="600" baseline="0" dirty="0" smtClean="0">
                  <a:solidFill>
                    <a:schemeClr val="accent2"/>
                  </a:solidFill>
                </a:rPr>
                <a:t> </a:t>
              </a:r>
              <a:r>
                <a:rPr lang="en-IE" sz="600" baseline="0" dirty="0" err="1" smtClean="0">
                  <a:solidFill>
                    <a:schemeClr val="accent2"/>
                  </a:solidFill>
                </a:rPr>
                <a:t>Cliath</a:t>
              </a:r>
              <a:r>
                <a:rPr lang="en-IE" sz="600" baseline="0" dirty="0" smtClean="0">
                  <a:solidFill>
                    <a:schemeClr val="accent2"/>
                  </a:solidFill>
                </a:rPr>
                <a:t> Theas</a:t>
              </a:r>
            </a:p>
            <a:p>
              <a:r>
                <a:rPr lang="en-IE" sz="600" baseline="0" dirty="0" smtClean="0">
                  <a:solidFill>
                    <a:schemeClr val="bg2">
                      <a:lumMod val="50000"/>
                    </a:schemeClr>
                  </a:solidFill>
                </a:rPr>
                <a:t>South Dublin County Council </a:t>
              </a:r>
              <a:endParaRPr lang="en-IE" sz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11092534" y="5612381"/>
            <a:ext cx="118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bg1"/>
                </a:solidFill>
              </a:rPr>
              <a:t>PART</a:t>
            </a:r>
            <a:r>
              <a:rPr lang="en-IE" sz="2000" baseline="0" dirty="0" smtClean="0">
                <a:solidFill>
                  <a:schemeClr val="bg1"/>
                </a:solidFill>
              </a:rPr>
              <a:t> 8</a:t>
            </a:r>
          </a:p>
          <a:p>
            <a:r>
              <a:rPr lang="en-IE" sz="800" baseline="0" dirty="0" smtClean="0">
                <a:solidFill>
                  <a:schemeClr val="bg1"/>
                </a:solidFill>
              </a:rPr>
              <a:t>SEPTEMBER 2018</a:t>
            </a:r>
            <a:endParaRPr lang="en-I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0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720053" y="1295436"/>
            <a:ext cx="5654842" cy="18454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St. </a:t>
            </a:r>
            <a:r>
              <a:rPr lang="en-IE" dirty="0" smtClean="0"/>
              <a:t>Catherine’s </a:t>
            </a:r>
            <a:r>
              <a:rPr lang="en-IE" dirty="0" smtClean="0"/>
              <a:t>Infill</a:t>
            </a:r>
            <a:br>
              <a:rPr lang="en-IE" dirty="0" smtClean="0"/>
            </a:br>
            <a:r>
              <a:rPr lang="en-IE" dirty="0" smtClean="0"/>
              <a:t>Part 8 Consultation 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2472" y="3265850"/>
            <a:ext cx="10330004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3200" dirty="0" smtClean="0"/>
              <a:t>Briefing Presentation to Council</a:t>
            </a:r>
          </a:p>
          <a:p>
            <a:pPr marL="0" indent="0" algn="ctr">
              <a:buNone/>
            </a:pPr>
            <a:r>
              <a:rPr lang="en-IE" sz="3200" dirty="0" smtClean="0"/>
              <a:t>On Consultation Process and Recommendation for Approval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9677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24616" r="5127" b="29886"/>
          <a:stretch/>
        </p:blipFill>
        <p:spPr>
          <a:xfrm rot="16200000">
            <a:off x="-431283" y="1157654"/>
            <a:ext cx="5395744" cy="389105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39714" y="6252996"/>
            <a:ext cx="3069232" cy="32025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400" dirty="0" smtClean="0"/>
              <a:t>CONSTRAINTS &amp; EXISTING ENVIRONMENT</a:t>
            </a:r>
            <a:endParaRPr lang="en-IE" sz="14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354951" y="1944112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/>
              <a:t>Photo 1</a:t>
            </a:r>
            <a:endParaRPr lang="en-IE" sz="1000" dirty="0"/>
          </a:p>
        </p:txBody>
      </p:sp>
      <p:sp>
        <p:nvSpPr>
          <p:cNvPr id="14" name="Isosceles Triangle 13"/>
          <p:cNvSpPr/>
          <p:nvPr/>
        </p:nvSpPr>
        <p:spPr>
          <a:xfrm rot="21162414">
            <a:off x="1527064" y="4372369"/>
            <a:ext cx="260423" cy="9832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354951" y="3634295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/>
              <a:t>Photo 2</a:t>
            </a:r>
            <a:endParaRPr lang="en-IE" sz="10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354951" y="5292003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/>
              <a:t>Photo 3</a:t>
            </a:r>
            <a:endParaRPr lang="en-IE" sz="10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59121" y="5948463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/>
              <a:t>Aerial View</a:t>
            </a:r>
            <a:endParaRPr lang="en-IE" sz="1000" dirty="0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9569329" y="5692572"/>
            <a:ext cx="552220" cy="1656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Photo 1</a:t>
            </a:r>
            <a:endParaRPr lang="en-IE" sz="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9067071" y="5979000"/>
            <a:ext cx="547977" cy="2200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Photo 2</a:t>
            </a:r>
            <a:endParaRPr lang="en-IE" sz="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621202" y="6637920"/>
            <a:ext cx="547977" cy="2200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Photo 3</a:t>
            </a:r>
            <a:endParaRPr lang="en-IE" sz="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3" name="Picture 22" descr="\\SDCC-File-Arch\Tal37\C. PROJECT FILES\01. MAJOR  PROJECTS\01.CONSTRUCTION\04. COUNTY ALL AREAS\INFILL HOUSING PROGRAMME 2018-2020\Knockmore Avenue\06. CURRENT DRAWING\Part 8\jpegs\view from knockmo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58" y="490306"/>
            <a:ext cx="2466442" cy="144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\\SDCC-File-Arch\Tal37\C. PROJECT FILES\01. MAJOR  PROJECTS\01.CONSTRUCTION\04. COUNTY ALL AREAS\INFILL HOUSING PROGRAMME 2018-2020\Knockmore Avenue\06. CURRENT DRAWING\Part 8\jpegs\view from killinarden height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58" y="2285045"/>
            <a:ext cx="2503387" cy="132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Isosceles Triangle 12"/>
          <p:cNvSpPr/>
          <p:nvPr/>
        </p:nvSpPr>
        <p:spPr>
          <a:xfrm rot="4701933">
            <a:off x="1195548" y="3575643"/>
            <a:ext cx="220864" cy="8898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Isosceles Triangle 10"/>
          <p:cNvSpPr/>
          <p:nvPr/>
        </p:nvSpPr>
        <p:spPr>
          <a:xfrm rot="10245806">
            <a:off x="1104620" y="754204"/>
            <a:ext cx="260423" cy="9832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143" y="4026807"/>
            <a:ext cx="2506270" cy="11929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t="4798"/>
          <a:stretch/>
        </p:blipFill>
        <p:spPr>
          <a:xfrm>
            <a:off x="7028418" y="490194"/>
            <a:ext cx="3931160" cy="49829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2518" y="490194"/>
            <a:ext cx="555341" cy="1356242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1506528" y="4549608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>
                <a:solidFill>
                  <a:schemeClr val="bg1"/>
                </a:solidFill>
              </a:rPr>
              <a:t>Photo 3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70642" y="3588828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>
                <a:solidFill>
                  <a:schemeClr val="bg1"/>
                </a:solidFill>
              </a:rPr>
              <a:t>Photo 2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143886" y="475399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>
                <a:solidFill>
                  <a:schemeClr val="bg1"/>
                </a:solidFill>
              </a:rPr>
              <a:t>Photo </a:t>
            </a:r>
            <a:r>
              <a:rPr lang="en-IE" sz="1000" dirty="0" smtClean="0">
                <a:solidFill>
                  <a:schemeClr val="bg1"/>
                </a:solidFill>
              </a:rPr>
              <a:t>1</a:t>
            </a:r>
            <a:endParaRPr lang="en-I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42"/>
          <a:stretch/>
        </p:blipFill>
        <p:spPr>
          <a:xfrm>
            <a:off x="2479248" y="341757"/>
            <a:ext cx="5509529" cy="5839905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39714" y="6252996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400" dirty="0" smtClean="0"/>
              <a:t>PROPOSED SITE PLAN</a:t>
            </a:r>
            <a:endParaRPr lang="en-IE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52554" y="4185541"/>
            <a:ext cx="1483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/>
              <a:t>Plan showing block to south modified by reducing in height </a:t>
            </a:r>
            <a:r>
              <a:rPr lang="en-IE" sz="800" b="1" dirty="0" smtClean="0"/>
              <a:t>from three to </a:t>
            </a:r>
            <a:r>
              <a:rPr lang="en-IE" sz="800" b="1" dirty="0"/>
              <a:t>two storey, and inserting two storey small family </a:t>
            </a:r>
            <a:r>
              <a:rPr lang="en-IE" sz="800" b="1" dirty="0" smtClean="0"/>
              <a:t>house mid terrace. </a:t>
            </a:r>
            <a:r>
              <a:rPr lang="en-IE" sz="800" dirty="0"/>
              <a:t>	</a:t>
            </a:r>
          </a:p>
        </p:txBody>
      </p:sp>
      <p:cxnSp>
        <p:nvCxnSpPr>
          <p:cNvPr id="23" name="Elbow Connector 22"/>
          <p:cNvCxnSpPr/>
          <p:nvPr/>
        </p:nvCxnSpPr>
        <p:spPr>
          <a:xfrm>
            <a:off x="2379982" y="4311088"/>
            <a:ext cx="2182591" cy="158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767" y="5193192"/>
            <a:ext cx="1659653" cy="9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339714" y="6252996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400" dirty="0" smtClean="0"/>
              <a:t>3D Images</a:t>
            </a:r>
            <a:endParaRPr lang="en-IE" sz="14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60716" y="2998233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/>
              <a:t>Aerial View</a:t>
            </a:r>
            <a:endParaRPr lang="en-IE" sz="10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935365" y="3003043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/>
              <a:t>Block reduced in height</a:t>
            </a:r>
            <a:endParaRPr lang="en-IE" sz="10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88156" y="5932738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/>
              <a:t>Proposed Entrance</a:t>
            </a:r>
            <a:endParaRPr lang="en-IE" sz="10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935365" y="5932738"/>
            <a:ext cx="3069232" cy="320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000" dirty="0" smtClean="0"/>
              <a:t>Development </a:t>
            </a:r>
            <a:r>
              <a:rPr lang="en-IE" sz="1000" dirty="0" smtClean="0"/>
              <a:t>Overview</a:t>
            </a:r>
            <a:endParaRPr lang="en-IE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6" y="444924"/>
            <a:ext cx="4732256" cy="2406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70" y="444924"/>
            <a:ext cx="4732254" cy="2406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6" y="3360945"/>
            <a:ext cx="4685122" cy="2382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70" y="3360945"/>
            <a:ext cx="4685121" cy="23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80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St. Catherine’s Infill Part 8 Consultation  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Paddy DeRoe</dc:creator>
  <cp:lastModifiedBy>Meadhbh O'Sullivan</cp:lastModifiedBy>
  <cp:revision>51</cp:revision>
  <cp:lastPrinted>2018-09-04T13:22:48Z</cp:lastPrinted>
  <dcterms:created xsi:type="dcterms:W3CDTF">2015-10-21T16:38:23Z</dcterms:created>
  <dcterms:modified xsi:type="dcterms:W3CDTF">2018-09-04T13:39:39Z</dcterms:modified>
</cp:coreProperties>
</file>