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4" r:id="rId2"/>
    <p:sldId id="275" r:id="rId3"/>
    <p:sldId id="283" r:id="rId4"/>
    <p:sldId id="284" r:id="rId5"/>
    <p:sldId id="276" r:id="rId6"/>
    <p:sldId id="277" r:id="rId7"/>
    <p:sldId id="278" r:id="rId8"/>
    <p:sldId id="279" r:id="rId9"/>
    <p:sldId id="265" r:id="rId10"/>
    <p:sldId id="281" r:id="rId11"/>
    <p:sldId id="282" r:id="rId12"/>
    <p:sldId id="256" r:id="rId13"/>
    <p:sldId id="257" r:id="rId14"/>
    <p:sldId id="258" r:id="rId15"/>
    <p:sldId id="259" r:id="rId16"/>
    <p:sldId id="263" r:id="rId17"/>
    <p:sldId id="264" r:id="rId18"/>
    <p:sldId id="28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8" autoAdjust="0"/>
    <p:restoredTop sz="94660"/>
  </p:normalViewPr>
  <p:slideViewPr>
    <p:cSldViewPr snapToGrid="0">
      <p:cViewPr varScale="1">
        <p:scale>
          <a:sx n="116" d="100"/>
          <a:sy n="116" d="100"/>
        </p:scale>
        <p:origin x="10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3F78F-D98D-45AB-ACAB-A4A462CCC0CA}" type="datetimeFigureOut">
              <a:rPr lang="en-IE" smtClean="0"/>
              <a:t>03/09/2018</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E8D5C-C17F-4F1D-9912-12E3998046C1}" type="slidenum">
              <a:rPr lang="en-IE" smtClean="0"/>
              <a:t>‹#›</a:t>
            </a:fld>
            <a:endParaRPr lang="en-IE"/>
          </a:p>
        </p:txBody>
      </p:sp>
    </p:spTree>
    <p:extLst>
      <p:ext uri="{BB962C8B-B14F-4D97-AF65-F5344CB8AC3E}">
        <p14:creationId xmlns:p14="http://schemas.microsoft.com/office/powerpoint/2010/main" val="234872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8B9A0B9-8D26-4244-BFD0-B595B26D8890}" type="slidenum">
              <a:rPr lang="en-IE" smtClean="0"/>
              <a:t>1</a:t>
            </a:fld>
            <a:endParaRPr lang="en-IE"/>
          </a:p>
        </p:txBody>
      </p:sp>
    </p:spTree>
    <p:extLst>
      <p:ext uri="{BB962C8B-B14F-4D97-AF65-F5344CB8AC3E}">
        <p14:creationId xmlns:p14="http://schemas.microsoft.com/office/powerpoint/2010/main" val="165856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26E97B10-6D7D-4033-83D0-9CE9A1C1C6EA}" type="datetimeFigureOut">
              <a:rPr lang="en-IE" smtClean="0"/>
              <a:t>03/09/2018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D542037-6DA4-4979-BB1A-D789601CED75}" type="slidenum">
              <a:rPr lang="en-IE" smtClean="0"/>
              <a:t>‹#›</a:t>
            </a:fld>
            <a:endParaRPr lang="en-IE"/>
          </a:p>
        </p:txBody>
      </p:sp>
    </p:spTree>
    <p:extLst>
      <p:ext uri="{BB962C8B-B14F-4D97-AF65-F5344CB8AC3E}">
        <p14:creationId xmlns:p14="http://schemas.microsoft.com/office/powerpoint/2010/main" val="1101190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26E97B10-6D7D-4033-83D0-9CE9A1C1C6EA}" type="datetimeFigureOut">
              <a:rPr lang="en-IE" smtClean="0"/>
              <a:t>03/09/2018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D542037-6DA4-4979-BB1A-D789601CED75}" type="slidenum">
              <a:rPr lang="en-IE" smtClean="0"/>
              <a:t>‹#›</a:t>
            </a:fld>
            <a:endParaRPr lang="en-IE"/>
          </a:p>
        </p:txBody>
      </p:sp>
    </p:spTree>
    <p:extLst>
      <p:ext uri="{BB962C8B-B14F-4D97-AF65-F5344CB8AC3E}">
        <p14:creationId xmlns:p14="http://schemas.microsoft.com/office/powerpoint/2010/main" val="640507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26E97B10-6D7D-4033-83D0-9CE9A1C1C6EA}" type="datetimeFigureOut">
              <a:rPr lang="en-IE" smtClean="0"/>
              <a:t>03/09/2018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D542037-6DA4-4979-BB1A-D789601CED75}" type="slidenum">
              <a:rPr lang="en-IE" smtClean="0"/>
              <a:t>‹#›</a:t>
            </a:fld>
            <a:endParaRPr lang="en-IE"/>
          </a:p>
        </p:txBody>
      </p:sp>
    </p:spTree>
    <p:extLst>
      <p:ext uri="{BB962C8B-B14F-4D97-AF65-F5344CB8AC3E}">
        <p14:creationId xmlns:p14="http://schemas.microsoft.com/office/powerpoint/2010/main" val="4189119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26E97B10-6D7D-4033-83D0-9CE9A1C1C6EA}" type="datetimeFigureOut">
              <a:rPr lang="en-IE" smtClean="0"/>
              <a:t>03/09/2018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D542037-6DA4-4979-BB1A-D789601CED75}" type="slidenum">
              <a:rPr lang="en-IE" smtClean="0"/>
              <a:t>‹#›</a:t>
            </a:fld>
            <a:endParaRPr lang="en-IE"/>
          </a:p>
        </p:txBody>
      </p:sp>
    </p:spTree>
    <p:extLst>
      <p:ext uri="{BB962C8B-B14F-4D97-AF65-F5344CB8AC3E}">
        <p14:creationId xmlns:p14="http://schemas.microsoft.com/office/powerpoint/2010/main" val="3051650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E97B10-6D7D-4033-83D0-9CE9A1C1C6EA}" type="datetimeFigureOut">
              <a:rPr lang="en-IE" smtClean="0"/>
              <a:t>03/09/2018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D542037-6DA4-4979-BB1A-D789601CED75}" type="slidenum">
              <a:rPr lang="en-IE" smtClean="0"/>
              <a:t>‹#›</a:t>
            </a:fld>
            <a:endParaRPr lang="en-IE"/>
          </a:p>
        </p:txBody>
      </p:sp>
    </p:spTree>
    <p:extLst>
      <p:ext uri="{BB962C8B-B14F-4D97-AF65-F5344CB8AC3E}">
        <p14:creationId xmlns:p14="http://schemas.microsoft.com/office/powerpoint/2010/main" val="3333400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26E97B10-6D7D-4033-83D0-9CE9A1C1C6EA}" type="datetimeFigureOut">
              <a:rPr lang="en-IE" smtClean="0"/>
              <a:t>03/09/2018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D542037-6DA4-4979-BB1A-D789601CED75}" type="slidenum">
              <a:rPr lang="en-IE" smtClean="0"/>
              <a:t>‹#›</a:t>
            </a:fld>
            <a:endParaRPr lang="en-IE"/>
          </a:p>
        </p:txBody>
      </p:sp>
    </p:spTree>
    <p:extLst>
      <p:ext uri="{BB962C8B-B14F-4D97-AF65-F5344CB8AC3E}">
        <p14:creationId xmlns:p14="http://schemas.microsoft.com/office/powerpoint/2010/main" val="1432232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26E97B10-6D7D-4033-83D0-9CE9A1C1C6EA}" type="datetimeFigureOut">
              <a:rPr lang="en-IE" smtClean="0"/>
              <a:t>03/09/2018</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AD542037-6DA4-4979-BB1A-D789601CED75}" type="slidenum">
              <a:rPr lang="en-IE" smtClean="0"/>
              <a:t>‹#›</a:t>
            </a:fld>
            <a:endParaRPr lang="en-IE"/>
          </a:p>
        </p:txBody>
      </p:sp>
    </p:spTree>
    <p:extLst>
      <p:ext uri="{BB962C8B-B14F-4D97-AF65-F5344CB8AC3E}">
        <p14:creationId xmlns:p14="http://schemas.microsoft.com/office/powerpoint/2010/main" val="649810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26E97B10-6D7D-4033-83D0-9CE9A1C1C6EA}" type="datetimeFigureOut">
              <a:rPr lang="en-IE" smtClean="0"/>
              <a:t>03/09/2018</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AD542037-6DA4-4979-BB1A-D789601CED75}" type="slidenum">
              <a:rPr lang="en-IE" smtClean="0"/>
              <a:t>‹#›</a:t>
            </a:fld>
            <a:endParaRPr lang="en-IE"/>
          </a:p>
        </p:txBody>
      </p:sp>
    </p:spTree>
    <p:extLst>
      <p:ext uri="{BB962C8B-B14F-4D97-AF65-F5344CB8AC3E}">
        <p14:creationId xmlns:p14="http://schemas.microsoft.com/office/powerpoint/2010/main" val="1749927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E97B10-6D7D-4033-83D0-9CE9A1C1C6EA}" type="datetimeFigureOut">
              <a:rPr lang="en-IE" smtClean="0"/>
              <a:t>03/09/2018</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AD542037-6DA4-4979-BB1A-D789601CED75}" type="slidenum">
              <a:rPr lang="en-IE" smtClean="0"/>
              <a:t>‹#›</a:t>
            </a:fld>
            <a:endParaRPr lang="en-IE"/>
          </a:p>
        </p:txBody>
      </p:sp>
    </p:spTree>
    <p:extLst>
      <p:ext uri="{BB962C8B-B14F-4D97-AF65-F5344CB8AC3E}">
        <p14:creationId xmlns:p14="http://schemas.microsoft.com/office/powerpoint/2010/main" val="3055799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E97B10-6D7D-4033-83D0-9CE9A1C1C6EA}" type="datetimeFigureOut">
              <a:rPr lang="en-IE" smtClean="0"/>
              <a:t>03/09/2018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D542037-6DA4-4979-BB1A-D789601CED75}" type="slidenum">
              <a:rPr lang="en-IE" smtClean="0"/>
              <a:t>‹#›</a:t>
            </a:fld>
            <a:endParaRPr lang="en-IE"/>
          </a:p>
        </p:txBody>
      </p:sp>
    </p:spTree>
    <p:extLst>
      <p:ext uri="{BB962C8B-B14F-4D97-AF65-F5344CB8AC3E}">
        <p14:creationId xmlns:p14="http://schemas.microsoft.com/office/powerpoint/2010/main" val="1389168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E97B10-6D7D-4033-83D0-9CE9A1C1C6EA}" type="datetimeFigureOut">
              <a:rPr lang="en-IE" smtClean="0"/>
              <a:t>03/09/2018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D542037-6DA4-4979-BB1A-D789601CED75}" type="slidenum">
              <a:rPr lang="en-IE" smtClean="0"/>
              <a:t>‹#›</a:t>
            </a:fld>
            <a:endParaRPr lang="en-IE"/>
          </a:p>
        </p:txBody>
      </p:sp>
    </p:spTree>
    <p:extLst>
      <p:ext uri="{BB962C8B-B14F-4D97-AF65-F5344CB8AC3E}">
        <p14:creationId xmlns:p14="http://schemas.microsoft.com/office/powerpoint/2010/main" val="680408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E97B10-6D7D-4033-83D0-9CE9A1C1C6EA}" type="datetimeFigureOut">
              <a:rPr lang="en-IE" smtClean="0"/>
              <a:t>03/09/2018</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542037-6DA4-4979-BB1A-D789601CED75}" type="slidenum">
              <a:rPr lang="en-IE" smtClean="0"/>
              <a:t>‹#›</a:t>
            </a:fld>
            <a:endParaRPr lang="en-IE"/>
          </a:p>
        </p:txBody>
      </p:sp>
    </p:spTree>
    <p:extLst>
      <p:ext uri="{BB962C8B-B14F-4D97-AF65-F5344CB8AC3E}">
        <p14:creationId xmlns:p14="http://schemas.microsoft.com/office/powerpoint/2010/main" val="868732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4.emf"/></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2.jpe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1.jpeg"/><Relationship Id="rId16"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2.emf"/></Relationships>
</file>

<file path=ppt/slides/_rels/slide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412"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2"/>
          <p:cNvSpPr>
            <a:spLocks noGrp="1" noChangeArrowheads="1"/>
          </p:cNvSpPr>
          <p:nvPr>
            <p:ph type="subTitle" idx="1"/>
          </p:nvPr>
        </p:nvSpPr>
        <p:spPr>
          <a:xfrm>
            <a:off x="1452562" y="765175"/>
            <a:ext cx="7596188" cy="21844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l" eaLnBrk="1" hangingPunct="1">
              <a:lnSpc>
                <a:spcPct val="90000"/>
              </a:lnSpc>
            </a:pPr>
            <a:r>
              <a:rPr lang="en-US" altLang="en-US" b="1" dirty="0">
                <a:solidFill>
                  <a:srgbClr val="130A4F"/>
                </a:solidFill>
              </a:rPr>
              <a:t>Grange Castle Business Park</a:t>
            </a:r>
          </a:p>
          <a:p>
            <a:pPr algn="l" eaLnBrk="1" hangingPunct="1">
              <a:lnSpc>
                <a:spcPct val="90000"/>
              </a:lnSpc>
            </a:pPr>
            <a:r>
              <a:rPr lang="en-US" altLang="en-US" sz="1200" b="1" dirty="0">
                <a:solidFill>
                  <a:srgbClr val="130A4F"/>
                </a:solidFill>
              </a:rPr>
              <a:t>SPC Update 06/09/18</a:t>
            </a:r>
          </a:p>
          <a:p>
            <a:pPr algn="l" eaLnBrk="1" hangingPunct="1">
              <a:lnSpc>
                <a:spcPct val="90000"/>
              </a:lnSpc>
            </a:pPr>
            <a:r>
              <a:rPr lang="en-US" altLang="en-US" sz="1200" b="1" dirty="0">
                <a:solidFill>
                  <a:srgbClr val="130A4F"/>
                </a:solidFill>
              </a:rPr>
              <a:t>Previous SPC Update 08/11/17 and 14/02/18</a:t>
            </a:r>
            <a:endParaRPr lang="en-US" altLang="en-US" sz="1200" b="1" dirty="0">
              <a:solidFill>
                <a:schemeClr val="bg1"/>
              </a:solidFill>
            </a:endParaRPr>
          </a:p>
        </p:txBody>
      </p:sp>
      <p:pic>
        <p:nvPicPr>
          <p:cNvPr id="3076" name="Picture 3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0501" y="0"/>
            <a:ext cx="289401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077" name="Picture 38" descr="Picture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3476" y="2420939"/>
            <a:ext cx="2195513"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40" descr="_PB146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1" y="1700213"/>
            <a:ext cx="320357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42" descr="_PB146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9963" y="4149726"/>
            <a:ext cx="360045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43" descr="Wyeth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9963" y="1700214"/>
            <a:ext cx="3529012"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44" descr="Griffeen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1" y="4221164"/>
            <a:ext cx="3203575"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45" descr="Picture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3476" y="2420939"/>
            <a:ext cx="2195513"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268250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7610" y="-22361"/>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1" y="0"/>
            <a:ext cx="289401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2532" name="AutoShape 4" descr="9k="/>
          <p:cNvSpPr>
            <a:spLocks noChangeAspect="1" noChangeArrowheads="1"/>
          </p:cNvSpPr>
          <p:nvPr/>
        </p:nvSpPr>
        <p:spPr bwMode="auto">
          <a:xfrm>
            <a:off x="5410200" y="3124200"/>
            <a:ext cx="1371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IE" altLang="en-US" sz="1800"/>
          </a:p>
        </p:txBody>
      </p:sp>
      <p:sp>
        <p:nvSpPr>
          <p:cNvPr id="22533" name="AutoShape 5" descr="9k="/>
          <p:cNvSpPr>
            <a:spLocks noChangeAspect="1" noChangeArrowheads="1"/>
          </p:cNvSpPr>
          <p:nvPr/>
        </p:nvSpPr>
        <p:spPr bwMode="auto">
          <a:xfrm>
            <a:off x="5410200" y="3124200"/>
            <a:ext cx="1371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IE" altLang="en-US" sz="1800"/>
          </a:p>
        </p:txBody>
      </p:sp>
      <p:sp>
        <p:nvSpPr>
          <p:cNvPr id="91142" name="Rectangle 6"/>
          <p:cNvSpPr>
            <a:spLocks noGrp="1" noChangeArrowheads="1"/>
          </p:cNvSpPr>
          <p:nvPr>
            <p:ph type="subTitle" idx="1"/>
          </p:nvPr>
        </p:nvSpPr>
        <p:spPr>
          <a:xfrm>
            <a:off x="1485900" y="962280"/>
            <a:ext cx="5076825" cy="719138"/>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l" eaLnBrk="1" hangingPunct="1">
              <a:lnSpc>
                <a:spcPct val="90000"/>
              </a:lnSpc>
              <a:defRPr/>
            </a:pPr>
            <a:endParaRPr lang="en-US" altLang="en-US" sz="2200" b="1" dirty="0">
              <a:solidFill>
                <a:srgbClr val="130A4F"/>
              </a:solidFill>
            </a:endParaRPr>
          </a:p>
        </p:txBody>
      </p:sp>
      <p:sp>
        <p:nvSpPr>
          <p:cNvPr id="22535" name="Rectangle 7"/>
          <p:cNvSpPr>
            <a:spLocks noChangeArrowheads="1"/>
          </p:cNvSpPr>
          <p:nvPr/>
        </p:nvSpPr>
        <p:spPr bwMode="auto">
          <a:xfrm>
            <a:off x="1524000" y="1628776"/>
            <a:ext cx="8820150" cy="489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lnSpc>
                <a:spcPct val="90000"/>
              </a:lnSpc>
              <a:buNone/>
            </a:pPr>
            <a:endParaRPr lang="en-US" altLang="en-US" sz="1400" b="1" dirty="0">
              <a:solidFill>
                <a:srgbClr val="130A4F"/>
              </a:solidFill>
            </a:endParaRPr>
          </a:p>
          <a:p>
            <a:pPr eaLnBrk="1" hangingPunct="1">
              <a:lnSpc>
                <a:spcPct val="90000"/>
              </a:lnSpc>
              <a:buNone/>
            </a:pPr>
            <a:endParaRPr lang="en-US" altLang="en-US" sz="1400" b="1" dirty="0">
              <a:solidFill>
                <a:srgbClr val="130A4F"/>
              </a:solidFill>
            </a:endParaRPr>
          </a:p>
          <a:p>
            <a:pPr eaLnBrk="1" hangingPunct="1">
              <a:lnSpc>
                <a:spcPct val="90000"/>
              </a:lnSpc>
              <a:buNone/>
            </a:pPr>
            <a:r>
              <a:rPr lang="en-US" altLang="en-US" sz="1700" b="1" dirty="0">
                <a:solidFill>
                  <a:srgbClr val="130A4F"/>
                </a:solidFill>
              </a:rPr>
              <a:t>	</a:t>
            </a:r>
          </a:p>
          <a:p>
            <a:pPr eaLnBrk="1" hangingPunct="1">
              <a:lnSpc>
                <a:spcPct val="90000"/>
              </a:lnSpc>
              <a:buFont typeface="Wingdings" panose="05000000000000000000" pitchFamily="2" charset="2"/>
              <a:buNone/>
            </a:pPr>
            <a:endParaRPr lang="en-US" altLang="en-US" sz="1400" b="1" dirty="0">
              <a:solidFill>
                <a:srgbClr val="130A4F"/>
              </a:solidFill>
            </a:endParaRPr>
          </a:p>
          <a:p>
            <a:pPr eaLnBrk="1" hangingPunct="1">
              <a:lnSpc>
                <a:spcPct val="90000"/>
              </a:lnSpc>
              <a:buFont typeface="Wingdings" panose="05000000000000000000" pitchFamily="2" charset="2"/>
              <a:buNone/>
            </a:pPr>
            <a:endParaRPr lang="en-US" altLang="en-US" sz="1700" b="1" dirty="0">
              <a:solidFill>
                <a:srgbClr val="130A4F"/>
              </a:solidFill>
            </a:endParaRPr>
          </a:p>
          <a:p>
            <a:pPr eaLnBrk="1" hangingPunct="1">
              <a:lnSpc>
                <a:spcPct val="90000"/>
              </a:lnSpc>
              <a:buFont typeface="Wingdings" panose="05000000000000000000" pitchFamily="2" charset="2"/>
              <a:buNone/>
            </a:pPr>
            <a:endParaRPr lang="en-US" altLang="en-US" sz="2400" b="1" dirty="0">
              <a:solidFill>
                <a:srgbClr val="130A4F"/>
              </a:solidFill>
            </a:endParaRPr>
          </a:p>
        </p:txBody>
      </p:sp>
      <p:pic>
        <p:nvPicPr>
          <p:cNvPr id="2" name="Picture 1"/>
          <p:cNvPicPr>
            <a:picLocks noChangeAspect="1"/>
          </p:cNvPicPr>
          <p:nvPr/>
        </p:nvPicPr>
        <p:blipFill>
          <a:blip r:embed="rId4"/>
          <a:stretch>
            <a:fillRect/>
          </a:stretch>
        </p:blipFill>
        <p:spPr>
          <a:xfrm>
            <a:off x="1485899" y="21501"/>
            <a:ext cx="9182101" cy="6502093"/>
          </a:xfrm>
          <a:prstGeom prst="rect">
            <a:avLst/>
          </a:prstGeom>
        </p:spPr>
      </p:pic>
    </p:spTree>
    <p:extLst>
      <p:ext uri="{BB962C8B-B14F-4D97-AF65-F5344CB8AC3E}">
        <p14:creationId xmlns:p14="http://schemas.microsoft.com/office/powerpoint/2010/main" val="187947328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7610" y="-22361"/>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1" y="0"/>
            <a:ext cx="289401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2532" name="AutoShape 4" descr="9k="/>
          <p:cNvSpPr>
            <a:spLocks noChangeAspect="1" noChangeArrowheads="1"/>
          </p:cNvSpPr>
          <p:nvPr/>
        </p:nvSpPr>
        <p:spPr bwMode="auto">
          <a:xfrm>
            <a:off x="5410200" y="3124200"/>
            <a:ext cx="1371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IE" altLang="en-US" sz="1800"/>
          </a:p>
        </p:txBody>
      </p:sp>
      <p:sp>
        <p:nvSpPr>
          <p:cNvPr id="22533" name="AutoShape 5" descr="9k="/>
          <p:cNvSpPr>
            <a:spLocks noChangeAspect="1" noChangeArrowheads="1"/>
          </p:cNvSpPr>
          <p:nvPr/>
        </p:nvSpPr>
        <p:spPr bwMode="auto">
          <a:xfrm>
            <a:off x="5410200" y="3124200"/>
            <a:ext cx="1371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IE" altLang="en-US" sz="1800"/>
          </a:p>
        </p:txBody>
      </p:sp>
      <p:sp>
        <p:nvSpPr>
          <p:cNvPr id="91142" name="Rectangle 6"/>
          <p:cNvSpPr>
            <a:spLocks noGrp="1" noChangeArrowheads="1"/>
          </p:cNvSpPr>
          <p:nvPr>
            <p:ph type="subTitle" idx="1"/>
          </p:nvPr>
        </p:nvSpPr>
        <p:spPr>
          <a:xfrm>
            <a:off x="1485900" y="962280"/>
            <a:ext cx="5076825" cy="719138"/>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l" eaLnBrk="1" hangingPunct="1">
              <a:lnSpc>
                <a:spcPct val="90000"/>
              </a:lnSpc>
              <a:defRPr/>
            </a:pPr>
            <a:endParaRPr lang="en-US" altLang="en-US" sz="2200" b="1" dirty="0">
              <a:solidFill>
                <a:srgbClr val="130A4F"/>
              </a:solidFill>
            </a:endParaRPr>
          </a:p>
        </p:txBody>
      </p:sp>
      <p:sp>
        <p:nvSpPr>
          <p:cNvPr id="22535" name="Rectangle 7"/>
          <p:cNvSpPr>
            <a:spLocks noChangeArrowheads="1"/>
          </p:cNvSpPr>
          <p:nvPr/>
        </p:nvSpPr>
        <p:spPr bwMode="auto">
          <a:xfrm>
            <a:off x="1524000" y="1628776"/>
            <a:ext cx="8820150" cy="489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lnSpc>
                <a:spcPct val="90000"/>
              </a:lnSpc>
              <a:buNone/>
            </a:pPr>
            <a:endParaRPr lang="en-US" altLang="en-US" sz="1400" b="1" dirty="0">
              <a:solidFill>
                <a:srgbClr val="130A4F"/>
              </a:solidFill>
            </a:endParaRPr>
          </a:p>
          <a:p>
            <a:pPr eaLnBrk="1" hangingPunct="1">
              <a:lnSpc>
                <a:spcPct val="90000"/>
              </a:lnSpc>
              <a:buNone/>
            </a:pPr>
            <a:endParaRPr lang="en-US" altLang="en-US" sz="1400" b="1" dirty="0">
              <a:solidFill>
                <a:srgbClr val="130A4F"/>
              </a:solidFill>
            </a:endParaRPr>
          </a:p>
          <a:p>
            <a:pPr eaLnBrk="1" hangingPunct="1">
              <a:lnSpc>
                <a:spcPct val="90000"/>
              </a:lnSpc>
              <a:buNone/>
            </a:pPr>
            <a:r>
              <a:rPr lang="en-US" altLang="en-US" sz="1700" b="1" dirty="0">
                <a:solidFill>
                  <a:srgbClr val="130A4F"/>
                </a:solidFill>
              </a:rPr>
              <a:t>	</a:t>
            </a:r>
          </a:p>
          <a:p>
            <a:pPr eaLnBrk="1" hangingPunct="1">
              <a:lnSpc>
                <a:spcPct val="90000"/>
              </a:lnSpc>
              <a:buFont typeface="Wingdings" panose="05000000000000000000" pitchFamily="2" charset="2"/>
              <a:buNone/>
            </a:pPr>
            <a:endParaRPr lang="en-US" altLang="en-US" sz="1400" b="1" dirty="0">
              <a:solidFill>
                <a:srgbClr val="130A4F"/>
              </a:solidFill>
            </a:endParaRPr>
          </a:p>
          <a:p>
            <a:pPr eaLnBrk="1" hangingPunct="1">
              <a:lnSpc>
                <a:spcPct val="90000"/>
              </a:lnSpc>
              <a:buFont typeface="Wingdings" panose="05000000000000000000" pitchFamily="2" charset="2"/>
              <a:buNone/>
            </a:pPr>
            <a:endParaRPr lang="en-US" altLang="en-US" sz="1700" b="1" dirty="0">
              <a:solidFill>
                <a:srgbClr val="130A4F"/>
              </a:solidFill>
            </a:endParaRPr>
          </a:p>
          <a:p>
            <a:pPr eaLnBrk="1" hangingPunct="1">
              <a:lnSpc>
                <a:spcPct val="90000"/>
              </a:lnSpc>
              <a:buFont typeface="Wingdings" panose="05000000000000000000" pitchFamily="2" charset="2"/>
              <a:buNone/>
            </a:pPr>
            <a:endParaRPr lang="en-US" altLang="en-US" sz="2400" b="1" dirty="0">
              <a:solidFill>
                <a:srgbClr val="130A4F"/>
              </a:solidFill>
            </a:endParaRPr>
          </a:p>
        </p:txBody>
      </p:sp>
      <p:pic>
        <p:nvPicPr>
          <p:cNvPr id="3" name="Picture 2"/>
          <p:cNvPicPr>
            <a:picLocks noChangeAspect="1"/>
          </p:cNvPicPr>
          <p:nvPr/>
        </p:nvPicPr>
        <p:blipFill>
          <a:blip r:embed="rId4"/>
          <a:stretch>
            <a:fillRect/>
          </a:stretch>
        </p:blipFill>
        <p:spPr>
          <a:xfrm>
            <a:off x="1524000" y="191444"/>
            <a:ext cx="9144000" cy="6475113"/>
          </a:xfrm>
          <a:prstGeom prst="rect">
            <a:avLst/>
          </a:prstGeom>
        </p:spPr>
      </p:pic>
    </p:spTree>
    <p:extLst>
      <p:ext uri="{BB962C8B-B14F-4D97-AF65-F5344CB8AC3E}">
        <p14:creationId xmlns:p14="http://schemas.microsoft.com/office/powerpoint/2010/main" val="227543735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98490"/>
            <a:ext cx="9144000" cy="7453290"/>
          </a:xfrm>
        </p:spPr>
        <p:txBody>
          <a:bodyPr>
            <a:noAutofit/>
          </a:bodyPr>
          <a:lstStyle/>
          <a:p>
            <a:pPr algn="l"/>
            <a:r>
              <a:rPr lang="en-IE" sz="3200" b="1" dirty="0"/>
              <a:t>Grand Canal Greenway</a:t>
            </a:r>
            <a:br>
              <a:rPr lang="en-IE" sz="3200" b="1" dirty="0"/>
            </a:br>
            <a:r>
              <a:rPr lang="en-IE" sz="2000" dirty="0"/>
              <a:t>The proposed project will entail the following:</a:t>
            </a:r>
            <a:br>
              <a:rPr lang="en-IE" sz="2000" dirty="0"/>
            </a:br>
            <a:r>
              <a:rPr lang="en-IE" sz="2000" dirty="0"/>
              <a:t>• </a:t>
            </a:r>
            <a:r>
              <a:rPr lang="en-IE" sz="2000" dirty="0" smtClean="0"/>
              <a:t>Shared </a:t>
            </a:r>
            <a:r>
              <a:rPr lang="en-IE" sz="2000" dirty="0"/>
              <a:t>Cycle &amp; Pedestrian Greenway adjacent to the Grand Canal’s northern towpath from </a:t>
            </a:r>
            <a:r>
              <a:rPr lang="en-IE" sz="2000" dirty="0" smtClean="0"/>
              <a:t>12</a:t>
            </a:r>
            <a:r>
              <a:rPr lang="en-IE" sz="2000" baseline="30000" dirty="0" smtClean="0"/>
              <a:t>th</a:t>
            </a:r>
            <a:r>
              <a:rPr lang="en-IE" sz="2000" dirty="0" smtClean="0"/>
              <a:t> Lock </a:t>
            </a:r>
            <a:r>
              <a:rPr lang="en-IE" sz="2000" dirty="0"/>
              <a:t>Bridge to </a:t>
            </a:r>
            <a:r>
              <a:rPr lang="en-IE" sz="2000" dirty="0" err="1"/>
              <a:t>Hazelhatch</a:t>
            </a:r>
            <a:r>
              <a:rPr lang="en-IE" sz="2000" dirty="0"/>
              <a:t> Bridge linking the existing Eastern Greenway to the Arthurs Way Greenway.</a:t>
            </a:r>
            <a:br>
              <a:rPr lang="en-IE" sz="2000" dirty="0"/>
            </a:br>
            <a:r>
              <a:rPr lang="en-IE" sz="2000" dirty="0"/>
              <a:t>• 0.45km of 4m wide Shared Cycle &amp; Pedestrian Route connecting the proposed Grange Castle West Lands to the </a:t>
            </a:r>
            <a:r>
              <a:rPr lang="en-IE" sz="2000" dirty="0" smtClean="0"/>
              <a:t>northern towpath </a:t>
            </a:r>
            <a:r>
              <a:rPr lang="en-IE" sz="2000" dirty="0"/>
              <a:t>of the Grand Canal including 150metres of elevated walkway overlooking a disused quarry.</a:t>
            </a:r>
            <a:br>
              <a:rPr lang="en-IE" sz="2000" dirty="0"/>
            </a:br>
            <a:r>
              <a:rPr lang="en-IE" sz="2000" dirty="0"/>
              <a:t>• Upgrade of the existing </a:t>
            </a:r>
            <a:r>
              <a:rPr lang="en-IE" sz="2000" dirty="0" err="1"/>
              <a:t>Gollierstown</a:t>
            </a:r>
            <a:r>
              <a:rPr lang="en-IE" sz="2000" dirty="0"/>
              <a:t> Bridge including pavement resurfacing and installation of additional fall protection.</a:t>
            </a:r>
            <a:br>
              <a:rPr lang="en-IE" sz="2000" dirty="0"/>
            </a:br>
            <a:r>
              <a:rPr lang="en-IE" sz="2000" dirty="0"/>
              <a:t>• 1 no. of new 4m wide Shared Cycle &amp; Pedestrian Bridge located in the vicinity of </a:t>
            </a:r>
            <a:r>
              <a:rPr lang="en-IE" sz="2000" dirty="0" err="1"/>
              <a:t>Hazelhatch</a:t>
            </a:r>
            <a:r>
              <a:rPr lang="en-IE" sz="2000" dirty="0"/>
              <a:t> Bridge to provide connection </a:t>
            </a:r>
            <a:r>
              <a:rPr lang="en-IE" sz="2000" dirty="0" smtClean="0"/>
              <a:t>with the </a:t>
            </a:r>
            <a:r>
              <a:rPr lang="en-IE" sz="2000" dirty="0"/>
              <a:t>existing Arthurs Way on the southern towpath. (This will form a future Part 8 application)</a:t>
            </a:r>
            <a:br>
              <a:rPr lang="en-IE" sz="2000" dirty="0"/>
            </a:br>
            <a:r>
              <a:rPr lang="en-IE" sz="2000" dirty="0"/>
              <a:t>• Greenway furniture including kissing gates, bollards, signage, markings and all associated safety </a:t>
            </a:r>
            <a:r>
              <a:rPr lang="en-IE" sz="2000" dirty="0" smtClean="0"/>
              <a:t>features, street </a:t>
            </a:r>
            <a:r>
              <a:rPr lang="en-IE" sz="2000" dirty="0"/>
              <a:t>lighting and CCTV </a:t>
            </a:r>
            <a:r>
              <a:rPr lang="en-IE" sz="2000" dirty="0" smtClean="0"/>
              <a:t>installations, where appropriate.</a:t>
            </a:r>
            <a:r>
              <a:rPr lang="en-IE" sz="2000" dirty="0"/>
              <a:t/>
            </a:r>
            <a:br>
              <a:rPr lang="en-IE" sz="2000" dirty="0"/>
            </a:br>
            <a:r>
              <a:rPr lang="en-IE" sz="2000" dirty="0"/>
              <a:t>• All associated landscape finishes and planting</a:t>
            </a:r>
            <a:br>
              <a:rPr lang="en-IE" sz="2000" dirty="0"/>
            </a:br>
            <a:r>
              <a:rPr lang="en-IE" sz="2000" dirty="0"/>
              <a:t>• 6500m new service way from 12th Lock to Aylmer Bridge located under the proposed Greenway. Services included will </a:t>
            </a:r>
            <a:r>
              <a:rPr lang="en-IE" sz="2000" dirty="0" smtClean="0"/>
              <a:t>be Power </a:t>
            </a:r>
            <a:r>
              <a:rPr lang="en-IE" sz="2000" dirty="0"/>
              <a:t>(LV &amp; </a:t>
            </a:r>
            <a:r>
              <a:rPr lang="en-IE" sz="2000" dirty="0" smtClean="0"/>
              <a:t>HV) Communications </a:t>
            </a:r>
            <a:r>
              <a:rPr lang="en-IE" sz="2000" dirty="0"/>
              <a:t>(</a:t>
            </a:r>
            <a:r>
              <a:rPr lang="en-IE" sz="2000" dirty="0" smtClean="0"/>
              <a:t>Telecom) CCTV Public </a:t>
            </a:r>
            <a:r>
              <a:rPr lang="en-IE" sz="2000" dirty="0"/>
              <a:t>Lighting</a:t>
            </a:r>
            <a:br>
              <a:rPr lang="en-IE" sz="2000" dirty="0"/>
            </a:br>
            <a:r>
              <a:rPr lang="en-IE" sz="2000" dirty="0" smtClean="0"/>
              <a:t>• </a:t>
            </a:r>
            <a:r>
              <a:rPr lang="en-IE" sz="2000" dirty="0"/>
              <a:t>1 no. of new service crossing under the Grand Canal adjacent to </a:t>
            </a:r>
            <a:r>
              <a:rPr lang="en-IE" sz="2000" dirty="0" err="1"/>
              <a:t>Gollierstown</a:t>
            </a:r>
            <a:r>
              <a:rPr lang="en-IE" sz="2000" dirty="0"/>
              <a:t> Bridge to connect the proposed Grand </a:t>
            </a:r>
            <a:r>
              <a:rPr lang="en-IE" sz="2000" dirty="0" smtClean="0"/>
              <a:t>Canal service </a:t>
            </a:r>
            <a:r>
              <a:rPr lang="en-IE" sz="2000" dirty="0"/>
              <a:t>way to Grange Castle West Business Park.</a:t>
            </a:r>
          </a:p>
        </p:txBody>
      </p:sp>
      <p:sp>
        <p:nvSpPr>
          <p:cNvPr id="3" name="Subtitle 2"/>
          <p:cNvSpPr>
            <a:spLocks noGrp="1"/>
          </p:cNvSpPr>
          <p:nvPr>
            <p:ph type="subTitle" idx="1"/>
          </p:nvPr>
        </p:nvSpPr>
        <p:spPr>
          <a:xfrm>
            <a:off x="502276" y="-1371600"/>
            <a:ext cx="10165724" cy="8026400"/>
          </a:xfrm>
        </p:spPr>
        <p:txBody>
          <a:bodyPr/>
          <a:lstStyle/>
          <a:p>
            <a:r>
              <a:rPr lang="en-IE" dirty="0" smtClean="0"/>
              <a:t>    </a:t>
            </a:r>
            <a:endParaRPr lang="en-IE" dirty="0"/>
          </a:p>
        </p:txBody>
      </p:sp>
      <p:pic>
        <p:nvPicPr>
          <p:cNvPr id="4" name="Picture 3"/>
          <p:cNvPicPr>
            <a:picLocks noChangeAspect="1"/>
          </p:cNvPicPr>
          <p:nvPr/>
        </p:nvPicPr>
        <p:blipFill>
          <a:blip r:embed="rId2"/>
          <a:stretch>
            <a:fillRect/>
          </a:stretch>
        </p:blipFill>
        <p:spPr>
          <a:xfrm>
            <a:off x="9296149" y="0"/>
            <a:ext cx="2895851" cy="1079086"/>
          </a:xfrm>
          <a:prstGeom prst="rect">
            <a:avLst/>
          </a:prstGeom>
        </p:spPr>
      </p:pic>
    </p:spTree>
    <p:extLst>
      <p:ext uri="{BB962C8B-B14F-4D97-AF65-F5344CB8AC3E}">
        <p14:creationId xmlns:p14="http://schemas.microsoft.com/office/powerpoint/2010/main" val="1014342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000125"/>
            <a:ext cx="10515600" cy="1325563"/>
          </a:xfrm>
        </p:spPr>
        <p:txBody>
          <a:bodyPr/>
          <a:lstStyle/>
          <a:p>
            <a:r>
              <a:rPr lang="en-IE" dirty="0" smtClean="0"/>
              <a:t> </a:t>
            </a:r>
            <a:endParaRPr lang="en-IE" dirty="0"/>
          </a:p>
        </p:txBody>
      </p:sp>
      <p:pic>
        <p:nvPicPr>
          <p:cNvPr id="4" name="Content Placeholder 3"/>
          <p:cNvPicPr>
            <a:picLocks noGrp="1" noChangeAspect="1"/>
          </p:cNvPicPr>
          <p:nvPr>
            <p:ph idx="1"/>
          </p:nvPr>
        </p:nvPicPr>
        <p:blipFill>
          <a:blip r:embed="rId2"/>
          <a:stretch>
            <a:fillRect/>
          </a:stretch>
        </p:blipFill>
        <p:spPr>
          <a:xfrm>
            <a:off x="1143000" y="-50939"/>
            <a:ext cx="8382000" cy="6857626"/>
          </a:xfrm>
          <a:prstGeom prst="rect">
            <a:avLst/>
          </a:prstGeom>
        </p:spPr>
      </p:pic>
      <p:pic>
        <p:nvPicPr>
          <p:cNvPr id="3" name="Picture 2"/>
          <p:cNvPicPr>
            <a:picLocks noChangeAspect="1"/>
          </p:cNvPicPr>
          <p:nvPr/>
        </p:nvPicPr>
        <p:blipFill>
          <a:blip r:embed="rId3"/>
          <a:stretch>
            <a:fillRect/>
          </a:stretch>
        </p:blipFill>
        <p:spPr>
          <a:xfrm>
            <a:off x="9296149" y="0"/>
            <a:ext cx="2895851" cy="1079086"/>
          </a:xfrm>
          <a:prstGeom prst="rect">
            <a:avLst/>
          </a:prstGeom>
        </p:spPr>
      </p:pic>
    </p:spTree>
    <p:extLst>
      <p:ext uri="{BB962C8B-B14F-4D97-AF65-F5344CB8AC3E}">
        <p14:creationId xmlns:p14="http://schemas.microsoft.com/office/powerpoint/2010/main" val="2468806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  </a:t>
            </a:r>
            <a:endParaRPr lang="en-IE" dirty="0"/>
          </a:p>
        </p:txBody>
      </p:sp>
      <p:pic>
        <p:nvPicPr>
          <p:cNvPr id="4" name="Content Placeholder 3"/>
          <p:cNvPicPr>
            <a:picLocks noGrp="1" noChangeAspect="1"/>
          </p:cNvPicPr>
          <p:nvPr>
            <p:ph idx="1"/>
          </p:nvPr>
        </p:nvPicPr>
        <p:blipFill>
          <a:blip r:embed="rId2"/>
          <a:stretch>
            <a:fillRect/>
          </a:stretch>
        </p:blipFill>
        <p:spPr>
          <a:xfrm>
            <a:off x="1143000" y="36115"/>
            <a:ext cx="8521381" cy="6821885"/>
          </a:xfrm>
          <a:prstGeom prst="rect">
            <a:avLst/>
          </a:prstGeom>
        </p:spPr>
      </p:pic>
      <p:pic>
        <p:nvPicPr>
          <p:cNvPr id="3" name="Picture 2"/>
          <p:cNvPicPr>
            <a:picLocks noChangeAspect="1"/>
          </p:cNvPicPr>
          <p:nvPr/>
        </p:nvPicPr>
        <p:blipFill>
          <a:blip r:embed="rId3"/>
          <a:stretch>
            <a:fillRect/>
          </a:stretch>
        </p:blipFill>
        <p:spPr>
          <a:xfrm>
            <a:off x="9296149" y="36115"/>
            <a:ext cx="2895851" cy="1079086"/>
          </a:xfrm>
          <a:prstGeom prst="rect">
            <a:avLst/>
          </a:prstGeom>
        </p:spPr>
      </p:pic>
    </p:spTree>
    <p:extLst>
      <p:ext uri="{BB962C8B-B14F-4D97-AF65-F5344CB8AC3E}">
        <p14:creationId xmlns:p14="http://schemas.microsoft.com/office/powerpoint/2010/main" val="1389645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  </a:t>
            </a:r>
            <a:endParaRPr lang="en-IE" dirty="0"/>
          </a:p>
        </p:txBody>
      </p:sp>
      <p:sp>
        <p:nvSpPr>
          <p:cNvPr id="3" name="Content Placeholder 2"/>
          <p:cNvSpPr>
            <a:spLocks noGrp="1"/>
          </p:cNvSpPr>
          <p:nvPr>
            <p:ph idx="1"/>
          </p:nvPr>
        </p:nvSpPr>
        <p:spPr>
          <a:xfrm>
            <a:off x="1" y="34925"/>
            <a:ext cx="9297986" cy="5811838"/>
          </a:xfrm>
        </p:spPr>
        <p:txBody>
          <a:bodyPr>
            <a:normAutofit fontScale="92500" lnSpcReduction="20000"/>
          </a:bodyPr>
          <a:lstStyle/>
          <a:p>
            <a:pPr marL="0" indent="0">
              <a:buNone/>
            </a:pPr>
            <a:r>
              <a:rPr lang="en-IE" b="1" dirty="0" smtClean="0"/>
              <a:t>To Date:</a:t>
            </a:r>
          </a:p>
          <a:p>
            <a:r>
              <a:rPr lang="en-IE" dirty="0" smtClean="0"/>
              <a:t>Briefings on proposals to further develop the canal route amenities were previously brought to CPG &amp; Council Meeting (May), Lucan </a:t>
            </a:r>
            <a:r>
              <a:rPr lang="en-IE" dirty="0"/>
              <a:t>&amp;</a:t>
            </a:r>
            <a:r>
              <a:rPr lang="en-IE" dirty="0" smtClean="0"/>
              <a:t> </a:t>
            </a:r>
            <a:r>
              <a:rPr lang="en-IE" dirty="0" err="1" smtClean="0"/>
              <a:t>Clondalkin</a:t>
            </a:r>
            <a:r>
              <a:rPr lang="en-IE" dirty="0" smtClean="0"/>
              <a:t> Area Committee’s (July) and the Economic, Enterprise and Tourism Development SPC meetings, </a:t>
            </a:r>
          </a:p>
          <a:p>
            <a:pPr lvl="1"/>
            <a:r>
              <a:rPr lang="en-IE" dirty="0" smtClean="0"/>
              <a:t>Grand Canal / Royal Canal Loop</a:t>
            </a:r>
          </a:p>
          <a:p>
            <a:pPr lvl="1"/>
            <a:r>
              <a:rPr lang="en-IE" dirty="0" smtClean="0"/>
              <a:t>Permeability to Arthurs Way</a:t>
            </a:r>
          </a:p>
          <a:p>
            <a:r>
              <a:rPr lang="en-IE" dirty="0" smtClean="0"/>
              <a:t>Waterways Ireland have requested that Dublin City, South Dublin and Kildare County Councils prepare plans for the Greenway. They have also indicated that they would like to commence the scheme next year.</a:t>
            </a:r>
          </a:p>
          <a:p>
            <a:r>
              <a:rPr lang="en-IE" dirty="0" smtClean="0"/>
              <a:t>The Grand Canal in South Dublin traverses the Kildare County Border before reaching Aylmer Bridge. In order to deliver the scheme at the earliest possible date the Council approved the entering into of a Section 85 agreement with Kildare County Council and the June Council Meeting</a:t>
            </a:r>
          </a:p>
          <a:p>
            <a:r>
              <a:rPr lang="en-IE" dirty="0"/>
              <a:t>NTA </a:t>
            </a:r>
            <a:r>
              <a:rPr lang="en-IE" dirty="0" smtClean="0"/>
              <a:t>have agreed to </a:t>
            </a:r>
            <a:r>
              <a:rPr lang="en-IE" dirty="0"/>
              <a:t>fund the design costs </a:t>
            </a:r>
            <a:r>
              <a:rPr lang="en-IE" dirty="0" smtClean="0"/>
              <a:t>in the region of </a:t>
            </a:r>
            <a:r>
              <a:rPr lang="en-IE" dirty="0"/>
              <a:t>€142k plus Vat.</a:t>
            </a:r>
          </a:p>
        </p:txBody>
      </p:sp>
      <p:pic>
        <p:nvPicPr>
          <p:cNvPr id="4"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7987" y="34925"/>
            <a:ext cx="289401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3079428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  </a:t>
            </a:r>
            <a:endParaRPr lang="en-IE" dirty="0"/>
          </a:p>
        </p:txBody>
      </p:sp>
      <p:sp>
        <p:nvSpPr>
          <p:cNvPr id="3" name="Subtitle 2"/>
          <p:cNvSpPr>
            <a:spLocks noGrp="1"/>
          </p:cNvSpPr>
          <p:nvPr>
            <p:ph type="subTitle" idx="1"/>
          </p:nvPr>
        </p:nvSpPr>
        <p:spPr/>
        <p:txBody>
          <a:bodyPr/>
          <a:lstStyle/>
          <a:p>
            <a:r>
              <a:rPr lang="en-IE" dirty="0" smtClean="0"/>
              <a:t>  </a:t>
            </a:r>
            <a:endParaRPr lang="en-IE" dirty="0"/>
          </a:p>
        </p:txBody>
      </p:sp>
      <p:sp>
        <p:nvSpPr>
          <p:cNvPr id="4" name="Rectangle 3"/>
          <p:cNvSpPr/>
          <p:nvPr/>
        </p:nvSpPr>
        <p:spPr>
          <a:xfrm>
            <a:off x="0" y="-125819"/>
            <a:ext cx="12192000" cy="6370975"/>
          </a:xfrm>
          <a:prstGeom prst="rect">
            <a:avLst/>
          </a:prstGeom>
        </p:spPr>
        <p:txBody>
          <a:bodyPr wrap="square">
            <a:spAutoFit/>
          </a:bodyPr>
          <a:lstStyle/>
          <a:p>
            <a:endParaRPr lang="en-IE" sz="2400" b="0" i="0" u="none" strike="noStrike" baseline="0" dirty="0" smtClean="0">
              <a:latin typeface="Calibri-Light"/>
            </a:endParaRPr>
          </a:p>
          <a:p>
            <a:r>
              <a:rPr lang="en-IE" sz="2400" b="1" i="0" u="none" strike="noStrike" baseline="0" dirty="0" smtClean="0">
                <a:latin typeface="Calibri-Light"/>
              </a:rPr>
              <a:t>Grange Castle West Access Road</a:t>
            </a:r>
          </a:p>
          <a:p>
            <a:endParaRPr lang="en-IE" sz="2400" b="0" i="0" u="none" strike="noStrike" baseline="0" dirty="0" smtClean="0">
              <a:latin typeface="Calibri-Light"/>
            </a:endParaRPr>
          </a:p>
          <a:p>
            <a:r>
              <a:rPr lang="en-IE" sz="2400" b="0" i="0" u="none" strike="noStrike" baseline="0" dirty="0" smtClean="0"/>
              <a:t>The proposed Grange Castle West Access Road will include the following</a:t>
            </a:r>
          </a:p>
          <a:p>
            <a:r>
              <a:rPr lang="en-IE" sz="2400" b="0" i="0" u="none" strike="noStrike" baseline="0" dirty="0" smtClean="0"/>
              <a:t>features:</a:t>
            </a:r>
          </a:p>
          <a:p>
            <a:r>
              <a:rPr lang="en-IE" sz="2400" b="0" i="0" u="none" strike="noStrike" baseline="0" dirty="0" smtClean="0"/>
              <a:t>• 1.76km of Dual Carriageway with any average corridor width of 34m</a:t>
            </a:r>
          </a:p>
          <a:p>
            <a:r>
              <a:rPr lang="en-IE" sz="2400" b="0" i="0" u="none" strike="noStrike" baseline="0" dirty="0" smtClean="0"/>
              <a:t>• 0.35km of Single Carriageway with an average corridor width of 25m</a:t>
            </a:r>
          </a:p>
          <a:p>
            <a:r>
              <a:rPr lang="en-IE" sz="2400" b="0" i="0" u="none" strike="noStrike" baseline="0" dirty="0" smtClean="0"/>
              <a:t>• 4 No. two lane fully segregated roundabouts</a:t>
            </a:r>
          </a:p>
          <a:p>
            <a:r>
              <a:rPr lang="en-IE" sz="2400" b="0" i="0" u="none" strike="noStrike" baseline="0" dirty="0" smtClean="0"/>
              <a:t>• Raised 2m wide Cycle Track and Pedestrian Footway infrastructure</a:t>
            </a:r>
          </a:p>
          <a:p>
            <a:r>
              <a:rPr lang="en-IE" sz="2400" b="0" i="0" u="none" strike="noStrike" baseline="0" dirty="0" smtClean="0"/>
              <a:t>• An attenuation lake to accommodate the proposed road and surrounding</a:t>
            </a:r>
          </a:p>
          <a:p>
            <a:r>
              <a:rPr lang="en-IE" sz="2400" b="0" i="0" u="none" strike="noStrike" baseline="0" dirty="0" smtClean="0"/>
              <a:t>hardstanding areas surface water drainage requirements, this will double up</a:t>
            </a:r>
          </a:p>
          <a:p>
            <a:r>
              <a:rPr lang="en-IE" sz="2400" b="0" i="0" u="none" strike="noStrike" baseline="0" dirty="0" smtClean="0"/>
              <a:t>as an amenity area</a:t>
            </a:r>
          </a:p>
          <a:p>
            <a:r>
              <a:rPr lang="en-IE" sz="2400" b="0" i="0" u="none" strike="noStrike" baseline="0" dirty="0" smtClean="0"/>
              <a:t>• Landscaped entrance and Security structures to aesthetically mirror all</a:t>
            </a:r>
          </a:p>
          <a:p>
            <a:r>
              <a:rPr lang="en-IE" sz="2400" b="0" i="0" u="none" strike="noStrike" baseline="0" dirty="0" smtClean="0"/>
              <a:t>existing Grange Castle and Grange Castle South Business Park entrances.</a:t>
            </a:r>
          </a:p>
          <a:p>
            <a:r>
              <a:rPr lang="en-IE" sz="2400" b="0" i="0" u="none" strike="noStrike" baseline="0" dirty="0" smtClean="0"/>
              <a:t>• Underground utilities and Services including: Storm Water Drainage, Foul</a:t>
            </a:r>
          </a:p>
          <a:p>
            <a:r>
              <a:rPr lang="en-IE" sz="2400" b="0" i="0" u="none" strike="noStrike" baseline="0" dirty="0" smtClean="0"/>
              <a:t>Drainage, </a:t>
            </a:r>
            <a:r>
              <a:rPr lang="en-IE" sz="2400" b="0" i="0" u="none" strike="noStrike" baseline="0" dirty="0" err="1" smtClean="0"/>
              <a:t>Watermain</a:t>
            </a:r>
            <a:r>
              <a:rPr lang="en-IE" sz="2400" b="0" i="0" u="none" strike="noStrike" baseline="0" dirty="0" smtClean="0"/>
              <a:t>, Gas Main (4bar &amp; HP), Power (HV/MV/LV), Telecoms,</a:t>
            </a:r>
          </a:p>
          <a:p>
            <a:r>
              <a:rPr lang="en-IE" sz="2400" b="0" i="0" u="none" strike="noStrike" baseline="0" dirty="0" smtClean="0"/>
              <a:t>Public Lighting, CCTV</a:t>
            </a:r>
            <a:endParaRPr lang="en-IE" sz="2400" dirty="0"/>
          </a:p>
        </p:txBody>
      </p:sp>
      <p:pic>
        <p:nvPicPr>
          <p:cNvPr id="5" name="Picture 4"/>
          <p:cNvPicPr>
            <a:picLocks noChangeAspect="1"/>
          </p:cNvPicPr>
          <p:nvPr/>
        </p:nvPicPr>
        <p:blipFill>
          <a:blip r:embed="rId2"/>
          <a:stretch>
            <a:fillRect/>
          </a:stretch>
        </p:blipFill>
        <p:spPr>
          <a:xfrm>
            <a:off x="9296149" y="43277"/>
            <a:ext cx="2895851" cy="1079086"/>
          </a:xfrm>
          <a:prstGeom prst="rect">
            <a:avLst/>
          </a:prstGeom>
        </p:spPr>
      </p:pic>
    </p:spTree>
    <p:extLst>
      <p:ext uri="{BB962C8B-B14F-4D97-AF65-F5344CB8AC3E}">
        <p14:creationId xmlns:p14="http://schemas.microsoft.com/office/powerpoint/2010/main" val="22290693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 </a:t>
            </a:r>
            <a:endParaRPr lang="en-IE" dirty="0"/>
          </a:p>
        </p:txBody>
      </p:sp>
      <p:pic>
        <p:nvPicPr>
          <p:cNvPr id="7" name="Content Placeholder 6"/>
          <p:cNvPicPr>
            <a:picLocks noGrp="1" noChangeAspect="1"/>
          </p:cNvPicPr>
          <p:nvPr>
            <p:ph idx="1"/>
          </p:nvPr>
        </p:nvPicPr>
        <p:blipFill>
          <a:blip r:embed="rId2"/>
          <a:stretch>
            <a:fillRect/>
          </a:stretch>
        </p:blipFill>
        <p:spPr>
          <a:xfrm>
            <a:off x="1034715" y="47848"/>
            <a:ext cx="8710863" cy="6804188"/>
          </a:xfrm>
          <a:prstGeom prst="rect">
            <a:avLst/>
          </a:prstGeom>
        </p:spPr>
      </p:pic>
      <p:pic>
        <p:nvPicPr>
          <p:cNvPr id="3" name="Picture 2"/>
          <p:cNvPicPr>
            <a:picLocks noChangeAspect="1"/>
          </p:cNvPicPr>
          <p:nvPr/>
        </p:nvPicPr>
        <p:blipFill>
          <a:blip r:embed="rId3"/>
          <a:stretch>
            <a:fillRect/>
          </a:stretch>
        </p:blipFill>
        <p:spPr>
          <a:xfrm>
            <a:off x="9296149" y="47848"/>
            <a:ext cx="2895851" cy="1079086"/>
          </a:xfrm>
          <a:prstGeom prst="rect">
            <a:avLst/>
          </a:prstGeom>
        </p:spPr>
      </p:pic>
    </p:spTree>
    <p:extLst>
      <p:ext uri="{BB962C8B-B14F-4D97-AF65-F5344CB8AC3E}">
        <p14:creationId xmlns:p14="http://schemas.microsoft.com/office/powerpoint/2010/main" val="1541057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Thank you</a:t>
            </a:r>
            <a:br>
              <a:rPr lang="en-IE" dirty="0" smtClean="0"/>
            </a:br>
            <a:r>
              <a:rPr lang="en-IE" dirty="0" smtClean="0"/>
              <a:t>Questions?</a:t>
            </a:r>
            <a:endParaRPr lang="en-IE" dirty="0"/>
          </a:p>
        </p:txBody>
      </p:sp>
      <p:sp>
        <p:nvSpPr>
          <p:cNvPr id="3" name="Content Placeholder 2"/>
          <p:cNvSpPr>
            <a:spLocks noGrp="1"/>
          </p:cNvSpPr>
          <p:nvPr>
            <p:ph idx="1"/>
          </p:nvPr>
        </p:nvSpPr>
        <p:spPr/>
        <p:txBody>
          <a:bodyPr/>
          <a:lstStyle/>
          <a:p>
            <a:pPr marL="0" indent="0">
              <a:buNone/>
            </a:pPr>
            <a:r>
              <a:rPr lang="en-IE" dirty="0" smtClean="0"/>
              <a:t> </a:t>
            </a:r>
            <a:endParaRPr lang="en-IE" dirty="0"/>
          </a:p>
        </p:txBody>
      </p:sp>
    </p:spTree>
    <p:extLst>
      <p:ext uri="{BB962C8B-B14F-4D97-AF65-F5344CB8AC3E}">
        <p14:creationId xmlns:p14="http://schemas.microsoft.com/office/powerpoint/2010/main" val="1951842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5863" y="44450"/>
            <a:ext cx="289401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172" name="Rectangle 4"/>
          <p:cNvSpPr>
            <a:spLocks noChangeArrowheads="1"/>
          </p:cNvSpPr>
          <p:nvPr/>
        </p:nvSpPr>
        <p:spPr bwMode="auto">
          <a:xfrm>
            <a:off x="1631951" y="1196975"/>
            <a:ext cx="4105275"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lnSpc>
                <a:spcPct val="90000"/>
              </a:lnSpc>
              <a:buFont typeface="Wingdings" panose="05000000000000000000" pitchFamily="2" charset="2"/>
              <a:buNone/>
            </a:pPr>
            <a:endParaRPr lang="en-GB" altLang="en-US" sz="1000" b="1">
              <a:solidFill>
                <a:srgbClr val="130A4F"/>
              </a:solidFill>
            </a:endParaRPr>
          </a:p>
        </p:txBody>
      </p:sp>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w="762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4" name="Text Box 6"/>
          <p:cNvSpPr txBox="1">
            <a:spLocks noChangeArrowheads="1"/>
          </p:cNvSpPr>
          <p:nvPr/>
        </p:nvSpPr>
        <p:spPr bwMode="auto">
          <a:xfrm>
            <a:off x="4872039" y="3141664"/>
            <a:ext cx="287337" cy="314325"/>
          </a:xfrm>
          <a:prstGeom prst="rect">
            <a:avLst/>
          </a:prstGeom>
          <a:solidFill>
            <a:srgbClr val="FF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IE" altLang="en-US" sz="1400" b="1">
                <a:solidFill>
                  <a:schemeClr val="bg1"/>
                </a:solidFill>
              </a:rPr>
              <a:t>A</a:t>
            </a:r>
            <a:endParaRPr lang="en-GB" altLang="en-US" sz="1400" b="1">
              <a:solidFill>
                <a:schemeClr val="bg1"/>
              </a:solidFill>
            </a:endParaRPr>
          </a:p>
        </p:txBody>
      </p:sp>
      <p:sp>
        <p:nvSpPr>
          <p:cNvPr id="7175" name="Text Box 7"/>
          <p:cNvSpPr txBox="1">
            <a:spLocks noChangeArrowheads="1"/>
          </p:cNvSpPr>
          <p:nvPr/>
        </p:nvSpPr>
        <p:spPr bwMode="auto">
          <a:xfrm>
            <a:off x="4872039" y="2133601"/>
            <a:ext cx="288925" cy="314325"/>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IE" altLang="en-US" sz="1400" b="1">
                <a:solidFill>
                  <a:schemeClr val="bg1"/>
                </a:solidFill>
              </a:rPr>
              <a:t>B</a:t>
            </a:r>
            <a:endParaRPr lang="en-GB" altLang="en-US" sz="1400" b="1">
              <a:solidFill>
                <a:schemeClr val="bg1"/>
              </a:solidFill>
            </a:endParaRPr>
          </a:p>
        </p:txBody>
      </p:sp>
      <p:sp>
        <p:nvSpPr>
          <p:cNvPr id="7176" name="Text Box 8"/>
          <p:cNvSpPr txBox="1">
            <a:spLocks noChangeArrowheads="1"/>
          </p:cNvSpPr>
          <p:nvPr/>
        </p:nvSpPr>
        <p:spPr bwMode="auto">
          <a:xfrm>
            <a:off x="7751764" y="1196976"/>
            <a:ext cx="288925" cy="314325"/>
          </a:xfrm>
          <a:prstGeom prst="rect">
            <a:avLst/>
          </a:prstGeom>
          <a:solidFill>
            <a:srgbClr val="FF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IE" altLang="en-US" sz="1400" b="1">
                <a:solidFill>
                  <a:schemeClr val="bg1"/>
                </a:solidFill>
              </a:rPr>
              <a:t>C</a:t>
            </a:r>
            <a:endParaRPr lang="en-GB" altLang="en-US" sz="1400" b="1">
              <a:solidFill>
                <a:schemeClr val="bg1"/>
              </a:solidFill>
            </a:endParaRPr>
          </a:p>
        </p:txBody>
      </p:sp>
      <p:sp>
        <p:nvSpPr>
          <p:cNvPr id="7177" name="Text Box 9"/>
          <p:cNvSpPr txBox="1">
            <a:spLocks noChangeArrowheads="1"/>
          </p:cNvSpPr>
          <p:nvPr/>
        </p:nvSpPr>
        <p:spPr bwMode="auto">
          <a:xfrm>
            <a:off x="9409114" y="2060576"/>
            <a:ext cx="287337" cy="314325"/>
          </a:xfrm>
          <a:prstGeom prst="rect">
            <a:avLst/>
          </a:prstGeom>
          <a:solidFill>
            <a:srgbClr val="FF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IE" altLang="en-US" sz="1400" b="1">
                <a:solidFill>
                  <a:schemeClr val="bg1"/>
                </a:solidFill>
              </a:rPr>
              <a:t>D</a:t>
            </a:r>
            <a:endParaRPr lang="en-GB" altLang="en-US" sz="1400" b="1">
              <a:solidFill>
                <a:schemeClr val="bg1"/>
              </a:solidFill>
            </a:endParaRPr>
          </a:p>
        </p:txBody>
      </p:sp>
      <p:sp>
        <p:nvSpPr>
          <p:cNvPr id="7178" name="Text Box 10"/>
          <p:cNvSpPr txBox="1">
            <a:spLocks noChangeArrowheads="1"/>
          </p:cNvSpPr>
          <p:nvPr/>
        </p:nvSpPr>
        <p:spPr bwMode="auto">
          <a:xfrm>
            <a:off x="8472489" y="1628776"/>
            <a:ext cx="287337" cy="314325"/>
          </a:xfrm>
          <a:prstGeom prst="rect">
            <a:avLst/>
          </a:prstGeom>
          <a:solidFill>
            <a:srgbClr val="FF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IE" altLang="en-US" sz="1400" b="1">
                <a:solidFill>
                  <a:schemeClr val="bg1"/>
                </a:solidFill>
              </a:rPr>
              <a:t>B</a:t>
            </a:r>
            <a:endParaRPr lang="en-GB" altLang="en-US" sz="1400" b="1">
              <a:solidFill>
                <a:schemeClr val="bg1"/>
              </a:solidFill>
            </a:endParaRPr>
          </a:p>
        </p:txBody>
      </p:sp>
      <p:sp>
        <p:nvSpPr>
          <p:cNvPr id="7179" name="Text Box 11"/>
          <p:cNvSpPr txBox="1">
            <a:spLocks noChangeArrowheads="1"/>
          </p:cNvSpPr>
          <p:nvPr/>
        </p:nvSpPr>
        <p:spPr bwMode="auto">
          <a:xfrm>
            <a:off x="4872039" y="2133601"/>
            <a:ext cx="288925" cy="314325"/>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IE" altLang="en-US" sz="1400" b="1">
                <a:solidFill>
                  <a:schemeClr val="bg1"/>
                </a:solidFill>
              </a:rPr>
              <a:t>B</a:t>
            </a:r>
            <a:endParaRPr lang="en-GB" altLang="en-US" sz="1400" b="1">
              <a:solidFill>
                <a:schemeClr val="bg1"/>
              </a:solidFill>
            </a:endParaRPr>
          </a:p>
        </p:txBody>
      </p:sp>
      <p:sp>
        <p:nvSpPr>
          <p:cNvPr id="7180" name="Text Box 12"/>
          <p:cNvSpPr txBox="1">
            <a:spLocks noChangeArrowheads="1"/>
          </p:cNvSpPr>
          <p:nvPr/>
        </p:nvSpPr>
        <p:spPr bwMode="auto">
          <a:xfrm>
            <a:off x="4872039" y="3141664"/>
            <a:ext cx="287337" cy="314325"/>
          </a:xfrm>
          <a:prstGeom prst="rect">
            <a:avLst/>
          </a:prstGeom>
          <a:solidFill>
            <a:srgbClr val="FF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IE" altLang="en-US" sz="1400" b="1">
                <a:solidFill>
                  <a:schemeClr val="bg1"/>
                </a:solidFill>
              </a:rPr>
              <a:t>A</a:t>
            </a:r>
            <a:endParaRPr lang="en-GB" altLang="en-US" sz="1400" b="1">
              <a:solidFill>
                <a:schemeClr val="bg1"/>
              </a:solidFill>
            </a:endParaRPr>
          </a:p>
        </p:txBody>
      </p:sp>
      <p:sp>
        <p:nvSpPr>
          <p:cNvPr id="7181" name="Text Box 13"/>
          <p:cNvSpPr txBox="1">
            <a:spLocks noChangeArrowheads="1"/>
          </p:cNvSpPr>
          <p:nvPr/>
        </p:nvSpPr>
        <p:spPr bwMode="auto">
          <a:xfrm>
            <a:off x="4872039" y="2133601"/>
            <a:ext cx="288925" cy="314325"/>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IE" altLang="en-US" sz="1400" b="1">
                <a:solidFill>
                  <a:schemeClr val="bg1"/>
                </a:solidFill>
              </a:rPr>
              <a:t>B</a:t>
            </a:r>
            <a:endParaRPr lang="en-GB" altLang="en-US" sz="1400" b="1">
              <a:solidFill>
                <a:schemeClr val="bg1"/>
              </a:solidFill>
            </a:endParaRPr>
          </a:p>
        </p:txBody>
      </p:sp>
      <p:sp>
        <p:nvSpPr>
          <p:cNvPr id="7182" name="Text Box 14"/>
          <p:cNvSpPr txBox="1">
            <a:spLocks noChangeArrowheads="1"/>
          </p:cNvSpPr>
          <p:nvPr/>
        </p:nvSpPr>
        <p:spPr bwMode="auto">
          <a:xfrm>
            <a:off x="4872039" y="3141664"/>
            <a:ext cx="287337" cy="314325"/>
          </a:xfrm>
          <a:prstGeom prst="rect">
            <a:avLst/>
          </a:prstGeom>
          <a:solidFill>
            <a:srgbClr val="FF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IE" altLang="en-US" sz="1400" b="1">
                <a:solidFill>
                  <a:schemeClr val="bg1"/>
                </a:solidFill>
              </a:rPr>
              <a:t>A</a:t>
            </a:r>
            <a:endParaRPr lang="en-GB" altLang="en-US" sz="1400" b="1">
              <a:solidFill>
                <a:schemeClr val="bg1"/>
              </a:solidFill>
            </a:endParaRPr>
          </a:p>
        </p:txBody>
      </p:sp>
      <p:sp>
        <p:nvSpPr>
          <p:cNvPr id="7183" name="Text Box 15"/>
          <p:cNvSpPr txBox="1">
            <a:spLocks noChangeArrowheads="1"/>
          </p:cNvSpPr>
          <p:nvPr/>
        </p:nvSpPr>
        <p:spPr bwMode="auto">
          <a:xfrm>
            <a:off x="4872039" y="2133601"/>
            <a:ext cx="288925" cy="314325"/>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IE" altLang="en-US" sz="1400" b="1">
                <a:solidFill>
                  <a:schemeClr val="bg1"/>
                </a:solidFill>
              </a:rPr>
              <a:t>B</a:t>
            </a:r>
            <a:endParaRPr lang="en-GB" altLang="en-US" sz="1400" b="1">
              <a:solidFill>
                <a:schemeClr val="bg1"/>
              </a:solidFill>
            </a:endParaRPr>
          </a:p>
        </p:txBody>
      </p:sp>
      <p:sp>
        <p:nvSpPr>
          <p:cNvPr id="7184" name="Text Box 16"/>
          <p:cNvSpPr txBox="1">
            <a:spLocks noChangeArrowheads="1"/>
          </p:cNvSpPr>
          <p:nvPr/>
        </p:nvSpPr>
        <p:spPr bwMode="auto">
          <a:xfrm>
            <a:off x="7751764" y="1196976"/>
            <a:ext cx="288925" cy="314325"/>
          </a:xfrm>
          <a:prstGeom prst="rect">
            <a:avLst/>
          </a:prstGeom>
          <a:solidFill>
            <a:srgbClr val="FF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IE" altLang="en-US" sz="1400" b="1">
                <a:solidFill>
                  <a:schemeClr val="bg1"/>
                </a:solidFill>
              </a:rPr>
              <a:t>C</a:t>
            </a:r>
            <a:endParaRPr lang="en-GB" altLang="en-US" sz="1400" b="1">
              <a:solidFill>
                <a:schemeClr val="bg1"/>
              </a:solidFill>
            </a:endParaRPr>
          </a:p>
        </p:txBody>
      </p:sp>
      <p:sp>
        <p:nvSpPr>
          <p:cNvPr id="7185" name="Text Box 17"/>
          <p:cNvSpPr txBox="1">
            <a:spLocks noChangeArrowheads="1"/>
          </p:cNvSpPr>
          <p:nvPr/>
        </p:nvSpPr>
        <p:spPr bwMode="auto">
          <a:xfrm>
            <a:off x="4872039" y="3141664"/>
            <a:ext cx="287337" cy="314325"/>
          </a:xfrm>
          <a:prstGeom prst="rect">
            <a:avLst/>
          </a:prstGeom>
          <a:solidFill>
            <a:srgbClr val="FF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IE" altLang="en-US" sz="1400" b="1">
                <a:solidFill>
                  <a:schemeClr val="bg1"/>
                </a:solidFill>
              </a:rPr>
              <a:t>A</a:t>
            </a:r>
            <a:endParaRPr lang="en-GB" altLang="en-US" sz="1400" b="1">
              <a:solidFill>
                <a:schemeClr val="bg1"/>
              </a:solidFill>
            </a:endParaRPr>
          </a:p>
        </p:txBody>
      </p:sp>
      <p:sp>
        <p:nvSpPr>
          <p:cNvPr id="7186" name="Text Box 18"/>
          <p:cNvSpPr txBox="1">
            <a:spLocks noChangeArrowheads="1"/>
          </p:cNvSpPr>
          <p:nvPr/>
        </p:nvSpPr>
        <p:spPr bwMode="auto">
          <a:xfrm>
            <a:off x="4872039" y="2133601"/>
            <a:ext cx="288925" cy="314325"/>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IE" altLang="en-US" sz="1400" b="1">
                <a:solidFill>
                  <a:schemeClr val="bg1"/>
                </a:solidFill>
              </a:rPr>
              <a:t>B</a:t>
            </a:r>
            <a:endParaRPr lang="en-GB" altLang="en-US" sz="1400" b="1">
              <a:solidFill>
                <a:schemeClr val="bg1"/>
              </a:solidFill>
            </a:endParaRPr>
          </a:p>
        </p:txBody>
      </p:sp>
      <p:sp>
        <p:nvSpPr>
          <p:cNvPr id="7187" name="Text Box 19"/>
          <p:cNvSpPr txBox="1">
            <a:spLocks noChangeArrowheads="1"/>
          </p:cNvSpPr>
          <p:nvPr/>
        </p:nvSpPr>
        <p:spPr bwMode="auto">
          <a:xfrm>
            <a:off x="8472489" y="1628776"/>
            <a:ext cx="287337" cy="314325"/>
          </a:xfrm>
          <a:prstGeom prst="rect">
            <a:avLst/>
          </a:prstGeom>
          <a:solidFill>
            <a:srgbClr val="FF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IE" altLang="en-US" sz="1400" b="1">
                <a:solidFill>
                  <a:schemeClr val="bg1"/>
                </a:solidFill>
              </a:rPr>
              <a:t>B</a:t>
            </a:r>
            <a:endParaRPr lang="en-GB" altLang="en-US" sz="1400" b="1">
              <a:solidFill>
                <a:schemeClr val="bg1"/>
              </a:solidFill>
            </a:endParaRPr>
          </a:p>
        </p:txBody>
      </p:sp>
      <p:sp>
        <p:nvSpPr>
          <p:cNvPr id="7188" name="Text Box 20"/>
          <p:cNvSpPr txBox="1">
            <a:spLocks noChangeArrowheads="1"/>
          </p:cNvSpPr>
          <p:nvPr/>
        </p:nvSpPr>
        <p:spPr bwMode="auto">
          <a:xfrm>
            <a:off x="7751764" y="1196976"/>
            <a:ext cx="288925" cy="314325"/>
          </a:xfrm>
          <a:prstGeom prst="rect">
            <a:avLst/>
          </a:prstGeom>
          <a:solidFill>
            <a:srgbClr val="FF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IE" altLang="en-US" sz="1400" b="1">
                <a:solidFill>
                  <a:schemeClr val="bg1"/>
                </a:solidFill>
              </a:rPr>
              <a:t>C</a:t>
            </a:r>
            <a:endParaRPr lang="en-GB" altLang="en-US" sz="1400" b="1">
              <a:solidFill>
                <a:schemeClr val="bg1"/>
              </a:solidFill>
            </a:endParaRPr>
          </a:p>
        </p:txBody>
      </p:sp>
      <p:sp>
        <p:nvSpPr>
          <p:cNvPr id="7189" name="Text Box 21"/>
          <p:cNvSpPr txBox="1">
            <a:spLocks noChangeArrowheads="1"/>
          </p:cNvSpPr>
          <p:nvPr/>
        </p:nvSpPr>
        <p:spPr bwMode="auto">
          <a:xfrm>
            <a:off x="4872039" y="3141664"/>
            <a:ext cx="287337" cy="314325"/>
          </a:xfrm>
          <a:prstGeom prst="rect">
            <a:avLst/>
          </a:prstGeom>
          <a:solidFill>
            <a:srgbClr val="FF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IE" altLang="en-US" sz="1400" b="1">
                <a:solidFill>
                  <a:schemeClr val="bg1"/>
                </a:solidFill>
              </a:rPr>
              <a:t>A</a:t>
            </a:r>
            <a:endParaRPr lang="en-GB" altLang="en-US" sz="1400" b="1">
              <a:solidFill>
                <a:schemeClr val="bg1"/>
              </a:solidFill>
            </a:endParaRPr>
          </a:p>
        </p:txBody>
      </p:sp>
      <p:sp>
        <p:nvSpPr>
          <p:cNvPr id="7190" name="Text Box 22"/>
          <p:cNvSpPr txBox="1">
            <a:spLocks noChangeArrowheads="1"/>
          </p:cNvSpPr>
          <p:nvPr/>
        </p:nvSpPr>
        <p:spPr bwMode="auto">
          <a:xfrm>
            <a:off x="4872039" y="2133601"/>
            <a:ext cx="288925" cy="314325"/>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IE" altLang="en-US" sz="1400" b="1">
                <a:solidFill>
                  <a:schemeClr val="bg1"/>
                </a:solidFill>
              </a:rPr>
              <a:t>B</a:t>
            </a:r>
            <a:endParaRPr lang="en-GB" altLang="en-US" sz="1400" b="1">
              <a:solidFill>
                <a:schemeClr val="bg1"/>
              </a:solidFill>
            </a:endParaRPr>
          </a:p>
        </p:txBody>
      </p:sp>
      <p:sp>
        <p:nvSpPr>
          <p:cNvPr id="7191" name="Text Box 23"/>
          <p:cNvSpPr txBox="1">
            <a:spLocks noChangeArrowheads="1"/>
          </p:cNvSpPr>
          <p:nvPr/>
        </p:nvSpPr>
        <p:spPr bwMode="auto">
          <a:xfrm>
            <a:off x="8472489" y="1628776"/>
            <a:ext cx="287337" cy="314325"/>
          </a:xfrm>
          <a:prstGeom prst="rect">
            <a:avLst/>
          </a:prstGeom>
          <a:solidFill>
            <a:srgbClr val="FF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IE" altLang="en-US" sz="1400" b="1">
                <a:solidFill>
                  <a:schemeClr val="bg1"/>
                </a:solidFill>
              </a:rPr>
              <a:t>B</a:t>
            </a:r>
            <a:endParaRPr lang="en-GB" altLang="en-US" sz="1400" b="1">
              <a:solidFill>
                <a:schemeClr val="bg1"/>
              </a:solidFill>
            </a:endParaRPr>
          </a:p>
        </p:txBody>
      </p:sp>
      <p:sp>
        <p:nvSpPr>
          <p:cNvPr id="7192" name="Text Box 24"/>
          <p:cNvSpPr txBox="1">
            <a:spLocks noChangeArrowheads="1"/>
          </p:cNvSpPr>
          <p:nvPr/>
        </p:nvSpPr>
        <p:spPr bwMode="auto">
          <a:xfrm>
            <a:off x="7751764" y="1196976"/>
            <a:ext cx="288925" cy="314325"/>
          </a:xfrm>
          <a:prstGeom prst="rect">
            <a:avLst/>
          </a:prstGeom>
          <a:solidFill>
            <a:srgbClr val="FF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IE" altLang="en-US" sz="1400" b="1">
                <a:solidFill>
                  <a:schemeClr val="bg1"/>
                </a:solidFill>
              </a:rPr>
              <a:t>C</a:t>
            </a:r>
            <a:endParaRPr lang="en-GB" altLang="en-US" sz="1400" b="1">
              <a:solidFill>
                <a:schemeClr val="bg1"/>
              </a:solidFill>
            </a:endParaRPr>
          </a:p>
        </p:txBody>
      </p:sp>
      <p:sp>
        <p:nvSpPr>
          <p:cNvPr id="7193" name="Text Box 25"/>
          <p:cNvSpPr txBox="1">
            <a:spLocks noChangeArrowheads="1"/>
          </p:cNvSpPr>
          <p:nvPr/>
        </p:nvSpPr>
        <p:spPr bwMode="auto">
          <a:xfrm>
            <a:off x="4872039" y="3141664"/>
            <a:ext cx="287337" cy="314325"/>
          </a:xfrm>
          <a:prstGeom prst="rect">
            <a:avLst/>
          </a:prstGeom>
          <a:solidFill>
            <a:srgbClr val="FF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IE" altLang="en-US" sz="1400" b="1">
                <a:solidFill>
                  <a:schemeClr val="bg1"/>
                </a:solidFill>
              </a:rPr>
              <a:t>A</a:t>
            </a:r>
            <a:endParaRPr lang="en-GB" altLang="en-US" sz="1400" b="1">
              <a:solidFill>
                <a:schemeClr val="bg1"/>
              </a:solidFill>
            </a:endParaRPr>
          </a:p>
        </p:txBody>
      </p:sp>
      <p:sp>
        <p:nvSpPr>
          <p:cNvPr id="7194" name="Text Box 26"/>
          <p:cNvSpPr txBox="1">
            <a:spLocks noChangeArrowheads="1"/>
          </p:cNvSpPr>
          <p:nvPr/>
        </p:nvSpPr>
        <p:spPr bwMode="auto">
          <a:xfrm>
            <a:off x="4872039" y="2133601"/>
            <a:ext cx="288925" cy="314325"/>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IE" altLang="en-US" sz="1400" b="1">
                <a:solidFill>
                  <a:schemeClr val="bg1"/>
                </a:solidFill>
              </a:rPr>
              <a:t>B</a:t>
            </a:r>
            <a:endParaRPr lang="en-GB" altLang="en-US" sz="1400" b="1">
              <a:solidFill>
                <a:schemeClr val="bg1"/>
              </a:solidFill>
            </a:endParaRPr>
          </a:p>
        </p:txBody>
      </p:sp>
      <p:sp>
        <p:nvSpPr>
          <p:cNvPr id="7195" name="Text Box 27"/>
          <p:cNvSpPr txBox="1">
            <a:spLocks noChangeArrowheads="1"/>
          </p:cNvSpPr>
          <p:nvPr/>
        </p:nvSpPr>
        <p:spPr bwMode="auto">
          <a:xfrm>
            <a:off x="9409114" y="2060576"/>
            <a:ext cx="287337" cy="314325"/>
          </a:xfrm>
          <a:prstGeom prst="rect">
            <a:avLst/>
          </a:prstGeom>
          <a:solidFill>
            <a:srgbClr val="FF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IE" altLang="en-US" sz="1400" b="1">
                <a:solidFill>
                  <a:schemeClr val="bg1"/>
                </a:solidFill>
              </a:rPr>
              <a:t>D</a:t>
            </a:r>
            <a:endParaRPr lang="en-GB" altLang="en-US" sz="1400" b="1">
              <a:solidFill>
                <a:schemeClr val="bg1"/>
              </a:solidFill>
            </a:endParaRPr>
          </a:p>
        </p:txBody>
      </p:sp>
      <p:sp>
        <p:nvSpPr>
          <p:cNvPr id="7196" name="Text Box 28"/>
          <p:cNvSpPr txBox="1">
            <a:spLocks noChangeArrowheads="1"/>
          </p:cNvSpPr>
          <p:nvPr/>
        </p:nvSpPr>
        <p:spPr bwMode="auto">
          <a:xfrm>
            <a:off x="8472489" y="1628776"/>
            <a:ext cx="287337" cy="314325"/>
          </a:xfrm>
          <a:prstGeom prst="rect">
            <a:avLst/>
          </a:prstGeom>
          <a:solidFill>
            <a:srgbClr val="FF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IE" altLang="en-US" sz="1400" b="1">
                <a:solidFill>
                  <a:schemeClr val="bg1"/>
                </a:solidFill>
              </a:rPr>
              <a:t>B</a:t>
            </a:r>
            <a:endParaRPr lang="en-GB" altLang="en-US" sz="1400" b="1">
              <a:solidFill>
                <a:schemeClr val="bg1"/>
              </a:solidFill>
            </a:endParaRPr>
          </a:p>
        </p:txBody>
      </p:sp>
      <p:sp>
        <p:nvSpPr>
          <p:cNvPr id="7197" name="Text Box 29"/>
          <p:cNvSpPr txBox="1">
            <a:spLocks noChangeArrowheads="1"/>
          </p:cNvSpPr>
          <p:nvPr/>
        </p:nvSpPr>
        <p:spPr bwMode="auto">
          <a:xfrm>
            <a:off x="7751764" y="1196976"/>
            <a:ext cx="288925" cy="314325"/>
          </a:xfrm>
          <a:prstGeom prst="rect">
            <a:avLst/>
          </a:prstGeom>
          <a:solidFill>
            <a:srgbClr val="FF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IE" altLang="en-US" sz="1400" b="1">
                <a:solidFill>
                  <a:schemeClr val="bg1"/>
                </a:solidFill>
              </a:rPr>
              <a:t>C</a:t>
            </a:r>
            <a:endParaRPr lang="en-GB" altLang="en-US" sz="1400" b="1">
              <a:solidFill>
                <a:schemeClr val="bg1"/>
              </a:solidFill>
            </a:endParaRPr>
          </a:p>
        </p:txBody>
      </p:sp>
      <p:sp>
        <p:nvSpPr>
          <p:cNvPr id="7198" name="Text Box 30"/>
          <p:cNvSpPr txBox="1">
            <a:spLocks noChangeArrowheads="1"/>
          </p:cNvSpPr>
          <p:nvPr/>
        </p:nvSpPr>
        <p:spPr bwMode="auto">
          <a:xfrm>
            <a:off x="4872039" y="3141664"/>
            <a:ext cx="287337" cy="314325"/>
          </a:xfrm>
          <a:prstGeom prst="rect">
            <a:avLst/>
          </a:prstGeom>
          <a:solidFill>
            <a:srgbClr val="FF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IE" altLang="en-US" sz="1400" b="1">
                <a:solidFill>
                  <a:schemeClr val="bg1"/>
                </a:solidFill>
              </a:rPr>
              <a:t>A</a:t>
            </a:r>
            <a:endParaRPr lang="en-GB" altLang="en-US" sz="1400" b="1">
              <a:solidFill>
                <a:schemeClr val="bg1"/>
              </a:solidFill>
            </a:endParaRPr>
          </a:p>
        </p:txBody>
      </p:sp>
      <p:sp>
        <p:nvSpPr>
          <p:cNvPr id="7199" name="Text Box 31"/>
          <p:cNvSpPr txBox="1">
            <a:spLocks noChangeArrowheads="1"/>
          </p:cNvSpPr>
          <p:nvPr/>
        </p:nvSpPr>
        <p:spPr bwMode="auto">
          <a:xfrm>
            <a:off x="4872039" y="2133601"/>
            <a:ext cx="288925" cy="314325"/>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IE" altLang="en-US" sz="1400" b="1">
                <a:solidFill>
                  <a:schemeClr val="bg1"/>
                </a:solidFill>
              </a:rPr>
              <a:t>B</a:t>
            </a:r>
            <a:endParaRPr lang="en-GB" altLang="en-US" sz="1400" b="1">
              <a:solidFill>
                <a:schemeClr val="bg1"/>
              </a:solidFill>
            </a:endParaRPr>
          </a:p>
        </p:txBody>
      </p:sp>
      <p:pic>
        <p:nvPicPr>
          <p:cNvPr id="7200" name="Picture 32" descr="Pfiz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3114" y="3068638"/>
            <a:ext cx="8270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1" name="Picture 33" descr="Taked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64651" y="1989139"/>
            <a:ext cx="79216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2" name="Picture 34" descr="ms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96226" y="1628776"/>
            <a:ext cx="165576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3" name="Picture 35" descr="ms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2038" y="2076451"/>
            <a:ext cx="1655762"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4" name="Picture 36" descr="aryzt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51763" y="1131889"/>
            <a:ext cx="1439862"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5" name="Picture 37" descr="Grifol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91401" y="2205039"/>
            <a:ext cx="13684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6" name="Picture 38" descr="googl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80511" y="873920"/>
            <a:ext cx="11525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7" name="Picture 39"/>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45401" y="3398839"/>
            <a:ext cx="79216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7208" name="Picture 40" descr="untitled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66988" y="1196975"/>
            <a:ext cx="7683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9" name="Picture 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096250" y="3016250"/>
            <a:ext cx="184943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14"/>
          <a:stretch>
            <a:fillRect/>
          </a:stretch>
        </p:blipFill>
        <p:spPr>
          <a:xfrm>
            <a:off x="10027290" y="1558926"/>
            <a:ext cx="574675" cy="574675"/>
          </a:xfrm>
          <a:prstGeom prst="rect">
            <a:avLst/>
          </a:prstGeom>
        </p:spPr>
      </p:pic>
      <p:pic>
        <p:nvPicPr>
          <p:cNvPr id="3" name="Picture 2"/>
          <p:cNvPicPr>
            <a:picLocks noChangeAspect="1"/>
          </p:cNvPicPr>
          <p:nvPr/>
        </p:nvPicPr>
        <p:blipFill>
          <a:blip r:embed="rId15"/>
          <a:stretch>
            <a:fillRect/>
          </a:stretch>
        </p:blipFill>
        <p:spPr>
          <a:xfrm>
            <a:off x="6127079" y="599248"/>
            <a:ext cx="765320" cy="465965"/>
          </a:xfrm>
          <a:prstGeom prst="rect">
            <a:avLst/>
          </a:prstGeom>
        </p:spPr>
      </p:pic>
      <p:pic>
        <p:nvPicPr>
          <p:cNvPr id="4" name="Picture 3"/>
          <p:cNvPicPr>
            <a:picLocks noChangeAspect="1"/>
          </p:cNvPicPr>
          <p:nvPr/>
        </p:nvPicPr>
        <p:blipFill>
          <a:blip r:embed="rId16"/>
          <a:stretch>
            <a:fillRect/>
          </a:stretch>
        </p:blipFill>
        <p:spPr>
          <a:xfrm>
            <a:off x="3612025" y="1028253"/>
            <a:ext cx="793184" cy="694036"/>
          </a:xfrm>
          <a:prstGeom prst="rect">
            <a:avLst/>
          </a:prstGeom>
        </p:spPr>
      </p:pic>
      <p:pic>
        <p:nvPicPr>
          <p:cNvPr id="5" name="Picture 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133720" y="1100205"/>
            <a:ext cx="704782" cy="704782"/>
          </a:xfrm>
          <a:prstGeom prst="rect">
            <a:avLst/>
          </a:prstGeom>
        </p:spPr>
      </p:pic>
    </p:spTree>
    <p:extLst>
      <p:ext uri="{BB962C8B-B14F-4D97-AF65-F5344CB8AC3E}">
        <p14:creationId xmlns:p14="http://schemas.microsoft.com/office/powerpoint/2010/main" val="352401111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5863" y="44450"/>
            <a:ext cx="289401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172" name="Rectangle 4"/>
          <p:cNvSpPr>
            <a:spLocks noChangeArrowheads="1"/>
          </p:cNvSpPr>
          <p:nvPr/>
        </p:nvSpPr>
        <p:spPr bwMode="auto">
          <a:xfrm>
            <a:off x="1631951" y="1196975"/>
            <a:ext cx="4105275"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lnSpc>
                <a:spcPct val="90000"/>
              </a:lnSpc>
              <a:buFont typeface="Wingdings" panose="05000000000000000000" pitchFamily="2" charset="2"/>
              <a:buNone/>
            </a:pPr>
            <a:endParaRPr lang="en-GB" altLang="en-US" sz="1000" b="1">
              <a:solidFill>
                <a:srgbClr val="130A4F"/>
              </a:solidFill>
            </a:endParaRPr>
          </a:p>
        </p:txBody>
      </p:sp>
      <p:sp>
        <p:nvSpPr>
          <p:cNvPr id="7174" name="Text Box 6"/>
          <p:cNvSpPr txBox="1">
            <a:spLocks noChangeArrowheads="1"/>
          </p:cNvSpPr>
          <p:nvPr/>
        </p:nvSpPr>
        <p:spPr bwMode="auto">
          <a:xfrm>
            <a:off x="4872039" y="3141664"/>
            <a:ext cx="287337" cy="314325"/>
          </a:xfrm>
          <a:prstGeom prst="rect">
            <a:avLst/>
          </a:prstGeom>
          <a:solidFill>
            <a:srgbClr val="FF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IE" altLang="en-US" sz="1400" b="1">
                <a:solidFill>
                  <a:schemeClr val="bg1"/>
                </a:solidFill>
              </a:rPr>
              <a:t>A</a:t>
            </a:r>
            <a:endParaRPr lang="en-GB" altLang="en-US" sz="1400" b="1">
              <a:solidFill>
                <a:schemeClr val="bg1"/>
              </a:solidFill>
            </a:endParaRPr>
          </a:p>
        </p:txBody>
      </p:sp>
      <p:sp>
        <p:nvSpPr>
          <p:cNvPr id="7175" name="Text Box 7"/>
          <p:cNvSpPr txBox="1">
            <a:spLocks noChangeArrowheads="1"/>
          </p:cNvSpPr>
          <p:nvPr/>
        </p:nvSpPr>
        <p:spPr bwMode="auto">
          <a:xfrm>
            <a:off x="4872039" y="2133601"/>
            <a:ext cx="288925" cy="314325"/>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IE" altLang="en-US" sz="1400" b="1">
                <a:solidFill>
                  <a:schemeClr val="bg1"/>
                </a:solidFill>
              </a:rPr>
              <a:t>B</a:t>
            </a:r>
            <a:endParaRPr lang="en-GB" altLang="en-US" sz="1400" b="1">
              <a:solidFill>
                <a:schemeClr val="bg1"/>
              </a:solidFill>
            </a:endParaRPr>
          </a:p>
        </p:txBody>
      </p:sp>
      <p:sp>
        <p:nvSpPr>
          <p:cNvPr id="7176" name="Text Box 8"/>
          <p:cNvSpPr txBox="1">
            <a:spLocks noChangeArrowheads="1"/>
          </p:cNvSpPr>
          <p:nvPr/>
        </p:nvSpPr>
        <p:spPr bwMode="auto">
          <a:xfrm>
            <a:off x="7751764" y="1196976"/>
            <a:ext cx="288925" cy="314325"/>
          </a:xfrm>
          <a:prstGeom prst="rect">
            <a:avLst/>
          </a:prstGeom>
          <a:solidFill>
            <a:srgbClr val="FF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IE" altLang="en-US" sz="1400" b="1">
                <a:solidFill>
                  <a:schemeClr val="bg1"/>
                </a:solidFill>
              </a:rPr>
              <a:t>C</a:t>
            </a:r>
            <a:endParaRPr lang="en-GB" altLang="en-US" sz="1400" b="1">
              <a:solidFill>
                <a:schemeClr val="bg1"/>
              </a:solidFill>
            </a:endParaRPr>
          </a:p>
        </p:txBody>
      </p:sp>
      <p:sp>
        <p:nvSpPr>
          <p:cNvPr id="7177" name="Text Box 9"/>
          <p:cNvSpPr txBox="1">
            <a:spLocks noChangeArrowheads="1"/>
          </p:cNvSpPr>
          <p:nvPr/>
        </p:nvSpPr>
        <p:spPr bwMode="auto">
          <a:xfrm>
            <a:off x="9409114" y="2060576"/>
            <a:ext cx="287337" cy="314325"/>
          </a:xfrm>
          <a:prstGeom prst="rect">
            <a:avLst/>
          </a:prstGeom>
          <a:solidFill>
            <a:srgbClr val="FF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IE" altLang="en-US" sz="1400" b="1">
                <a:solidFill>
                  <a:schemeClr val="bg1"/>
                </a:solidFill>
              </a:rPr>
              <a:t>D</a:t>
            </a:r>
            <a:endParaRPr lang="en-GB" altLang="en-US" sz="1400" b="1">
              <a:solidFill>
                <a:schemeClr val="bg1"/>
              </a:solidFill>
            </a:endParaRPr>
          </a:p>
        </p:txBody>
      </p:sp>
      <p:sp>
        <p:nvSpPr>
          <p:cNvPr id="7178" name="Text Box 10"/>
          <p:cNvSpPr txBox="1">
            <a:spLocks noChangeArrowheads="1"/>
          </p:cNvSpPr>
          <p:nvPr/>
        </p:nvSpPr>
        <p:spPr bwMode="auto">
          <a:xfrm>
            <a:off x="8472489" y="1628776"/>
            <a:ext cx="287337" cy="314325"/>
          </a:xfrm>
          <a:prstGeom prst="rect">
            <a:avLst/>
          </a:prstGeom>
          <a:solidFill>
            <a:srgbClr val="FF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IE" altLang="en-US" sz="1400" b="1">
                <a:solidFill>
                  <a:schemeClr val="bg1"/>
                </a:solidFill>
              </a:rPr>
              <a:t>B</a:t>
            </a:r>
            <a:endParaRPr lang="en-GB" altLang="en-US" sz="1400" b="1">
              <a:solidFill>
                <a:schemeClr val="bg1"/>
              </a:solidFill>
            </a:endParaRPr>
          </a:p>
        </p:txBody>
      </p:sp>
      <p:sp>
        <p:nvSpPr>
          <p:cNvPr id="7179" name="Text Box 11"/>
          <p:cNvSpPr txBox="1">
            <a:spLocks noChangeArrowheads="1"/>
          </p:cNvSpPr>
          <p:nvPr/>
        </p:nvSpPr>
        <p:spPr bwMode="auto">
          <a:xfrm>
            <a:off x="4872039" y="2133601"/>
            <a:ext cx="288925" cy="314325"/>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IE" altLang="en-US" sz="1400" b="1">
                <a:solidFill>
                  <a:schemeClr val="bg1"/>
                </a:solidFill>
              </a:rPr>
              <a:t>B</a:t>
            </a:r>
            <a:endParaRPr lang="en-GB" altLang="en-US" sz="1400" b="1">
              <a:solidFill>
                <a:schemeClr val="bg1"/>
              </a:solidFill>
            </a:endParaRPr>
          </a:p>
        </p:txBody>
      </p:sp>
      <p:sp>
        <p:nvSpPr>
          <p:cNvPr id="7180" name="Text Box 12"/>
          <p:cNvSpPr txBox="1">
            <a:spLocks noChangeArrowheads="1"/>
          </p:cNvSpPr>
          <p:nvPr/>
        </p:nvSpPr>
        <p:spPr bwMode="auto">
          <a:xfrm>
            <a:off x="4872039" y="3141664"/>
            <a:ext cx="287337" cy="314325"/>
          </a:xfrm>
          <a:prstGeom prst="rect">
            <a:avLst/>
          </a:prstGeom>
          <a:solidFill>
            <a:srgbClr val="FF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IE" altLang="en-US" sz="1400" b="1">
                <a:solidFill>
                  <a:schemeClr val="bg1"/>
                </a:solidFill>
              </a:rPr>
              <a:t>A</a:t>
            </a:r>
            <a:endParaRPr lang="en-GB" altLang="en-US" sz="1400" b="1">
              <a:solidFill>
                <a:schemeClr val="bg1"/>
              </a:solidFill>
            </a:endParaRPr>
          </a:p>
        </p:txBody>
      </p:sp>
      <p:sp>
        <p:nvSpPr>
          <p:cNvPr id="7181" name="Text Box 13"/>
          <p:cNvSpPr txBox="1">
            <a:spLocks noChangeArrowheads="1"/>
          </p:cNvSpPr>
          <p:nvPr/>
        </p:nvSpPr>
        <p:spPr bwMode="auto">
          <a:xfrm>
            <a:off x="4872039" y="2133601"/>
            <a:ext cx="288925" cy="314325"/>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IE" altLang="en-US" sz="1400" b="1">
                <a:solidFill>
                  <a:schemeClr val="bg1"/>
                </a:solidFill>
              </a:rPr>
              <a:t>B</a:t>
            </a:r>
            <a:endParaRPr lang="en-GB" altLang="en-US" sz="1400" b="1">
              <a:solidFill>
                <a:schemeClr val="bg1"/>
              </a:solidFill>
            </a:endParaRPr>
          </a:p>
        </p:txBody>
      </p:sp>
      <p:sp>
        <p:nvSpPr>
          <p:cNvPr id="7182" name="Text Box 14"/>
          <p:cNvSpPr txBox="1">
            <a:spLocks noChangeArrowheads="1"/>
          </p:cNvSpPr>
          <p:nvPr/>
        </p:nvSpPr>
        <p:spPr bwMode="auto">
          <a:xfrm>
            <a:off x="4872039" y="3141664"/>
            <a:ext cx="287337" cy="314325"/>
          </a:xfrm>
          <a:prstGeom prst="rect">
            <a:avLst/>
          </a:prstGeom>
          <a:solidFill>
            <a:srgbClr val="FF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IE" altLang="en-US" sz="1400" b="1">
                <a:solidFill>
                  <a:schemeClr val="bg1"/>
                </a:solidFill>
              </a:rPr>
              <a:t>A</a:t>
            </a:r>
            <a:endParaRPr lang="en-GB" altLang="en-US" sz="1400" b="1">
              <a:solidFill>
                <a:schemeClr val="bg1"/>
              </a:solidFill>
            </a:endParaRPr>
          </a:p>
        </p:txBody>
      </p:sp>
      <p:sp>
        <p:nvSpPr>
          <p:cNvPr id="7183" name="Text Box 15"/>
          <p:cNvSpPr txBox="1">
            <a:spLocks noChangeArrowheads="1"/>
          </p:cNvSpPr>
          <p:nvPr/>
        </p:nvSpPr>
        <p:spPr bwMode="auto">
          <a:xfrm>
            <a:off x="4872039" y="2133601"/>
            <a:ext cx="288925" cy="314325"/>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IE" altLang="en-US" sz="1400" b="1">
                <a:solidFill>
                  <a:schemeClr val="bg1"/>
                </a:solidFill>
              </a:rPr>
              <a:t>B</a:t>
            </a:r>
            <a:endParaRPr lang="en-GB" altLang="en-US" sz="1400" b="1">
              <a:solidFill>
                <a:schemeClr val="bg1"/>
              </a:solidFill>
            </a:endParaRPr>
          </a:p>
        </p:txBody>
      </p:sp>
      <p:sp>
        <p:nvSpPr>
          <p:cNvPr id="7184" name="Text Box 16"/>
          <p:cNvSpPr txBox="1">
            <a:spLocks noChangeArrowheads="1"/>
          </p:cNvSpPr>
          <p:nvPr/>
        </p:nvSpPr>
        <p:spPr bwMode="auto">
          <a:xfrm>
            <a:off x="7751764" y="1196976"/>
            <a:ext cx="288925" cy="314325"/>
          </a:xfrm>
          <a:prstGeom prst="rect">
            <a:avLst/>
          </a:prstGeom>
          <a:solidFill>
            <a:srgbClr val="FF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IE" altLang="en-US" sz="1400" b="1">
                <a:solidFill>
                  <a:schemeClr val="bg1"/>
                </a:solidFill>
              </a:rPr>
              <a:t>C</a:t>
            </a:r>
            <a:endParaRPr lang="en-GB" altLang="en-US" sz="1400" b="1">
              <a:solidFill>
                <a:schemeClr val="bg1"/>
              </a:solidFill>
            </a:endParaRPr>
          </a:p>
        </p:txBody>
      </p:sp>
      <p:sp>
        <p:nvSpPr>
          <p:cNvPr id="7185" name="Text Box 17"/>
          <p:cNvSpPr txBox="1">
            <a:spLocks noChangeArrowheads="1"/>
          </p:cNvSpPr>
          <p:nvPr/>
        </p:nvSpPr>
        <p:spPr bwMode="auto">
          <a:xfrm>
            <a:off x="4872039" y="3141664"/>
            <a:ext cx="287337" cy="314325"/>
          </a:xfrm>
          <a:prstGeom prst="rect">
            <a:avLst/>
          </a:prstGeom>
          <a:solidFill>
            <a:srgbClr val="FF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IE" altLang="en-US" sz="1400" b="1">
                <a:solidFill>
                  <a:schemeClr val="bg1"/>
                </a:solidFill>
              </a:rPr>
              <a:t>A</a:t>
            </a:r>
            <a:endParaRPr lang="en-GB" altLang="en-US" sz="1400" b="1">
              <a:solidFill>
                <a:schemeClr val="bg1"/>
              </a:solidFill>
            </a:endParaRPr>
          </a:p>
        </p:txBody>
      </p:sp>
      <p:sp>
        <p:nvSpPr>
          <p:cNvPr id="7186" name="Text Box 18"/>
          <p:cNvSpPr txBox="1">
            <a:spLocks noChangeArrowheads="1"/>
          </p:cNvSpPr>
          <p:nvPr/>
        </p:nvSpPr>
        <p:spPr bwMode="auto">
          <a:xfrm>
            <a:off x="4872039" y="2133601"/>
            <a:ext cx="288925" cy="314325"/>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IE" altLang="en-US" sz="1400" b="1">
                <a:solidFill>
                  <a:schemeClr val="bg1"/>
                </a:solidFill>
              </a:rPr>
              <a:t>B</a:t>
            </a:r>
            <a:endParaRPr lang="en-GB" altLang="en-US" sz="1400" b="1">
              <a:solidFill>
                <a:schemeClr val="bg1"/>
              </a:solidFill>
            </a:endParaRPr>
          </a:p>
        </p:txBody>
      </p:sp>
      <p:sp>
        <p:nvSpPr>
          <p:cNvPr id="7187" name="Text Box 19"/>
          <p:cNvSpPr txBox="1">
            <a:spLocks noChangeArrowheads="1"/>
          </p:cNvSpPr>
          <p:nvPr/>
        </p:nvSpPr>
        <p:spPr bwMode="auto">
          <a:xfrm>
            <a:off x="8472489" y="1628776"/>
            <a:ext cx="287337" cy="314325"/>
          </a:xfrm>
          <a:prstGeom prst="rect">
            <a:avLst/>
          </a:prstGeom>
          <a:solidFill>
            <a:srgbClr val="FF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IE" altLang="en-US" sz="1400" b="1">
                <a:solidFill>
                  <a:schemeClr val="bg1"/>
                </a:solidFill>
              </a:rPr>
              <a:t>B</a:t>
            </a:r>
            <a:endParaRPr lang="en-GB" altLang="en-US" sz="1400" b="1">
              <a:solidFill>
                <a:schemeClr val="bg1"/>
              </a:solidFill>
            </a:endParaRPr>
          </a:p>
        </p:txBody>
      </p:sp>
      <p:sp>
        <p:nvSpPr>
          <p:cNvPr id="7188" name="Text Box 20"/>
          <p:cNvSpPr txBox="1">
            <a:spLocks noChangeArrowheads="1"/>
          </p:cNvSpPr>
          <p:nvPr/>
        </p:nvSpPr>
        <p:spPr bwMode="auto">
          <a:xfrm>
            <a:off x="7751764" y="1196976"/>
            <a:ext cx="288925" cy="314325"/>
          </a:xfrm>
          <a:prstGeom prst="rect">
            <a:avLst/>
          </a:prstGeom>
          <a:solidFill>
            <a:srgbClr val="FF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IE" altLang="en-US" sz="1400" b="1">
                <a:solidFill>
                  <a:schemeClr val="bg1"/>
                </a:solidFill>
              </a:rPr>
              <a:t>C</a:t>
            </a:r>
            <a:endParaRPr lang="en-GB" altLang="en-US" sz="1400" b="1">
              <a:solidFill>
                <a:schemeClr val="bg1"/>
              </a:solidFill>
            </a:endParaRPr>
          </a:p>
        </p:txBody>
      </p:sp>
      <p:sp>
        <p:nvSpPr>
          <p:cNvPr id="7189" name="Text Box 21"/>
          <p:cNvSpPr txBox="1">
            <a:spLocks noChangeArrowheads="1"/>
          </p:cNvSpPr>
          <p:nvPr/>
        </p:nvSpPr>
        <p:spPr bwMode="auto">
          <a:xfrm>
            <a:off x="4872039" y="3141664"/>
            <a:ext cx="287337" cy="314325"/>
          </a:xfrm>
          <a:prstGeom prst="rect">
            <a:avLst/>
          </a:prstGeom>
          <a:solidFill>
            <a:srgbClr val="FF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IE" altLang="en-US" sz="1400" b="1">
                <a:solidFill>
                  <a:schemeClr val="bg1"/>
                </a:solidFill>
              </a:rPr>
              <a:t>A</a:t>
            </a:r>
            <a:endParaRPr lang="en-GB" altLang="en-US" sz="1400" b="1">
              <a:solidFill>
                <a:schemeClr val="bg1"/>
              </a:solidFill>
            </a:endParaRPr>
          </a:p>
        </p:txBody>
      </p:sp>
      <p:sp>
        <p:nvSpPr>
          <p:cNvPr id="7190" name="Text Box 22"/>
          <p:cNvSpPr txBox="1">
            <a:spLocks noChangeArrowheads="1"/>
          </p:cNvSpPr>
          <p:nvPr/>
        </p:nvSpPr>
        <p:spPr bwMode="auto">
          <a:xfrm>
            <a:off x="4872039" y="2133601"/>
            <a:ext cx="288925" cy="314325"/>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IE" altLang="en-US" sz="1400" b="1">
                <a:solidFill>
                  <a:schemeClr val="bg1"/>
                </a:solidFill>
              </a:rPr>
              <a:t>B</a:t>
            </a:r>
            <a:endParaRPr lang="en-GB" altLang="en-US" sz="1400" b="1">
              <a:solidFill>
                <a:schemeClr val="bg1"/>
              </a:solidFill>
            </a:endParaRPr>
          </a:p>
        </p:txBody>
      </p:sp>
      <p:sp>
        <p:nvSpPr>
          <p:cNvPr id="7191" name="Text Box 23"/>
          <p:cNvSpPr txBox="1">
            <a:spLocks noChangeArrowheads="1"/>
          </p:cNvSpPr>
          <p:nvPr/>
        </p:nvSpPr>
        <p:spPr bwMode="auto">
          <a:xfrm>
            <a:off x="8472489" y="1628776"/>
            <a:ext cx="287337" cy="314325"/>
          </a:xfrm>
          <a:prstGeom prst="rect">
            <a:avLst/>
          </a:prstGeom>
          <a:solidFill>
            <a:srgbClr val="FF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IE" altLang="en-US" sz="1400" b="1">
                <a:solidFill>
                  <a:schemeClr val="bg1"/>
                </a:solidFill>
              </a:rPr>
              <a:t>B</a:t>
            </a:r>
            <a:endParaRPr lang="en-GB" altLang="en-US" sz="1400" b="1">
              <a:solidFill>
                <a:schemeClr val="bg1"/>
              </a:solidFill>
            </a:endParaRPr>
          </a:p>
        </p:txBody>
      </p:sp>
      <p:sp>
        <p:nvSpPr>
          <p:cNvPr id="7192" name="Text Box 24"/>
          <p:cNvSpPr txBox="1">
            <a:spLocks noChangeArrowheads="1"/>
          </p:cNvSpPr>
          <p:nvPr/>
        </p:nvSpPr>
        <p:spPr bwMode="auto">
          <a:xfrm>
            <a:off x="7751764" y="1196976"/>
            <a:ext cx="288925" cy="314325"/>
          </a:xfrm>
          <a:prstGeom prst="rect">
            <a:avLst/>
          </a:prstGeom>
          <a:solidFill>
            <a:srgbClr val="FF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IE" altLang="en-US" sz="1400" b="1">
                <a:solidFill>
                  <a:schemeClr val="bg1"/>
                </a:solidFill>
              </a:rPr>
              <a:t>C</a:t>
            </a:r>
            <a:endParaRPr lang="en-GB" altLang="en-US" sz="1400" b="1">
              <a:solidFill>
                <a:schemeClr val="bg1"/>
              </a:solidFill>
            </a:endParaRPr>
          </a:p>
        </p:txBody>
      </p:sp>
      <p:sp>
        <p:nvSpPr>
          <p:cNvPr id="7193" name="Text Box 25"/>
          <p:cNvSpPr txBox="1">
            <a:spLocks noChangeArrowheads="1"/>
          </p:cNvSpPr>
          <p:nvPr/>
        </p:nvSpPr>
        <p:spPr bwMode="auto">
          <a:xfrm>
            <a:off x="4872039" y="3141664"/>
            <a:ext cx="287337" cy="314325"/>
          </a:xfrm>
          <a:prstGeom prst="rect">
            <a:avLst/>
          </a:prstGeom>
          <a:solidFill>
            <a:srgbClr val="FF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IE" altLang="en-US" sz="1400" b="1">
                <a:solidFill>
                  <a:schemeClr val="bg1"/>
                </a:solidFill>
              </a:rPr>
              <a:t>A</a:t>
            </a:r>
            <a:endParaRPr lang="en-GB" altLang="en-US" sz="1400" b="1">
              <a:solidFill>
                <a:schemeClr val="bg1"/>
              </a:solidFill>
            </a:endParaRPr>
          </a:p>
        </p:txBody>
      </p:sp>
      <p:sp>
        <p:nvSpPr>
          <p:cNvPr id="7194" name="Text Box 26"/>
          <p:cNvSpPr txBox="1">
            <a:spLocks noChangeArrowheads="1"/>
          </p:cNvSpPr>
          <p:nvPr/>
        </p:nvSpPr>
        <p:spPr bwMode="auto">
          <a:xfrm>
            <a:off x="4872039" y="2133601"/>
            <a:ext cx="288925" cy="314325"/>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IE" altLang="en-US" sz="1400" b="1">
                <a:solidFill>
                  <a:schemeClr val="bg1"/>
                </a:solidFill>
              </a:rPr>
              <a:t>B</a:t>
            </a:r>
            <a:endParaRPr lang="en-GB" altLang="en-US" sz="1400" b="1">
              <a:solidFill>
                <a:schemeClr val="bg1"/>
              </a:solidFill>
            </a:endParaRPr>
          </a:p>
        </p:txBody>
      </p:sp>
      <p:sp>
        <p:nvSpPr>
          <p:cNvPr id="7195" name="Text Box 27"/>
          <p:cNvSpPr txBox="1">
            <a:spLocks noChangeArrowheads="1"/>
          </p:cNvSpPr>
          <p:nvPr/>
        </p:nvSpPr>
        <p:spPr bwMode="auto">
          <a:xfrm>
            <a:off x="9409114" y="2060576"/>
            <a:ext cx="287337" cy="314325"/>
          </a:xfrm>
          <a:prstGeom prst="rect">
            <a:avLst/>
          </a:prstGeom>
          <a:solidFill>
            <a:srgbClr val="FF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IE" altLang="en-US" sz="1400" b="1" dirty="0">
                <a:solidFill>
                  <a:schemeClr val="bg1"/>
                </a:solidFill>
              </a:rPr>
              <a:t>D</a:t>
            </a:r>
            <a:endParaRPr lang="en-GB" altLang="en-US" sz="1400" b="1" dirty="0">
              <a:solidFill>
                <a:schemeClr val="bg1"/>
              </a:solidFill>
            </a:endParaRPr>
          </a:p>
        </p:txBody>
      </p:sp>
      <p:sp>
        <p:nvSpPr>
          <p:cNvPr id="7196" name="Text Box 28"/>
          <p:cNvSpPr txBox="1">
            <a:spLocks noChangeArrowheads="1"/>
          </p:cNvSpPr>
          <p:nvPr/>
        </p:nvSpPr>
        <p:spPr bwMode="auto">
          <a:xfrm>
            <a:off x="8472489" y="1628776"/>
            <a:ext cx="287337" cy="314325"/>
          </a:xfrm>
          <a:prstGeom prst="rect">
            <a:avLst/>
          </a:prstGeom>
          <a:solidFill>
            <a:srgbClr val="FF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IE" altLang="en-US" sz="1400" b="1">
                <a:solidFill>
                  <a:schemeClr val="bg1"/>
                </a:solidFill>
              </a:rPr>
              <a:t>B</a:t>
            </a:r>
            <a:endParaRPr lang="en-GB" altLang="en-US" sz="1400" b="1">
              <a:solidFill>
                <a:schemeClr val="bg1"/>
              </a:solidFill>
            </a:endParaRPr>
          </a:p>
        </p:txBody>
      </p:sp>
      <p:sp>
        <p:nvSpPr>
          <p:cNvPr id="7197" name="Text Box 29"/>
          <p:cNvSpPr txBox="1">
            <a:spLocks noChangeArrowheads="1"/>
          </p:cNvSpPr>
          <p:nvPr/>
        </p:nvSpPr>
        <p:spPr bwMode="auto">
          <a:xfrm>
            <a:off x="7751764" y="1196976"/>
            <a:ext cx="288925" cy="314325"/>
          </a:xfrm>
          <a:prstGeom prst="rect">
            <a:avLst/>
          </a:prstGeom>
          <a:solidFill>
            <a:srgbClr val="FF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IE" altLang="en-US" sz="1400" b="1">
                <a:solidFill>
                  <a:schemeClr val="bg1"/>
                </a:solidFill>
              </a:rPr>
              <a:t>C</a:t>
            </a:r>
            <a:endParaRPr lang="en-GB" altLang="en-US" sz="1400" b="1">
              <a:solidFill>
                <a:schemeClr val="bg1"/>
              </a:solidFill>
            </a:endParaRPr>
          </a:p>
        </p:txBody>
      </p:sp>
      <p:sp>
        <p:nvSpPr>
          <p:cNvPr id="7198" name="Text Box 30"/>
          <p:cNvSpPr txBox="1">
            <a:spLocks noChangeArrowheads="1"/>
          </p:cNvSpPr>
          <p:nvPr/>
        </p:nvSpPr>
        <p:spPr bwMode="auto">
          <a:xfrm>
            <a:off x="4872039" y="3141664"/>
            <a:ext cx="287337" cy="314325"/>
          </a:xfrm>
          <a:prstGeom prst="rect">
            <a:avLst/>
          </a:prstGeom>
          <a:solidFill>
            <a:srgbClr val="FF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IE" altLang="en-US" sz="1400" b="1" dirty="0">
                <a:solidFill>
                  <a:schemeClr val="bg1"/>
                </a:solidFill>
              </a:rPr>
              <a:t>A</a:t>
            </a:r>
            <a:endParaRPr lang="en-GB" altLang="en-US" sz="1400" b="1" dirty="0">
              <a:solidFill>
                <a:schemeClr val="bg1"/>
              </a:solidFill>
            </a:endParaRPr>
          </a:p>
        </p:txBody>
      </p:sp>
      <p:sp>
        <p:nvSpPr>
          <p:cNvPr id="7199" name="Text Box 31"/>
          <p:cNvSpPr txBox="1">
            <a:spLocks noChangeArrowheads="1"/>
          </p:cNvSpPr>
          <p:nvPr/>
        </p:nvSpPr>
        <p:spPr bwMode="auto">
          <a:xfrm>
            <a:off x="4872039" y="2133601"/>
            <a:ext cx="288925" cy="314325"/>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IE" altLang="en-US" sz="1400" b="1" dirty="0">
                <a:solidFill>
                  <a:schemeClr val="bg1"/>
                </a:solidFill>
              </a:rPr>
              <a:t>B</a:t>
            </a:r>
            <a:endParaRPr lang="en-GB" altLang="en-US" sz="1400" b="1" dirty="0">
              <a:solidFill>
                <a:schemeClr val="bg1"/>
              </a:solidFill>
            </a:endParaRPr>
          </a:p>
        </p:txBody>
      </p:sp>
      <p:pic>
        <p:nvPicPr>
          <p:cNvPr id="7" name="Picture 6"/>
          <p:cNvPicPr>
            <a:picLocks noChangeAspect="1"/>
          </p:cNvPicPr>
          <p:nvPr/>
        </p:nvPicPr>
        <p:blipFill>
          <a:blip r:embed="rId4"/>
          <a:stretch>
            <a:fillRect/>
          </a:stretch>
        </p:blipFill>
        <p:spPr>
          <a:xfrm>
            <a:off x="-151861" y="44450"/>
            <a:ext cx="12414730" cy="6813549"/>
          </a:xfrm>
          <a:prstGeom prst="rect">
            <a:avLst/>
          </a:prstGeom>
        </p:spPr>
      </p:pic>
    </p:spTree>
    <p:extLst>
      <p:ext uri="{BB962C8B-B14F-4D97-AF65-F5344CB8AC3E}">
        <p14:creationId xmlns:p14="http://schemas.microsoft.com/office/powerpoint/2010/main" val="414447430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idx="1"/>
          </p:nvPr>
        </p:nvSpPr>
        <p:spPr/>
        <p:txBody>
          <a:bodyPr/>
          <a:lstStyle/>
          <a:p>
            <a:endParaRPr lang="en-IE"/>
          </a:p>
        </p:txBody>
      </p:sp>
      <p:pic>
        <p:nvPicPr>
          <p:cNvPr id="5" name="Picture 4"/>
          <p:cNvPicPr>
            <a:picLocks noChangeAspect="1"/>
          </p:cNvPicPr>
          <p:nvPr/>
        </p:nvPicPr>
        <p:blipFill>
          <a:blip r:embed="rId2"/>
          <a:stretch>
            <a:fillRect/>
          </a:stretch>
        </p:blipFill>
        <p:spPr>
          <a:xfrm>
            <a:off x="43181" y="0"/>
            <a:ext cx="12331010" cy="6734907"/>
          </a:xfrm>
          <a:prstGeom prst="rect">
            <a:avLst/>
          </a:prstGeom>
        </p:spPr>
      </p:pic>
    </p:spTree>
    <p:extLst>
      <p:ext uri="{BB962C8B-B14F-4D97-AF65-F5344CB8AC3E}">
        <p14:creationId xmlns:p14="http://schemas.microsoft.com/office/powerpoint/2010/main" val="1946758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7610" y="-22361"/>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1" y="0"/>
            <a:ext cx="289401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2532" name="AutoShape 4" descr="9k="/>
          <p:cNvSpPr>
            <a:spLocks noChangeAspect="1" noChangeArrowheads="1"/>
          </p:cNvSpPr>
          <p:nvPr/>
        </p:nvSpPr>
        <p:spPr bwMode="auto">
          <a:xfrm>
            <a:off x="5410200" y="3124200"/>
            <a:ext cx="1371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IE" altLang="en-US" sz="1800"/>
          </a:p>
        </p:txBody>
      </p:sp>
      <p:sp>
        <p:nvSpPr>
          <p:cNvPr id="22533" name="AutoShape 5" descr="9k="/>
          <p:cNvSpPr>
            <a:spLocks noChangeAspect="1" noChangeArrowheads="1"/>
          </p:cNvSpPr>
          <p:nvPr/>
        </p:nvSpPr>
        <p:spPr bwMode="auto">
          <a:xfrm>
            <a:off x="5410200" y="3124200"/>
            <a:ext cx="1371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IE" altLang="en-US" sz="1800"/>
          </a:p>
        </p:txBody>
      </p:sp>
      <p:sp>
        <p:nvSpPr>
          <p:cNvPr id="91142" name="Rectangle 6"/>
          <p:cNvSpPr>
            <a:spLocks noGrp="1" noChangeArrowheads="1"/>
          </p:cNvSpPr>
          <p:nvPr>
            <p:ph type="subTitle" idx="1"/>
          </p:nvPr>
        </p:nvSpPr>
        <p:spPr>
          <a:xfrm>
            <a:off x="1509296" y="1583395"/>
            <a:ext cx="7634437" cy="719138"/>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lnSpcReduction="10000"/>
          </a:bodyPr>
          <a:lstStyle/>
          <a:p>
            <a:pPr algn="l" eaLnBrk="1" hangingPunct="1">
              <a:lnSpc>
                <a:spcPct val="90000"/>
              </a:lnSpc>
              <a:defRPr/>
            </a:pPr>
            <a:r>
              <a:rPr lang="en-US" altLang="en-US" sz="2200" b="1" dirty="0">
                <a:solidFill>
                  <a:srgbClr val="130A4F"/>
                </a:solidFill>
              </a:rPr>
              <a:t>Clients Development Plans within current footprint:</a:t>
            </a:r>
          </a:p>
          <a:p>
            <a:pPr algn="l" eaLnBrk="1" hangingPunct="1">
              <a:lnSpc>
                <a:spcPct val="90000"/>
              </a:lnSpc>
              <a:defRPr/>
            </a:pPr>
            <a:r>
              <a:rPr lang="en-US" altLang="en-US" sz="1600" b="1" dirty="0">
                <a:solidFill>
                  <a:srgbClr val="130A4F"/>
                </a:solidFill>
              </a:rPr>
              <a:t>(Only two sites of significant project scale remaining)</a:t>
            </a:r>
          </a:p>
        </p:txBody>
      </p:sp>
      <p:sp>
        <p:nvSpPr>
          <p:cNvPr id="22535" name="Rectangle 7"/>
          <p:cNvSpPr>
            <a:spLocks noChangeArrowheads="1"/>
          </p:cNvSpPr>
          <p:nvPr/>
        </p:nvSpPr>
        <p:spPr bwMode="auto">
          <a:xfrm>
            <a:off x="1507094" y="2122750"/>
            <a:ext cx="8820150" cy="489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lnSpc>
                <a:spcPct val="90000"/>
              </a:lnSpc>
              <a:buNone/>
            </a:pPr>
            <a:endParaRPr lang="en-US" altLang="en-US" sz="1400" b="1" dirty="0">
              <a:solidFill>
                <a:srgbClr val="130A4F"/>
              </a:solidFill>
            </a:endParaRPr>
          </a:p>
          <a:p>
            <a:pPr marL="285750" indent="-285750">
              <a:lnSpc>
                <a:spcPct val="90000"/>
              </a:lnSpc>
            </a:pPr>
            <a:r>
              <a:rPr lang="en-US" altLang="en-US" sz="1400" b="1" dirty="0">
                <a:solidFill>
                  <a:srgbClr val="130A4F"/>
                </a:solidFill>
              </a:rPr>
              <a:t>Pfizer – Relatively small upgrades ongoing.</a:t>
            </a:r>
          </a:p>
          <a:p>
            <a:pPr marL="285750" indent="-285750">
              <a:lnSpc>
                <a:spcPct val="90000"/>
              </a:lnSpc>
            </a:pPr>
            <a:endParaRPr lang="en-US" altLang="en-US" sz="1400" b="1" dirty="0">
              <a:solidFill>
                <a:srgbClr val="130A4F"/>
              </a:solidFill>
            </a:endParaRPr>
          </a:p>
          <a:p>
            <a:pPr marL="285750" indent="-285750">
              <a:lnSpc>
                <a:spcPct val="90000"/>
              </a:lnSpc>
            </a:pPr>
            <a:r>
              <a:rPr lang="en-US" altLang="en-US" sz="1400" b="1" dirty="0">
                <a:solidFill>
                  <a:srgbClr val="130A4F"/>
                </a:solidFill>
              </a:rPr>
              <a:t>Microsoft - Currently constructing Dub 9, 10 and 12. </a:t>
            </a:r>
          </a:p>
          <a:p>
            <a:pPr marL="285750" indent="-285750">
              <a:lnSpc>
                <a:spcPct val="90000"/>
              </a:lnSpc>
            </a:pPr>
            <a:endParaRPr lang="en-US" altLang="en-US" sz="1400" b="1" dirty="0">
              <a:solidFill>
                <a:srgbClr val="130A4F"/>
              </a:solidFill>
            </a:endParaRPr>
          </a:p>
          <a:p>
            <a:pPr marL="285750" indent="-285750">
              <a:lnSpc>
                <a:spcPct val="90000"/>
              </a:lnSpc>
            </a:pPr>
            <a:r>
              <a:rPr lang="en-US" altLang="en-US" sz="1400" b="1" dirty="0" err="1">
                <a:solidFill>
                  <a:srgbClr val="130A4F"/>
                </a:solidFill>
              </a:rPr>
              <a:t>Interxion</a:t>
            </a:r>
            <a:r>
              <a:rPr lang="en-US" altLang="en-US" sz="1400" b="1" dirty="0">
                <a:solidFill>
                  <a:srgbClr val="130A4F"/>
                </a:solidFill>
              </a:rPr>
              <a:t> – Opened in 2016. Currently seeking planning permission for doubling of capacity.  Also IX have an option taken out on adjacent c.6 acres</a:t>
            </a:r>
          </a:p>
          <a:p>
            <a:pPr eaLnBrk="1" hangingPunct="1">
              <a:lnSpc>
                <a:spcPct val="90000"/>
              </a:lnSpc>
              <a:buNone/>
            </a:pPr>
            <a:endParaRPr lang="en-US" altLang="en-US" sz="1400" b="1" dirty="0">
              <a:solidFill>
                <a:srgbClr val="130A4F"/>
              </a:solidFill>
            </a:endParaRPr>
          </a:p>
          <a:p>
            <a:pPr marL="285750" indent="-285750">
              <a:lnSpc>
                <a:spcPct val="90000"/>
              </a:lnSpc>
            </a:pPr>
            <a:r>
              <a:rPr lang="en-US" altLang="en-US" sz="1400" b="1" dirty="0">
                <a:solidFill>
                  <a:srgbClr val="130A4F"/>
                </a:solidFill>
              </a:rPr>
              <a:t>Takeda – Currently building two new production plants. Regeneration &amp; Oncology Drugs</a:t>
            </a:r>
          </a:p>
          <a:p>
            <a:pPr marL="285750" indent="-285750">
              <a:lnSpc>
                <a:spcPct val="90000"/>
              </a:lnSpc>
            </a:pPr>
            <a:endParaRPr lang="en-US" altLang="en-US" sz="1400" b="1" dirty="0">
              <a:solidFill>
                <a:srgbClr val="130A4F"/>
              </a:solidFill>
            </a:endParaRPr>
          </a:p>
          <a:p>
            <a:pPr marL="285750" indent="-285750">
              <a:lnSpc>
                <a:spcPct val="90000"/>
              </a:lnSpc>
            </a:pPr>
            <a:r>
              <a:rPr lang="en-US" altLang="en-US" sz="1400" b="1" dirty="0" err="1">
                <a:solidFill>
                  <a:srgbClr val="130A4F"/>
                </a:solidFill>
              </a:rPr>
              <a:t>Grifols</a:t>
            </a:r>
            <a:r>
              <a:rPr lang="en-US" altLang="en-US" sz="1400" b="1" dirty="0">
                <a:solidFill>
                  <a:srgbClr val="130A4F"/>
                </a:solidFill>
              </a:rPr>
              <a:t> – Currently building new production plant. </a:t>
            </a:r>
            <a:endParaRPr lang="en-US" altLang="en-US" sz="1400" b="1" dirty="0" smtClean="0">
              <a:solidFill>
                <a:srgbClr val="130A4F"/>
              </a:solidFill>
            </a:endParaRPr>
          </a:p>
          <a:p>
            <a:pPr marL="285750" indent="-285750">
              <a:lnSpc>
                <a:spcPct val="90000"/>
              </a:lnSpc>
            </a:pPr>
            <a:endParaRPr lang="en-US" altLang="en-US" sz="1400" b="1" dirty="0">
              <a:solidFill>
                <a:srgbClr val="130A4F"/>
              </a:solidFill>
            </a:endParaRPr>
          </a:p>
          <a:p>
            <a:pPr marL="285750" indent="-285750">
              <a:lnSpc>
                <a:spcPct val="90000"/>
              </a:lnSpc>
            </a:pPr>
            <a:r>
              <a:rPr lang="en-US" altLang="en-US" sz="1400" b="1" dirty="0">
                <a:solidFill>
                  <a:srgbClr val="130A4F"/>
                </a:solidFill>
              </a:rPr>
              <a:t>Google – </a:t>
            </a:r>
            <a:r>
              <a:rPr lang="en-US" altLang="en-US" sz="1400" b="1" dirty="0" smtClean="0">
                <a:solidFill>
                  <a:srgbClr val="130A4F"/>
                </a:solidFill>
              </a:rPr>
              <a:t>Currently building new data hall extension to existing facility – GC South.</a:t>
            </a:r>
          </a:p>
          <a:p>
            <a:pPr marL="285750" indent="-285750">
              <a:lnSpc>
                <a:spcPct val="90000"/>
              </a:lnSpc>
            </a:pPr>
            <a:endParaRPr lang="en-US" altLang="en-US" sz="1400" b="1" dirty="0">
              <a:solidFill>
                <a:srgbClr val="130A4F"/>
              </a:solidFill>
            </a:endParaRPr>
          </a:p>
          <a:p>
            <a:pPr marL="285750" indent="-285750">
              <a:lnSpc>
                <a:spcPct val="90000"/>
              </a:lnSpc>
            </a:pPr>
            <a:r>
              <a:rPr lang="en-US" altLang="en-US" sz="1400" b="1" dirty="0" err="1">
                <a:solidFill>
                  <a:srgbClr val="130A4F"/>
                </a:solidFill>
              </a:rPr>
              <a:t>CyrusOne</a:t>
            </a:r>
            <a:r>
              <a:rPr lang="en-US" altLang="en-US" sz="1400" b="1" dirty="0">
                <a:solidFill>
                  <a:srgbClr val="130A4F"/>
                </a:solidFill>
              </a:rPr>
              <a:t> – </a:t>
            </a:r>
            <a:r>
              <a:rPr lang="en-US" altLang="en-US" sz="1400" b="1" dirty="0" smtClean="0">
                <a:solidFill>
                  <a:srgbClr val="130A4F"/>
                </a:solidFill>
              </a:rPr>
              <a:t>Planning Application Submitted</a:t>
            </a:r>
          </a:p>
          <a:p>
            <a:pPr marL="285750" indent="-285750">
              <a:lnSpc>
                <a:spcPct val="90000"/>
              </a:lnSpc>
            </a:pPr>
            <a:endParaRPr lang="en-US" altLang="en-US" sz="1400" b="1" dirty="0">
              <a:solidFill>
                <a:srgbClr val="130A4F"/>
              </a:solidFill>
            </a:endParaRPr>
          </a:p>
          <a:p>
            <a:pPr marL="285750" indent="-285750">
              <a:lnSpc>
                <a:spcPct val="90000"/>
              </a:lnSpc>
            </a:pPr>
            <a:r>
              <a:rPr lang="en-US" altLang="en-US" sz="1400" b="1" dirty="0" err="1">
                <a:solidFill>
                  <a:srgbClr val="130A4F"/>
                </a:solidFill>
              </a:rPr>
              <a:t>Edgeconnex</a:t>
            </a:r>
            <a:r>
              <a:rPr lang="en-US" altLang="en-US" sz="1400" b="1" dirty="0">
                <a:solidFill>
                  <a:srgbClr val="130A4F"/>
                </a:solidFill>
              </a:rPr>
              <a:t> – Currently developing third data hall adjoining </a:t>
            </a:r>
            <a:r>
              <a:rPr lang="en-US" altLang="en-US" sz="1400" b="1" dirty="0" smtClean="0">
                <a:solidFill>
                  <a:srgbClr val="130A4F"/>
                </a:solidFill>
              </a:rPr>
              <a:t>GCBP</a:t>
            </a:r>
            <a:endParaRPr lang="en-US" altLang="en-US" sz="1400" b="1" dirty="0">
              <a:solidFill>
                <a:srgbClr val="130A4F"/>
              </a:solidFill>
            </a:endParaRPr>
          </a:p>
          <a:p>
            <a:pPr marL="285750" indent="-285750">
              <a:lnSpc>
                <a:spcPct val="90000"/>
              </a:lnSpc>
            </a:pPr>
            <a:endParaRPr lang="en-US" altLang="en-US" sz="1400" b="1" dirty="0">
              <a:solidFill>
                <a:srgbClr val="130A4F"/>
              </a:solidFill>
            </a:endParaRPr>
          </a:p>
          <a:p>
            <a:pPr marL="285750" indent="-285750">
              <a:lnSpc>
                <a:spcPct val="90000"/>
              </a:lnSpc>
            </a:pPr>
            <a:r>
              <a:rPr lang="en-US" altLang="en-US" sz="1400" b="1" dirty="0">
                <a:solidFill>
                  <a:srgbClr val="130A4F"/>
                </a:solidFill>
              </a:rPr>
              <a:t>Grange Energy – Planning Permission and EPA </a:t>
            </a:r>
            <a:r>
              <a:rPr lang="en-US" altLang="en-US" sz="1400" b="1" dirty="0" err="1">
                <a:solidFill>
                  <a:srgbClr val="130A4F"/>
                </a:solidFill>
              </a:rPr>
              <a:t>licence</a:t>
            </a:r>
            <a:r>
              <a:rPr lang="en-US" altLang="en-US" sz="1400" b="1" dirty="0">
                <a:solidFill>
                  <a:srgbClr val="130A4F"/>
                </a:solidFill>
              </a:rPr>
              <a:t> secured.</a:t>
            </a:r>
          </a:p>
          <a:p>
            <a:pPr marL="285750" indent="-285750">
              <a:lnSpc>
                <a:spcPct val="90000"/>
              </a:lnSpc>
            </a:pPr>
            <a:endParaRPr lang="en-US" altLang="en-US" sz="1400" b="1" dirty="0">
              <a:solidFill>
                <a:srgbClr val="130A4F"/>
              </a:solidFill>
            </a:endParaRPr>
          </a:p>
          <a:p>
            <a:pPr eaLnBrk="1" hangingPunct="1">
              <a:lnSpc>
                <a:spcPct val="90000"/>
              </a:lnSpc>
              <a:buNone/>
            </a:pPr>
            <a:endParaRPr lang="en-US" altLang="en-US" sz="1400" b="1" dirty="0">
              <a:solidFill>
                <a:srgbClr val="130A4F"/>
              </a:solidFill>
            </a:endParaRPr>
          </a:p>
          <a:p>
            <a:pPr eaLnBrk="1" hangingPunct="1">
              <a:lnSpc>
                <a:spcPct val="90000"/>
              </a:lnSpc>
              <a:buNone/>
            </a:pPr>
            <a:r>
              <a:rPr lang="en-US" altLang="en-US" sz="1700" b="1" dirty="0">
                <a:solidFill>
                  <a:srgbClr val="130A4F"/>
                </a:solidFill>
              </a:rPr>
              <a:t>	</a:t>
            </a:r>
          </a:p>
          <a:p>
            <a:pPr eaLnBrk="1" hangingPunct="1">
              <a:lnSpc>
                <a:spcPct val="90000"/>
              </a:lnSpc>
              <a:buFont typeface="Wingdings" panose="05000000000000000000" pitchFamily="2" charset="2"/>
              <a:buNone/>
            </a:pPr>
            <a:endParaRPr lang="en-US" altLang="en-US" sz="1400" b="1" dirty="0">
              <a:solidFill>
                <a:srgbClr val="130A4F"/>
              </a:solidFill>
            </a:endParaRPr>
          </a:p>
          <a:p>
            <a:pPr eaLnBrk="1" hangingPunct="1">
              <a:lnSpc>
                <a:spcPct val="90000"/>
              </a:lnSpc>
              <a:buFont typeface="Wingdings" panose="05000000000000000000" pitchFamily="2" charset="2"/>
              <a:buNone/>
            </a:pPr>
            <a:endParaRPr lang="en-US" altLang="en-US" sz="1700" b="1" dirty="0">
              <a:solidFill>
                <a:srgbClr val="130A4F"/>
              </a:solidFill>
            </a:endParaRPr>
          </a:p>
          <a:p>
            <a:pPr eaLnBrk="1" hangingPunct="1">
              <a:lnSpc>
                <a:spcPct val="90000"/>
              </a:lnSpc>
              <a:buFont typeface="Wingdings" panose="05000000000000000000" pitchFamily="2" charset="2"/>
              <a:buNone/>
            </a:pPr>
            <a:endParaRPr lang="en-US" altLang="en-US" sz="2400" b="1" dirty="0">
              <a:solidFill>
                <a:srgbClr val="130A4F"/>
              </a:solidFill>
            </a:endParaRPr>
          </a:p>
        </p:txBody>
      </p:sp>
    </p:spTree>
    <p:extLst>
      <p:ext uri="{BB962C8B-B14F-4D97-AF65-F5344CB8AC3E}">
        <p14:creationId xmlns:p14="http://schemas.microsoft.com/office/powerpoint/2010/main" val="377285380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090" y="-27484"/>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1" y="0"/>
            <a:ext cx="289401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2532" name="AutoShape 4" descr="9k="/>
          <p:cNvSpPr>
            <a:spLocks noChangeAspect="1" noChangeArrowheads="1"/>
          </p:cNvSpPr>
          <p:nvPr/>
        </p:nvSpPr>
        <p:spPr bwMode="auto">
          <a:xfrm>
            <a:off x="5410200" y="3124200"/>
            <a:ext cx="1371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IE" altLang="en-US" sz="1800"/>
          </a:p>
        </p:txBody>
      </p:sp>
      <p:sp>
        <p:nvSpPr>
          <p:cNvPr id="22533" name="AutoShape 5" descr="9k="/>
          <p:cNvSpPr>
            <a:spLocks noChangeAspect="1" noChangeArrowheads="1"/>
          </p:cNvSpPr>
          <p:nvPr/>
        </p:nvSpPr>
        <p:spPr bwMode="auto">
          <a:xfrm>
            <a:off x="5410200" y="3124200"/>
            <a:ext cx="1371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IE" altLang="en-US" sz="1800"/>
          </a:p>
        </p:txBody>
      </p:sp>
      <p:sp>
        <p:nvSpPr>
          <p:cNvPr id="91142" name="Rectangle 6"/>
          <p:cNvSpPr>
            <a:spLocks noGrp="1" noChangeArrowheads="1"/>
          </p:cNvSpPr>
          <p:nvPr>
            <p:ph type="subTitle" idx="1"/>
          </p:nvPr>
        </p:nvSpPr>
        <p:spPr>
          <a:xfrm>
            <a:off x="1509296" y="1583395"/>
            <a:ext cx="7634437" cy="719138"/>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l" eaLnBrk="1" hangingPunct="1">
              <a:lnSpc>
                <a:spcPct val="90000"/>
              </a:lnSpc>
              <a:defRPr/>
            </a:pPr>
            <a:r>
              <a:rPr lang="en-US" altLang="en-US" sz="2200" b="1" dirty="0">
                <a:solidFill>
                  <a:srgbClr val="130A4F"/>
                </a:solidFill>
              </a:rPr>
              <a:t>New Clients Secured since previous meeting</a:t>
            </a:r>
            <a:endParaRPr lang="en-US" altLang="en-US" sz="1600" b="1" dirty="0">
              <a:solidFill>
                <a:srgbClr val="130A4F"/>
              </a:solidFill>
            </a:endParaRPr>
          </a:p>
        </p:txBody>
      </p:sp>
      <p:sp>
        <p:nvSpPr>
          <p:cNvPr id="22535" name="Rectangle 7"/>
          <p:cNvSpPr>
            <a:spLocks noChangeArrowheads="1"/>
          </p:cNvSpPr>
          <p:nvPr/>
        </p:nvSpPr>
        <p:spPr bwMode="auto">
          <a:xfrm>
            <a:off x="1497090" y="2194118"/>
            <a:ext cx="8820150" cy="489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lnSpc>
                <a:spcPct val="90000"/>
              </a:lnSpc>
              <a:buNone/>
            </a:pPr>
            <a:endParaRPr lang="en-US" altLang="en-US" sz="1400" b="1" dirty="0">
              <a:solidFill>
                <a:srgbClr val="130A4F"/>
              </a:solidFill>
            </a:endParaRPr>
          </a:p>
          <a:p>
            <a:pPr marL="285750" indent="-285750">
              <a:lnSpc>
                <a:spcPct val="90000"/>
              </a:lnSpc>
            </a:pPr>
            <a:r>
              <a:rPr lang="en-US" altLang="en-US" sz="1400" b="1" dirty="0" err="1">
                <a:solidFill>
                  <a:srgbClr val="130A4F"/>
                </a:solidFill>
              </a:rPr>
              <a:t>CyrusOne</a:t>
            </a:r>
            <a:r>
              <a:rPr lang="en-US" altLang="en-US" sz="1400" b="1" dirty="0">
                <a:solidFill>
                  <a:srgbClr val="130A4F"/>
                </a:solidFill>
              </a:rPr>
              <a:t> – Grange Castle South c.16 Acres DC and EMEA HQ Offices. Currently in the planning system</a:t>
            </a:r>
          </a:p>
          <a:p>
            <a:pPr eaLnBrk="1" hangingPunct="1">
              <a:lnSpc>
                <a:spcPct val="90000"/>
              </a:lnSpc>
              <a:buNone/>
            </a:pPr>
            <a:endParaRPr lang="en-US" altLang="en-US" sz="1400" b="1" dirty="0">
              <a:solidFill>
                <a:srgbClr val="130A4F"/>
              </a:solidFill>
            </a:endParaRPr>
          </a:p>
          <a:p>
            <a:pPr marL="285750" indent="-285750">
              <a:lnSpc>
                <a:spcPct val="90000"/>
              </a:lnSpc>
            </a:pPr>
            <a:r>
              <a:rPr lang="en-US" altLang="en-US" sz="1400" b="1" dirty="0">
                <a:solidFill>
                  <a:srgbClr val="130A4F"/>
                </a:solidFill>
              </a:rPr>
              <a:t>Amazon Web Services – Grange Castle South c 47 acres DC</a:t>
            </a:r>
          </a:p>
          <a:p>
            <a:pPr marL="285750" indent="-285750">
              <a:lnSpc>
                <a:spcPct val="90000"/>
              </a:lnSpc>
            </a:pPr>
            <a:endParaRPr lang="en-US" altLang="en-US" sz="1400" b="1" dirty="0">
              <a:solidFill>
                <a:srgbClr val="130A4F"/>
              </a:solidFill>
            </a:endParaRPr>
          </a:p>
          <a:p>
            <a:pPr marL="285750" indent="-285750">
              <a:lnSpc>
                <a:spcPct val="90000"/>
              </a:lnSpc>
            </a:pPr>
            <a:r>
              <a:rPr lang="en-US" altLang="en-US" sz="1400" b="1" dirty="0">
                <a:solidFill>
                  <a:srgbClr val="130A4F"/>
                </a:solidFill>
              </a:rPr>
              <a:t>Office site. Site shortlisted for Innovation Centre (Process shows viability of Grange Castle for Offices. </a:t>
            </a:r>
          </a:p>
          <a:p>
            <a:pPr marL="285750" indent="-285750">
              <a:lnSpc>
                <a:spcPct val="90000"/>
              </a:lnSpc>
            </a:pPr>
            <a:endParaRPr lang="en-US" altLang="en-US" sz="1400" b="1" dirty="0">
              <a:solidFill>
                <a:srgbClr val="130A4F"/>
              </a:solidFill>
            </a:endParaRPr>
          </a:p>
          <a:p>
            <a:pPr eaLnBrk="1" hangingPunct="1">
              <a:lnSpc>
                <a:spcPct val="90000"/>
              </a:lnSpc>
              <a:buNone/>
            </a:pPr>
            <a:endParaRPr lang="en-US" altLang="en-US" sz="1400" b="1" dirty="0">
              <a:solidFill>
                <a:srgbClr val="130A4F"/>
              </a:solidFill>
            </a:endParaRPr>
          </a:p>
          <a:p>
            <a:pPr eaLnBrk="1" hangingPunct="1">
              <a:lnSpc>
                <a:spcPct val="90000"/>
              </a:lnSpc>
              <a:buNone/>
            </a:pPr>
            <a:r>
              <a:rPr lang="en-US" altLang="en-US" sz="1700" b="1" dirty="0">
                <a:solidFill>
                  <a:srgbClr val="130A4F"/>
                </a:solidFill>
              </a:rPr>
              <a:t>	</a:t>
            </a:r>
          </a:p>
          <a:p>
            <a:pPr eaLnBrk="1" hangingPunct="1">
              <a:lnSpc>
                <a:spcPct val="90000"/>
              </a:lnSpc>
              <a:buFont typeface="Wingdings" panose="05000000000000000000" pitchFamily="2" charset="2"/>
              <a:buNone/>
            </a:pPr>
            <a:endParaRPr lang="en-US" altLang="en-US" sz="1400" b="1" dirty="0">
              <a:solidFill>
                <a:srgbClr val="130A4F"/>
              </a:solidFill>
            </a:endParaRPr>
          </a:p>
          <a:p>
            <a:pPr eaLnBrk="1" hangingPunct="1">
              <a:lnSpc>
                <a:spcPct val="90000"/>
              </a:lnSpc>
              <a:buFont typeface="Wingdings" panose="05000000000000000000" pitchFamily="2" charset="2"/>
              <a:buNone/>
            </a:pPr>
            <a:endParaRPr lang="en-US" altLang="en-US" sz="1700" b="1" dirty="0">
              <a:solidFill>
                <a:srgbClr val="130A4F"/>
              </a:solidFill>
            </a:endParaRPr>
          </a:p>
          <a:p>
            <a:pPr eaLnBrk="1" hangingPunct="1">
              <a:lnSpc>
                <a:spcPct val="90000"/>
              </a:lnSpc>
              <a:buFont typeface="Wingdings" panose="05000000000000000000" pitchFamily="2" charset="2"/>
              <a:buNone/>
            </a:pPr>
            <a:endParaRPr lang="en-US" altLang="en-US" sz="2400" b="1" dirty="0">
              <a:solidFill>
                <a:srgbClr val="130A4F"/>
              </a:solidFill>
            </a:endParaRPr>
          </a:p>
        </p:txBody>
      </p:sp>
    </p:spTree>
    <p:extLst>
      <p:ext uri="{BB962C8B-B14F-4D97-AF65-F5344CB8AC3E}">
        <p14:creationId xmlns:p14="http://schemas.microsoft.com/office/powerpoint/2010/main" val="256425179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412"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1" y="0"/>
            <a:ext cx="289401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2532" name="AutoShape 4" descr="9k="/>
          <p:cNvSpPr>
            <a:spLocks noChangeAspect="1" noChangeArrowheads="1"/>
          </p:cNvSpPr>
          <p:nvPr/>
        </p:nvSpPr>
        <p:spPr bwMode="auto">
          <a:xfrm>
            <a:off x="5410200" y="3124200"/>
            <a:ext cx="1371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IE" altLang="en-US" sz="1800"/>
          </a:p>
        </p:txBody>
      </p:sp>
      <p:sp>
        <p:nvSpPr>
          <p:cNvPr id="22533" name="AutoShape 5" descr="9k="/>
          <p:cNvSpPr>
            <a:spLocks noChangeAspect="1" noChangeArrowheads="1"/>
          </p:cNvSpPr>
          <p:nvPr/>
        </p:nvSpPr>
        <p:spPr bwMode="auto">
          <a:xfrm>
            <a:off x="5410200" y="3124200"/>
            <a:ext cx="1371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IE" altLang="en-US" sz="1800"/>
          </a:p>
        </p:txBody>
      </p:sp>
      <p:sp>
        <p:nvSpPr>
          <p:cNvPr id="91142" name="Rectangle 6"/>
          <p:cNvSpPr>
            <a:spLocks noGrp="1" noChangeArrowheads="1"/>
          </p:cNvSpPr>
          <p:nvPr>
            <p:ph type="subTitle" idx="1"/>
          </p:nvPr>
        </p:nvSpPr>
        <p:spPr>
          <a:xfrm>
            <a:off x="1485900" y="962280"/>
            <a:ext cx="5076825" cy="719138"/>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l" eaLnBrk="1" hangingPunct="1">
              <a:lnSpc>
                <a:spcPct val="90000"/>
              </a:lnSpc>
              <a:defRPr/>
            </a:pPr>
            <a:r>
              <a:rPr lang="en-US" altLang="en-US" sz="2200" b="1" dirty="0">
                <a:solidFill>
                  <a:srgbClr val="130A4F"/>
                </a:solidFill>
              </a:rPr>
              <a:t>SDCC led development (high level of investment)</a:t>
            </a:r>
          </a:p>
        </p:txBody>
      </p:sp>
      <p:sp>
        <p:nvSpPr>
          <p:cNvPr id="22535" name="Rectangle 7"/>
          <p:cNvSpPr>
            <a:spLocks noChangeArrowheads="1"/>
          </p:cNvSpPr>
          <p:nvPr/>
        </p:nvSpPr>
        <p:spPr bwMode="auto">
          <a:xfrm>
            <a:off x="1524000" y="1628776"/>
            <a:ext cx="8820150" cy="489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lnSpc>
                <a:spcPct val="90000"/>
              </a:lnSpc>
              <a:buNone/>
            </a:pPr>
            <a:endParaRPr lang="en-US" altLang="en-US" sz="1400" b="1" dirty="0">
              <a:solidFill>
                <a:srgbClr val="130A4F"/>
              </a:solidFill>
            </a:endParaRPr>
          </a:p>
          <a:p>
            <a:pPr eaLnBrk="1" hangingPunct="1">
              <a:lnSpc>
                <a:spcPct val="90000"/>
              </a:lnSpc>
            </a:pPr>
            <a:r>
              <a:rPr lang="en-US" altLang="en-US" sz="1700" b="1" dirty="0">
                <a:solidFill>
                  <a:srgbClr val="130A4F"/>
                </a:solidFill>
              </a:rPr>
              <a:t>Recent developments 2015 – 2018 include </a:t>
            </a:r>
          </a:p>
          <a:p>
            <a:pPr lvl="1" eaLnBrk="1" hangingPunct="1">
              <a:lnSpc>
                <a:spcPct val="90000"/>
              </a:lnSpc>
            </a:pPr>
            <a:r>
              <a:rPr lang="en-US" altLang="en-US" sz="1200" b="1" dirty="0">
                <a:solidFill>
                  <a:srgbClr val="130A4F"/>
                </a:solidFill>
              </a:rPr>
              <a:t>strategic acquisitions:  (</a:t>
            </a:r>
            <a:r>
              <a:rPr lang="en-US" altLang="en-US" sz="1200" b="1" dirty="0" err="1">
                <a:solidFill>
                  <a:srgbClr val="130A4F"/>
                </a:solidFill>
              </a:rPr>
              <a:t>Ballybane</a:t>
            </a:r>
            <a:r>
              <a:rPr lang="en-US" altLang="en-US" sz="1200" b="1" dirty="0">
                <a:solidFill>
                  <a:srgbClr val="130A4F"/>
                </a:solidFill>
              </a:rPr>
              <a:t> Pitch and Putt), </a:t>
            </a:r>
            <a:r>
              <a:rPr lang="en-US" altLang="en-US" sz="1400" b="1" dirty="0">
                <a:solidFill>
                  <a:srgbClr val="130A4F"/>
                </a:solidFill>
              </a:rPr>
              <a:t>Lands to West of R120</a:t>
            </a:r>
          </a:p>
          <a:p>
            <a:pPr lvl="1" eaLnBrk="1" hangingPunct="1">
              <a:lnSpc>
                <a:spcPct val="90000"/>
              </a:lnSpc>
            </a:pPr>
            <a:r>
              <a:rPr lang="en-US" altLang="en-US" sz="1200" b="1" dirty="0">
                <a:solidFill>
                  <a:srgbClr val="130A4F"/>
                </a:solidFill>
              </a:rPr>
              <a:t>roads and services (</a:t>
            </a:r>
            <a:r>
              <a:rPr lang="en-US" altLang="en-US" sz="1200" b="1" dirty="0" err="1">
                <a:solidFill>
                  <a:srgbClr val="130A4F"/>
                </a:solidFill>
              </a:rPr>
              <a:t>Interxion</a:t>
            </a:r>
            <a:r>
              <a:rPr lang="en-US" altLang="en-US" sz="1200" b="1" dirty="0">
                <a:solidFill>
                  <a:srgbClr val="130A4F"/>
                </a:solidFill>
              </a:rPr>
              <a:t> access, Central Carriageway and Google Access)</a:t>
            </a:r>
          </a:p>
          <a:p>
            <a:pPr marL="457200" lvl="1" indent="0">
              <a:lnSpc>
                <a:spcPct val="90000"/>
              </a:lnSpc>
              <a:buNone/>
            </a:pPr>
            <a:endParaRPr lang="en-US" altLang="en-US" sz="1200" b="1" dirty="0">
              <a:solidFill>
                <a:srgbClr val="130A4F"/>
              </a:solidFill>
            </a:endParaRPr>
          </a:p>
          <a:p>
            <a:pPr eaLnBrk="1" hangingPunct="1">
              <a:lnSpc>
                <a:spcPct val="90000"/>
              </a:lnSpc>
            </a:pPr>
            <a:r>
              <a:rPr lang="en-US" altLang="en-US" sz="1600" b="1" dirty="0">
                <a:solidFill>
                  <a:srgbClr val="130A4F"/>
                </a:solidFill>
              </a:rPr>
              <a:t>R120 / </a:t>
            </a:r>
            <a:r>
              <a:rPr lang="en-US" altLang="en-US" sz="1600" b="1" dirty="0" err="1">
                <a:solidFill>
                  <a:srgbClr val="130A4F"/>
                </a:solidFill>
              </a:rPr>
              <a:t>Nangor</a:t>
            </a:r>
            <a:r>
              <a:rPr lang="en-US" altLang="en-US" sz="1600" b="1" dirty="0">
                <a:solidFill>
                  <a:srgbClr val="130A4F"/>
                </a:solidFill>
              </a:rPr>
              <a:t> Road Improvement Scheme</a:t>
            </a:r>
          </a:p>
          <a:p>
            <a:pPr lvl="1" eaLnBrk="1" hangingPunct="1">
              <a:lnSpc>
                <a:spcPct val="90000"/>
              </a:lnSpc>
            </a:pPr>
            <a:r>
              <a:rPr lang="en-US" altLang="en-US" sz="1200" b="1" dirty="0">
                <a:solidFill>
                  <a:srgbClr val="130A4F"/>
                </a:solidFill>
              </a:rPr>
              <a:t>Works commenced well underway</a:t>
            </a:r>
          </a:p>
          <a:p>
            <a:pPr eaLnBrk="1" hangingPunct="1">
              <a:lnSpc>
                <a:spcPct val="90000"/>
              </a:lnSpc>
            </a:pPr>
            <a:endParaRPr lang="en-US" altLang="en-US" sz="1400" b="1" dirty="0">
              <a:solidFill>
                <a:srgbClr val="130A4F"/>
              </a:solidFill>
            </a:endParaRPr>
          </a:p>
          <a:p>
            <a:pPr eaLnBrk="1" hangingPunct="1">
              <a:lnSpc>
                <a:spcPct val="90000"/>
              </a:lnSpc>
            </a:pPr>
            <a:r>
              <a:rPr lang="en-US" altLang="en-US" sz="1700" b="1" dirty="0">
                <a:solidFill>
                  <a:srgbClr val="130A4F"/>
                </a:solidFill>
              </a:rPr>
              <a:t>Upgrades to internal park infrastructure, such as footpaths, </a:t>
            </a:r>
            <a:r>
              <a:rPr lang="en-US" altLang="en-US" sz="1700" b="1" dirty="0" err="1">
                <a:solidFill>
                  <a:srgbClr val="130A4F"/>
                </a:solidFill>
              </a:rPr>
              <a:t>cycleroutes</a:t>
            </a:r>
            <a:r>
              <a:rPr lang="en-US" altLang="en-US" sz="1700" b="1" dirty="0">
                <a:solidFill>
                  <a:srgbClr val="130A4F"/>
                </a:solidFill>
              </a:rPr>
              <a:t>, pumps stations, ducting etc.</a:t>
            </a:r>
          </a:p>
          <a:p>
            <a:pPr eaLnBrk="1" hangingPunct="1">
              <a:lnSpc>
                <a:spcPct val="90000"/>
              </a:lnSpc>
            </a:pPr>
            <a:endParaRPr lang="en-US" altLang="en-US" sz="1700" b="1" dirty="0">
              <a:solidFill>
                <a:srgbClr val="130A4F"/>
              </a:solidFill>
            </a:endParaRPr>
          </a:p>
          <a:p>
            <a:pPr eaLnBrk="1" hangingPunct="1">
              <a:lnSpc>
                <a:spcPct val="90000"/>
              </a:lnSpc>
            </a:pPr>
            <a:r>
              <a:rPr lang="en-US" altLang="en-US" sz="1700" b="1" dirty="0">
                <a:solidFill>
                  <a:srgbClr val="130A4F"/>
                </a:solidFill>
              </a:rPr>
              <a:t>Grange Castle South Archaeological Works</a:t>
            </a:r>
          </a:p>
          <a:p>
            <a:pPr eaLnBrk="1" hangingPunct="1">
              <a:lnSpc>
                <a:spcPct val="90000"/>
              </a:lnSpc>
            </a:pPr>
            <a:endParaRPr lang="en-US" altLang="en-US" sz="1700" b="1" dirty="0">
              <a:solidFill>
                <a:srgbClr val="130A4F"/>
              </a:solidFill>
            </a:endParaRPr>
          </a:p>
          <a:p>
            <a:pPr eaLnBrk="1" hangingPunct="1">
              <a:lnSpc>
                <a:spcPct val="90000"/>
              </a:lnSpc>
            </a:pPr>
            <a:r>
              <a:rPr lang="en-US" altLang="en-US" sz="1700" b="1" dirty="0">
                <a:solidFill>
                  <a:srgbClr val="130A4F"/>
                </a:solidFill>
              </a:rPr>
              <a:t>Grange Castle West Distributor Road</a:t>
            </a:r>
          </a:p>
          <a:p>
            <a:pPr eaLnBrk="1" hangingPunct="1">
              <a:lnSpc>
                <a:spcPct val="90000"/>
              </a:lnSpc>
            </a:pPr>
            <a:endParaRPr lang="en-US" altLang="en-US" sz="1700" b="1" dirty="0">
              <a:solidFill>
                <a:srgbClr val="130A4F"/>
              </a:solidFill>
            </a:endParaRPr>
          </a:p>
          <a:p>
            <a:pPr eaLnBrk="1" hangingPunct="1">
              <a:lnSpc>
                <a:spcPct val="90000"/>
              </a:lnSpc>
            </a:pPr>
            <a:r>
              <a:rPr lang="en-US" altLang="en-US" sz="1700" b="1" dirty="0">
                <a:solidFill>
                  <a:srgbClr val="130A4F"/>
                </a:solidFill>
              </a:rPr>
              <a:t>Grand Canal Greenway</a:t>
            </a:r>
          </a:p>
          <a:p>
            <a:pPr eaLnBrk="1" hangingPunct="1">
              <a:lnSpc>
                <a:spcPct val="90000"/>
              </a:lnSpc>
            </a:pPr>
            <a:endParaRPr lang="en-US" altLang="en-US" sz="1700" b="1" dirty="0">
              <a:solidFill>
                <a:srgbClr val="130A4F"/>
              </a:solidFill>
            </a:endParaRPr>
          </a:p>
          <a:p>
            <a:pPr eaLnBrk="1" hangingPunct="1">
              <a:lnSpc>
                <a:spcPct val="90000"/>
              </a:lnSpc>
              <a:buFont typeface="Wingdings" panose="05000000000000000000" pitchFamily="2" charset="2"/>
              <a:buNone/>
            </a:pPr>
            <a:endParaRPr lang="en-US" altLang="en-US" sz="1400" b="1" dirty="0">
              <a:solidFill>
                <a:srgbClr val="130A4F"/>
              </a:solidFill>
            </a:endParaRPr>
          </a:p>
          <a:p>
            <a:pPr eaLnBrk="1" hangingPunct="1">
              <a:lnSpc>
                <a:spcPct val="90000"/>
              </a:lnSpc>
              <a:buFont typeface="Wingdings" panose="05000000000000000000" pitchFamily="2" charset="2"/>
              <a:buNone/>
            </a:pPr>
            <a:endParaRPr lang="en-US" altLang="en-US" sz="1700" b="1" dirty="0">
              <a:solidFill>
                <a:srgbClr val="130A4F"/>
              </a:solidFill>
            </a:endParaRPr>
          </a:p>
          <a:p>
            <a:pPr eaLnBrk="1" hangingPunct="1">
              <a:lnSpc>
                <a:spcPct val="90000"/>
              </a:lnSpc>
              <a:buFont typeface="Wingdings" panose="05000000000000000000" pitchFamily="2" charset="2"/>
              <a:buNone/>
            </a:pPr>
            <a:endParaRPr lang="en-US" altLang="en-US" sz="2400" b="1" dirty="0">
              <a:solidFill>
                <a:srgbClr val="130A4F"/>
              </a:solidFill>
            </a:endParaRPr>
          </a:p>
        </p:txBody>
      </p:sp>
    </p:spTree>
    <p:extLst>
      <p:ext uri="{BB962C8B-B14F-4D97-AF65-F5344CB8AC3E}">
        <p14:creationId xmlns:p14="http://schemas.microsoft.com/office/powerpoint/2010/main" val="108235391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7610" y="-22361"/>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1" y="0"/>
            <a:ext cx="289401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2532" name="AutoShape 4" descr="9k="/>
          <p:cNvSpPr>
            <a:spLocks noChangeAspect="1" noChangeArrowheads="1"/>
          </p:cNvSpPr>
          <p:nvPr/>
        </p:nvSpPr>
        <p:spPr bwMode="auto">
          <a:xfrm>
            <a:off x="5410200" y="3124200"/>
            <a:ext cx="1371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IE" altLang="en-US" sz="1800"/>
          </a:p>
        </p:txBody>
      </p:sp>
      <p:sp>
        <p:nvSpPr>
          <p:cNvPr id="22533" name="AutoShape 5" descr="9k="/>
          <p:cNvSpPr>
            <a:spLocks noChangeAspect="1" noChangeArrowheads="1"/>
          </p:cNvSpPr>
          <p:nvPr/>
        </p:nvSpPr>
        <p:spPr bwMode="auto">
          <a:xfrm>
            <a:off x="5410200" y="3124200"/>
            <a:ext cx="1371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IE" altLang="en-US" sz="1800"/>
          </a:p>
        </p:txBody>
      </p:sp>
      <p:sp>
        <p:nvSpPr>
          <p:cNvPr id="91142" name="Rectangle 6"/>
          <p:cNvSpPr>
            <a:spLocks noGrp="1" noChangeArrowheads="1"/>
          </p:cNvSpPr>
          <p:nvPr>
            <p:ph type="subTitle" idx="1"/>
          </p:nvPr>
        </p:nvSpPr>
        <p:spPr>
          <a:xfrm>
            <a:off x="1485900" y="962280"/>
            <a:ext cx="5076825" cy="719138"/>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l" eaLnBrk="1" hangingPunct="1">
              <a:lnSpc>
                <a:spcPct val="90000"/>
              </a:lnSpc>
              <a:defRPr/>
            </a:pPr>
            <a:r>
              <a:rPr lang="en-US" altLang="en-US" sz="2200" b="1" dirty="0">
                <a:solidFill>
                  <a:srgbClr val="130A4F"/>
                </a:solidFill>
              </a:rPr>
              <a:t>Service providers</a:t>
            </a:r>
          </a:p>
        </p:txBody>
      </p:sp>
      <p:sp>
        <p:nvSpPr>
          <p:cNvPr id="22535" name="Rectangle 7"/>
          <p:cNvSpPr>
            <a:spLocks noChangeArrowheads="1"/>
          </p:cNvSpPr>
          <p:nvPr/>
        </p:nvSpPr>
        <p:spPr bwMode="auto">
          <a:xfrm>
            <a:off x="1524000" y="1628776"/>
            <a:ext cx="8820150" cy="489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lnSpc>
                <a:spcPct val="90000"/>
              </a:lnSpc>
              <a:buNone/>
            </a:pPr>
            <a:endParaRPr lang="en-US" altLang="en-US" sz="1400" b="1" dirty="0">
              <a:solidFill>
                <a:srgbClr val="130A4F"/>
              </a:solidFill>
            </a:endParaRPr>
          </a:p>
          <a:p>
            <a:pPr eaLnBrk="1" hangingPunct="1">
              <a:lnSpc>
                <a:spcPct val="90000"/>
              </a:lnSpc>
            </a:pPr>
            <a:r>
              <a:rPr lang="en-US" altLang="en-US" sz="1700" b="1" dirty="0">
                <a:solidFill>
                  <a:srgbClr val="130A4F"/>
                </a:solidFill>
              </a:rPr>
              <a:t>Utility enhancement: </a:t>
            </a:r>
            <a:r>
              <a:rPr lang="en-US" altLang="en-US" sz="1700" b="1" dirty="0" err="1">
                <a:solidFill>
                  <a:srgbClr val="130A4F"/>
                </a:solidFill>
              </a:rPr>
              <a:t>Eirgrid</a:t>
            </a:r>
            <a:r>
              <a:rPr lang="en-US" altLang="en-US" sz="1700" b="1" dirty="0">
                <a:solidFill>
                  <a:srgbClr val="130A4F"/>
                </a:solidFill>
              </a:rPr>
              <a:t> West Dublin 220KV station – </a:t>
            </a:r>
          </a:p>
          <a:p>
            <a:pPr lvl="1" eaLnBrk="1" hangingPunct="1">
              <a:lnSpc>
                <a:spcPct val="90000"/>
              </a:lnSpc>
            </a:pPr>
            <a:r>
              <a:rPr lang="en-US" altLang="en-US" sz="1200" b="1" dirty="0">
                <a:solidFill>
                  <a:srgbClr val="130A4F"/>
                </a:solidFill>
              </a:rPr>
              <a:t>Works on 220kV substation (Commenced September 2017) . </a:t>
            </a:r>
          </a:p>
          <a:p>
            <a:pPr lvl="1" eaLnBrk="1" hangingPunct="1">
              <a:lnSpc>
                <a:spcPct val="90000"/>
              </a:lnSpc>
            </a:pPr>
            <a:r>
              <a:rPr lang="en-US" altLang="en-US" sz="1200" b="1" dirty="0">
                <a:solidFill>
                  <a:srgbClr val="130A4F"/>
                </a:solidFill>
              </a:rPr>
              <a:t>Works on 220kV ducting is associated with </a:t>
            </a:r>
            <a:r>
              <a:rPr lang="en-US" altLang="en-US" sz="1200" b="1" dirty="0" err="1">
                <a:solidFill>
                  <a:srgbClr val="130A4F"/>
                </a:solidFill>
              </a:rPr>
              <a:t>Nangor</a:t>
            </a:r>
            <a:r>
              <a:rPr lang="en-US" altLang="en-US" sz="1200" b="1" dirty="0">
                <a:solidFill>
                  <a:srgbClr val="130A4F"/>
                </a:solidFill>
              </a:rPr>
              <a:t> road / R120 road improvement scheme (Commenced Q4 2017). </a:t>
            </a:r>
          </a:p>
          <a:p>
            <a:pPr lvl="1" eaLnBrk="1" hangingPunct="1">
              <a:lnSpc>
                <a:spcPct val="90000"/>
              </a:lnSpc>
            </a:pPr>
            <a:r>
              <a:rPr lang="en-US" altLang="en-US" sz="1200" b="1" dirty="0">
                <a:solidFill>
                  <a:srgbClr val="130A4F"/>
                </a:solidFill>
              </a:rPr>
              <a:t>Works on Outer Ring Road and </a:t>
            </a:r>
            <a:r>
              <a:rPr lang="en-US" altLang="en-US" sz="1200" b="1" dirty="0" err="1">
                <a:solidFill>
                  <a:srgbClr val="130A4F"/>
                </a:solidFill>
              </a:rPr>
              <a:t>Kishogue</a:t>
            </a:r>
            <a:r>
              <a:rPr lang="en-US" altLang="en-US" sz="1200" b="1" dirty="0">
                <a:solidFill>
                  <a:srgbClr val="130A4F"/>
                </a:solidFill>
              </a:rPr>
              <a:t> yet to commence</a:t>
            </a:r>
          </a:p>
          <a:p>
            <a:pPr lvl="1" eaLnBrk="1" hangingPunct="1">
              <a:lnSpc>
                <a:spcPct val="90000"/>
              </a:lnSpc>
            </a:pPr>
            <a:r>
              <a:rPr lang="en-US" altLang="en-US" sz="1200" b="1" dirty="0">
                <a:solidFill>
                  <a:srgbClr val="130A4F"/>
                </a:solidFill>
              </a:rPr>
              <a:t>Works on 110kV ESB infrastructure (ongoing)</a:t>
            </a:r>
          </a:p>
          <a:p>
            <a:pPr eaLnBrk="1" hangingPunct="1">
              <a:lnSpc>
                <a:spcPct val="90000"/>
              </a:lnSpc>
            </a:pPr>
            <a:endParaRPr lang="en-US" altLang="en-US" sz="1700" b="1" dirty="0">
              <a:solidFill>
                <a:srgbClr val="130A4F"/>
              </a:solidFill>
            </a:endParaRPr>
          </a:p>
          <a:p>
            <a:pPr eaLnBrk="1" hangingPunct="1">
              <a:lnSpc>
                <a:spcPct val="90000"/>
              </a:lnSpc>
            </a:pPr>
            <a:r>
              <a:rPr lang="en-US" altLang="en-US" sz="1700" b="1" dirty="0" err="1">
                <a:solidFill>
                  <a:srgbClr val="130A4F"/>
                </a:solidFill>
              </a:rPr>
              <a:t>Fibre</a:t>
            </a:r>
            <a:r>
              <a:rPr lang="en-US" altLang="en-US" sz="1700" b="1" dirty="0">
                <a:solidFill>
                  <a:srgbClr val="130A4F"/>
                </a:solidFill>
              </a:rPr>
              <a:t> – Improvements and extensions to </a:t>
            </a:r>
            <a:r>
              <a:rPr lang="en-US" altLang="en-US" sz="1700" b="1" dirty="0" err="1">
                <a:solidFill>
                  <a:srgbClr val="130A4F"/>
                </a:solidFill>
              </a:rPr>
              <a:t>fibre</a:t>
            </a:r>
            <a:r>
              <a:rPr lang="en-US" altLang="en-US" sz="1700" b="1" dirty="0">
                <a:solidFill>
                  <a:srgbClr val="130A4F"/>
                </a:solidFill>
              </a:rPr>
              <a:t> network (ongoing). Various </a:t>
            </a:r>
            <a:r>
              <a:rPr lang="en-US" altLang="en-US" sz="1700" b="1" dirty="0" err="1">
                <a:solidFill>
                  <a:srgbClr val="130A4F"/>
                </a:solidFill>
              </a:rPr>
              <a:t>Fibre</a:t>
            </a:r>
            <a:r>
              <a:rPr lang="en-US" altLang="en-US" sz="1700" b="1" dirty="0">
                <a:solidFill>
                  <a:srgbClr val="130A4F"/>
                </a:solidFill>
              </a:rPr>
              <a:t> Carriers </a:t>
            </a:r>
          </a:p>
          <a:p>
            <a:pPr eaLnBrk="1" hangingPunct="1">
              <a:lnSpc>
                <a:spcPct val="90000"/>
              </a:lnSpc>
            </a:pPr>
            <a:endParaRPr lang="en-US" altLang="en-US" sz="1700" b="1" dirty="0">
              <a:solidFill>
                <a:srgbClr val="130A4F"/>
              </a:solidFill>
            </a:endParaRPr>
          </a:p>
          <a:p>
            <a:pPr eaLnBrk="1" hangingPunct="1">
              <a:lnSpc>
                <a:spcPct val="90000"/>
              </a:lnSpc>
            </a:pPr>
            <a:r>
              <a:rPr lang="en-US" altLang="en-US" sz="1700" b="1" dirty="0">
                <a:solidFill>
                  <a:srgbClr val="130A4F"/>
                </a:solidFill>
              </a:rPr>
              <a:t>Water Services / Irish Water. Improvements to infrastructure and to </a:t>
            </a:r>
            <a:r>
              <a:rPr lang="en-US" altLang="en-US" sz="1700" b="1" dirty="0" err="1">
                <a:solidFill>
                  <a:srgbClr val="130A4F"/>
                </a:solidFill>
              </a:rPr>
              <a:t>Peamount</a:t>
            </a:r>
            <a:r>
              <a:rPr lang="en-US" altLang="en-US" sz="1700" b="1" dirty="0">
                <a:solidFill>
                  <a:srgbClr val="130A4F"/>
                </a:solidFill>
              </a:rPr>
              <a:t> Reservoir</a:t>
            </a:r>
          </a:p>
          <a:p>
            <a:pPr eaLnBrk="1" hangingPunct="1">
              <a:lnSpc>
                <a:spcPct val="90000"/>
              </a:lnSpc>
            </a:pPr>
            <a:endParaRPr lang="en-US" altLang="en-US" sz="1700" b="1" dirty="0">
              <a:solidFill>
                <a:srgbClr val="130A4F"/>
              </a:solidFill>
            </a:endParaRPr>
          </a:p>
          <a:p>
            <a:pPr eaLnBrk="1" hangingPunct="1">
              <a:lnSpc>
                <a:spcPct val="90000"/>
              </a:lnSpc>
            </a:pPr>
            <a:r>
              <a:rPr lang="en-US" altLang="en-US" sz="1700" b="1" dirty="0">
                <a:solidFill>
                  <a:srgbClr val="130A4F"/>
                </a:solidFill>
              </a:rPr>
              <a:t>Waterways Ireland. Grand Canal Greenway improvements and connectivity</a:t>
            </a:r>
          </a:p>
          <a:p>
            <a:pPr eaLnBrk="1" hangingPunct="1">
              <a:lnSpc>
                <a:spcPct val="90000"/>
              </a:lnSpc>
            </a:pPr>
            <a:endParaRPr lang="en-US" altLang="en-US" sz="1700" b="1" dirty="0">
              <a:solidFill>
                <a:srgbClr val="130A4F"/>
              </a:solidFill>
            </a:endParaRPr>
          </a:p>
          <a:p>
            <a:pPr eaLnBrk="1" hangingPunct="1">
              <a:lnSpc>
                <a:spcPct val="90000"/>
              </a:lnSpc>
            </a:pPr>
            <a:r>
              <a:rPr lang="en-US" altLang="en-US" sz="1700" b="1" dirty="0">
                <a:solidFill>
                  <a:srgbClr val="130A4F"/>
                </a:solidFill>
              </a:rPr>
              <a:t>Gas Networks Ireland. System Improvements</a:t>
            </a:r>
          </a:p>
          <a:p>
            <a:pPr eaLnBrk="1" hangingPunct="1">
              <a:lnSpc>
                <a:spcPct val="90000"/>
              </a:lnSpc>
              <a:buNone/>
            </a:pPr>
            <a:endParaRPr lang="en-US" altLang="en-US" sz="1400" b="1" dirty="0">
              <a:solidFill>
                <a:srgbClr val="130A4F"/>
              </a:solidFill>
            </a:endParaRPr>
          </a:p>
          <a:p>
            <a:pPr eaLnBrk="1" hangingPunct="1">
              <a:lnSpc>
                <a:spcPct val="90000"/>
              </a:lnSpc>
              <a:buNone/>
            </a:pPr>
            <a:r>
              <a:rPr lang="en-US" altLang="en-US" sz="1700" b="1" dirty="0">
                <a:solidFill>
                  <a:srgbClr val="130A4F"/>
                </a:solidFill>
              </a:rPr>
              <a:t>	</a:t>
            </a:r>
          </a:p>
          <a:p>
            <a:pPr eaLnBrk="1" hangingPunct="1">
              <a:lnSpc>
                <a:spcPct val="90000"/>
              </a:lnSpc>
              <a:buFont typeface="Wingdings" panose="05000000000000000000" pitchFamily="2" charset="2"/>
              <a:buNone/>
            </a:pPr>
            <a:endParaRPr lang="en-US" altLang="en-US" sz="1400" b="1" dirty="0">
              <a:solidFill>
                <a:srgbClr val="130A4F"/>
              </a:solidFill>
            </a:endParaRPr>
          </a:p>
          <a:p>
            <a:pPr eaLnBrk="1" hangingPunct="1">
              <a:lnSpc>
                <a:spcPct val="90000"/>
              </a:lnSpc>
              <a:buFont typeface="Wingdings" panose="05000000000000000000" pitchFamily="2" charset="2"/>
              <a:buNone/>
            </a:pPr>
            <a:endParaRPr lang="en-US" altLang="en-US" sz="1700" b="1" dirty="0">
              <a:solidFill>
                <a:srgbClr val="130A4F"/>
              </a:solidFill>
            </a:endParaRPr>
          </a:p>
          <a:p>
            <a:pPr eaLnBrk="1" hangingPunct="1">
              <a:lnSpc>
                <a:spcPct val="90000"/>
              </a:lnSpc>
              <a:buFont typeface="Wingdings" panose="05000000000000000000" pitchFamily="2" charset="2"/>
              <a:buNone/>
            </a:pPr>
            <a:endParaRPr lang="en-US" altLang="en-US" sz="2400" b="1" dirty="0">
              <a:solidFill>
                <a:srgbClr val="130A4F"/>
              </a:solidFill>
            </a:endParaRPr>
          </a:p>
        </p:txBody>
      </p:sp>
    </p:spTree>
    <p:extLst>
      <p:ext uri="{BB962C8B-B14F-4D97-AF65-F5344CB8AC3E}">
        <p14:creationId xmlns:p14="http://schemas.microsoft.com/office/powerpoint/2010/main" val="298374539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7610" y="-22361"/>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1" y="0"/>
            <a:ext cx="289401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2532" name="AutoShape 4" descr="9k="/>
          <p:cNvSpPr>
            <a:spLocks noChangeAspect="1" noChangeArrowheads="1"/>
          </p:cNvSpPr>
          <p:nvPr/>
        </p:nvSpPr>
        <p:spPr bwMode="auto">
          <a:xfrm>
            <a:off x="5410200" y="3124200"/>
            <a:ext cx="1371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IE" altLang="en-US" sz="1800"/>
          </a:p>
        </p:txBody>
      </p:sp>
      <p:sp>
        <p:nvSpPr>
          <p:cNvPr id="22533" name="AutoShape 5" descr="9k="/>
          <p:cNvSpPr>
            <a:spLocks noChangeAspect="1" noChangeArrowheads="1"/>
          </p:cNvSpPr>
          <p:nvPr/>
        </p:nvSpPr>
        <p:spPr bwMode="auto">
          <a:xfrm>
            <a:off x="5410200" y="3124200"/>
            <a:ext cx="1371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IE" altLang="en-US" sz="1800"/>
          </a:p>
        </p:txBody>
      </p:sp>
      <p:sp>
        <p:nvSpPr>
          <p:cNvPr id="91142" name="Rectangle 6"/>
          <p:cNvSpPr>
            <a:spLocks noGrp="1" noChangeArrowheads="1"/>
          </p:cNvSpPr>
          <p:nvPr>
            <p:ph type="subTitle" idx="1"/>
          </p:nvPr>
        </p:nvSpPr>
        <p:spPr>
          <a:xfrm>
            <a:off x="1502686" y="1081088"/>
            <a:ext cx="5690221" cy="719138"/>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a:bodyPr>
          <a:lstStyle/>
          <a:p>
            <a:pPr algn="l" eaLnBrk="1" hangingPunct="1">
              <a:lnSpc>
                <a:spcPct val="90000"/>
              </a:lnSpc>
              <a:defRPr/>
            </a:pPr>
            <a:r>
              <a:rPr lang="en-US" altLang="en-US" sz="3200" b="1" dirty="0" smtClean="0">
                <a:solidFill>
                  <a:srgbClr val="130A4F"/>
                </a:solidFill>
              </a:rPr>
              <a:t>Variation to Zoning</a:t>
            </a:r>
            <a:endParaRPr lang="en-US" altLang="en-US" sz="3200" b="1" dirty="0">
              <a:solidFill>
                <a:srgbClr val="130A4F"/>
              </a:solidFill>
            </a:endParaRPr>
          </a:p>
        </p:txBody>
      </p:sp>
      <p:sp>
        <p:nvSpPr>
          <p:cNvPr id="22535" name="Rectangle 7"/>
          <p:cNvSpPr>
            <a:spLocks noChangeArrowheads="1"/>
          </p:cNvSpPr>
          <p:nvPr/>
        </p:nvSpPr>
        <p:spPr bwMode="auto">
          <a:xfrm>
            <a:off x="1524000" y="1628776"/>
            <a:ext cx="9159198" cy="489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r>
              <a:rPr lang="en-IE" altLang="en-US" sz="2000" b="1" dirty="0" smtClean="0">
                <a:solidFill>
                  <a:srgbClr val="130A4F"/>
                </a:solidFill>
              </a:rPr>
              <a:t>Council </a:t>
            </a:r>
            <a:r>
              <a:rPr lang="en-IE" altLang="en-US" sz="2000" b="1" dirty="0">
                <a:solidFill>
                  <a:srgbClr val="130A4F"/>
                </a:solidFill>
              </a:rPr>
              <a:t>Meeting </a:t>
            </a:r>
            <a:r>
              <a:rPr lang="en-IE" altLang="en-US" sz="2000" b="1" dirty="0" smtClean="0">
                <a:solidFill>
                  <a:srgbClr val="130A4F"/>
                </a:solidFill>
              </a:rPr>
              <a:t>12/02/18</a:t>
            </a:r>
            <a:endParaRPr lang="en-IE" altLang="en-US" sz="2000" b="1" dirty="0">
              <a:solidFill>
                <a:srgbClr val="130A4F"/>
              </a:solidFill>
            </a:endParaRPr>
          </a:p>
          <a:p>
            <a:r>
              <a:rPr lang="en-IE" altLang="en-US" sz="2000" b="1" dirty="0" smtClean="0">
                <a:solidFill>
                  <a:srgbClr val="130A4F"/>
                </a:solidFill>
              </a:rPr>
              <a:t>Economic </a:t>
            </a:r>
            <a:r>
              <a:rPr lang="en-IE" altLang="en-US" sz="2000" b="1" dirty="0">
                <a:solidFill>
                  <a:srgbClr val="130A4F"/>
                </a:solidFill>
              </a:rPr>
              <a:t>Development, Enterprise and </a:t>
            </a:r>
            <a:r>
              <a:rPr lang="en-IE" altLang="en-US" sz="2000" b="1" dirty="0" err="1">
                <a:solidFill>
                  <a:srgbClr val="130A4F"/>
                </a:solidFill>
              </a:rPr>
              <a:t>Toursim</a:t>
            </a:r>
            <a:r>
              <a:rPr lang="en-IE" altLang="en-US" sz="2000" b="1" dirty="0">
                <a:solidFill>
                  <a:srgbClr val="130A4F"/>
                </a:solidFill>
              </a:rPr>
              <a:t> SPC </a:t>
            </a:r>
            <a:r>
              <a:rPr lang="en-IE" altLang="en-US" sz="2000" b="1" dirty="0" smtClean="0">
                <a:solidFill>
                  <a:srgbClr val="130A4F"/>
                </a:solidFill>
              </a:rPr>
              <a:t>08/11/17</a:t>
            </a:r>
            <a:endParaRPr lang="en-IE" altLang="en-US" sz="2000" b="1" dirty="0">
              <a:solidFill>
                <a:srgbClr val="130A4F"/>
              </a:solidFill>
            </a:endParaRPr>
          </a:p>
          <a:p>
            <a:r>
              <a:rPr lang="en-IE" altLang="en-US" sz="2000" b="1" dirty="0" err="1" smtClean="0">
                <a:solidFill>
                  <a:srgbClr val="130A4F"/>
                </a:solidFill>
              </a:rPr>
              <a:t>Enomic</a:t>
            </a:r>
            <a:r>
              <a:rPr lang="en-IE" altLang="en-US" sz="2000" b="1" dirty="0" smtClean="0">
                <a:solidFill>
                  <a:srgbClr val="130A4F"/>
                </a:solidFill>
              </a:rPr>
              <a:t> </a:t>
            </a:r>
            <a:r>
              <a:rPr lang="en-IE" altLang="en-US" sz="2000" b="1" dirty="0">
                <a:solidFill>
                  <a:srgbClr val="130A4F"/>
                </a:solidFill>
              </a:rPr>
              <a:t>Development, Enterprise and </a:t>
            </a:r>
            <a:r>
              <a:rPr lang="en-IE" altLang="en-US" sz="2000" b="1" dirty="0" err="1">
                <a:solidFill>
                  <a:srgbClr val="130A4F"/>
                </a:solidFill>
              </a:rPr>
              <a:t>Toursim</a:t>
            </a:r>
            <a:r>
              <a:rPr lang="en-IE" altLang="en-US" sz="2000" b="1" dirty="0">
                <a:solidFill>
                  <a:srgbClr val="130A4F"/>
                </a:solidFill>
              </a:rPr>
              <a:t> SPC 14/02/18</a:t>
            </a:r>
          </a:p>
          <a:p>
            <a:r>
              <a:rPr lang="en-IE" altLang="en-US" sz="2000" b="1" dirty="0">
                <a:solidFill>
                  <a:srgbClr val="130A4F"/>
                </a:solidFill>
              </a:rPr>
              <a:t>Land Use Planning and Transportation SPC 15/02/18</a:t>
            </a:r>
          </a:p>
          <a:p>
            <a:r>
              <a:rPr lang="en-IE" sz="2000" b="1" dirty="0"/>
              <a:t>Variation No. 1 South Dublin County Council County Development Plan </a:t>
            </a:r>
            <a:r>
              <a:rPr lang="en-IE" sz="2000" b="1" dirty="0" smtClean="0"/>
              <a:t>2016-2022 </a:t>
            </a:r>
            <a:r>
              <a:rPr lang="en-IE" sz="2000" dirty="0" smtClean="0"/>
              <a:t> </a:t>
            </a:r>
            <a:r>
              <a:rPr lang="en-IE" sz="2000" dirty="0"/>
              <a:t>prepared in accordance with Section 13(2) of the Planning and Development Act 2000 (as </a:t>
            </a:r>
            <a:r>
              <a:rPr lang="en-IE" sz="2000" dirty="0" smtClean="0"/>
              <a:t>amended) went on </a:t>
            </a:r>
            <a:r>
              <a:rPr lang="en-IE" sz="2000" b="1" dirty="0" smtClean="0"/>
              <a:t>Public Display </a:t>
            </a:r>
            <a:r>
              <a:rPr lang="en-IE" sz="2000" dirty="0" smtClean="0"/>
              <a:t>from </a:t>
            </a:r>
            <a:r>
              <a:rPr lang="en-IE" sz="2000" b="1" dirty="0"/>
              <a:t>Friday 16th February 2018 to Friday 16th </a:t>
            </a:r>
            <a:r>
              <a:rPr lang="en-IE" sz="2000" b="1" dirty="0" smtClean="0"/>
              <a:t>Marc</a:t>
            </a:r>
            <a:r>
              <a:rPr lang="en-IE" sz="2000" dirty="0" smtClean="0"/>
              <a:t>h and was formally adopted at a special meeting of the Council on 21</a:t>
            </a:r>
            <a:r>
              <a:rPr lang="en-IE" sz="2000" baseline="30000" dirty="0" smtClean="0"/>
              <a:t>st</a:t>
            </a:r>
            <a:r>
              <a:rPr lang="en-IE" sz="2000" dirty="0" smtClean="0"/>
              <a:t> May 2018.</a:t>
            </a:r>
            <a:endParaRPr lang="en-IE" sz="2000" dirty="0"/>
          </a:p>
          <a:p>
            <a:pPr eaLnBrk="1" hangingPunct="1">
              <a:lnSpc>
                <a:spcPct val="90000"/>
              </a:lnSpc>
              <a:buNone/>
            </a:pPr>
            <a:r>
              <a:rPr lang="en-US" altLang="en-US" sz="1700" b="1" dirty="0">
                <a:solidFill>
                  <a:srgbClr val="130A4F"/>
                </a:solidFill>
              </a:rPr>
              <a:t>	</a:t>
            </a:r>
          </a:p>
          <a:p>
            <a:pPr eaLnBrk="1" hangingPunct="1">
              <a:lnSpc>
                <a:spcPct val="90000"/>
              </a:lnSpc>
              <a:buFont typeface="Wingdings" panose="05000000000000000000" pitchFamily="2" charset="2"/>
              <a:buNone/>
            </a:pPr>
            <a:endParaRPr lang="en-US" altLang="en-US" sz="1400" b="1" dirty="0">
              <a:solidFill>
                <a:srgbClr val="130A4F"/>
              </a:solidFill>
            </a:endParaRPr>
          </a:p>
          <a:p>
            <a:pPr eaLnBrk="1" hangingPunct="1">
              <a:lnSpc>
                <a:spcPct val="90000"/>
              </a:lnSpc>
              <a:buFont typeface="Wingdings" panose="05000000000000000000" pitchFamily="2" charset="2"/>
              <a:buNone/>
            </a:pPr>
            <a:endParaRPr lang="en-US" altLang="en-US" sz="1700" b="1" dirty="0">
              <a:solidFill>
                <a:srgbClr val="130A4F"/>
              </a:solidFill>
            </a:endParaRPr>
          </a:p>
          <a:p>
            <a:pPr eaLnBrk="1" hangingPunct="1">
              <a:lnSpc>
                <a:spcPct val="90000"/>
              </a:lnSpc>
              <a:buFont typeface="Wingdings" panose="05000000000000000000" pitchFamily="2" charset="2"/>
              <a:buNone/>
            </a:pPr>
            <a:endParaRPr lang="en-US" altLang="en-US" sz="2400" b="1" dirty="0">
              <a:solidFill>
                <a:srgbClr val="130A4F"/>
              </a:solidFill>
            </a:endParaRPr>
          </a:p>
        </p:txBody>
      </p:sp>
    </p:spTree>
    <p:extLst>
      <p:ext uri="{BB962C8B-B14F-4D97-AF65-F5344CB8AC3E}">
        <p14:creationId xmlns:p14="http://schemas.microsoft.com/office/powerpoint/2010/main" val="188291002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817</Words>
  <Application>Microsoft Office PowerPoint</Application>
  <PresentationFormat>Widescreen</PresentationFormat>
  <Paragraphs>177</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Calibri-Light</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Grand Canal Greenway The proposed project will entail the following: • Shared Cycle &amp; Pedestrian Greenway adjacent to the Grand Canal’s northern towpath from 12th Lock Bridge to Hazelhatch Bridge linking the existing Eastern Greenway to the Arthurs Way Greenway. • 0.45km of 4m wide Shared Cycle &amp; Pedestrian Route connecting the proposed Grange Castle West Lands to the northern towpath of the Grand Canal including 150metres of elevated walkway overlooking a disused quarry. • Upgrade of the existing Gollierstown Bridge including pavement resurfacing and installation of additional fall protection. • 1 no. of new 4m wide Shared Cycle &amp; Pedestrian Bridge located in the vicinity of Hazelhatch Bridge to provide connection with the existing Arthurs Way on the southern towpath. (This will form a future Part 8 application) • Greenway furniture including kissing gates, bollards, signage, markings and all associated safety features, street lighting and CCTV installations, where appropriate. • All associated landscape finishes and planting • 6500m new service way from 12th Lock to Aylmer Bridge located under the proposed Greenway. Services included will be Power (LV &amp; HV) Communications (Telecom) CCTV Public Lighting • 1 no. of new service crossing under the Grand Canal adjacent to Gollierstown Bridge to connect the proposed Grand Canal service way to Grange Castle West Business Park.</vt:lpstr>
      <vt:lpstr> </vt:lpstr>
      <vt:lpstr>  </vt:lpstr>
      <vt:lpstr>  </vt:lpstr>
      <vt:lpstr>  </vt:lpstr>
      <vt:lpstr> </vt:lpstr>
      <vt:lpstr>Thank you Questions?</vt:lpstr>
    </vt:vector>
  </TitlesOfParts>
  <Company>South Dublin County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Deegan</dc:creator>
  <cp:lastModifiedBy>Jennifer Griffin</cp:lastModifiedBy>
  <cp:revision>13</cp:revision>
  <dcterms:created xsi:type="dcterms:W3CDTF">2018-06-15T15:04:17Z</dcterms:created>
  <dcterms:modified xsi:type="dcterms:W3CDTF">2018-09-03T08:24:46Z</dcterms:modified>
</cp:coreProperties>
</file>